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"/>
  </p:notesMasterIdLst>
  <p:handoutMasterIdLst>
    <p:handoutMasterId r:id="rId8"/>
  </p:handoutMasterIdLst>
  <p:sldIdLst>
    <p:sldId id="283" r:id="rId2"/>
    <p:sldId id="293" r:id="rId3"/>
    <p:sldId id="291" r:id="rId4"/>
    <p:sldId id="294" r:id="rId5"/>
    <p:sldId id="295" r:id="rId6"/>
  </p:sldIdLst>
  <p:sldSz cx="9144000" cy="6858000" type="screen4x3"/>
  <p:notesSz cx="6858000" cy="9144000"/>
  <p:defaultTextStyle>
    <a:defPPr>
      <a:defRPr lang="en-GB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Letizia COTTAFAVI" initials="LC" lastIdx="1" clrIdx="0">
    <p:extLst>
      <p:ext uri="{19B8F6BF-5375-455C-9EA6-DF929625EA0E}">
        <p15:presenceInfo xmlns:p15="http://schemas.microsoft.com/office/powerpoint/2012/main" userId="S::Letizia.COTTAFAVI@ifrc.org::c9601441-107b-4671-b1ef-b233f52c7ce0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58982"/>
    <a:srgbClr val="B4ACA6"/>
    <a:srgbClr val="541818"/>
    <a:srgbClr val="CF1C21"/>
    <a:srgbClr val="8B4907"/>
    <a:srgbClr val="5C4F46"/>
    <a:srgbClr val="66584E"/>
    <a:srgbClr val="E8C7B0"/>
    <a:srgbClr val="F4D1B9"/>
    <a:srgbClr val="B9BFC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4506177-CF3A-41EF-BA8F-847CE5CEBEDD}" v="16" dt="2019-10-02T13:33:01.251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99" autoAdjust="0"/>
    <p:restoredTop sz="75249" autoAdjust="0"/>
  </p:normalViewPr>
  <p:slideViewPr>
    <p:cSldViewPr>
      <p:cViewPr varScale="1">
        <p:scale>
          <a:sx n="50" d="100"/>
          <a:sy n="50" d="100"/>
        </p:scale>
        <p:origin x="1760" y="2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66" d="100"/>
          <a:sy n="66" d="100"/>
        </p:scale>
        <p:origin x="3134" y="43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handoutMaster" Target="handoutMasters/handoutMaster1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commentAuthors" Target="commentAuthors.xml"/><Relationship Id="rId14" Type="http://schemas.microsoft.com/office/2015/10/relationships/revisionInfo" Target="revisionInfo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CD17A2E-01AE-8744-8BF2-0E8BF9AF35EB}" type="datetimeFigureOut">
              <a:rPr lang="fr-FR" smtClean="0"/>
              <a:t>07/10/2019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BEF196B-4847-304B-B661-79EE4B71ED2C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4893947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B489445-6485-48BC-A5AD-48795CEF1601}" type="datetimeFigureOut">
              <a:rPr lang="en-GB" smtClean="0"/>
              <a:t>07/10/2019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7A14B2A-6FA9-41F1-A547-6428DFE1797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910600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endParaRPr lang="en-C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7A14B2A-6FA9-41F1-A547-6428DFE17978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4192181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7A14B2A-6FA9-41F1-A547-6428DFE17978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8301503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A14B2A-6FA9-41F1-A547-6428DFE17978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461369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hyperlink" Target="mailto:Alexandra.machado@ifrc.org" TargetMode="External"/><Relationship Id="rId2" Type="http://schemas.openxmlformats.org/officeDocument/2006/relationships/hyperlink" Target="mailto:Robert.fraser@ifrc.org" TargetMode="External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jpe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>
            <a:off x="395536" y="2060848"/>
            <a:ext cx="8280920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4"/>
          <p:cNvCxnSpPr/>
          <p:nvPr userDrawn="1"/>
        </p:nvCxnSpPr>
        <p:spPr>
          <a:xfrm>
            <a:off x="395536" y="908720"/>
            <a:ext cx="8280920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itle Placeholder 1"/>
          <p:cNvSpPr>
            <a:spLocks noGrp="1"/>
          </p:cNvSpPr>
          <p:nvPr>
            <p:ph type="title"/>
          </p:nvPr>
        </p:nvSpPr>
        <p:spPr bwMode="auto">
          <a:xfrm>
            <a:off x="395536" y="908720"/>
            <a:ext cx="828092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8" name="Text Placeholder 2"/>
          <p:cNvSpPr>
            <a:spLocks noGrp="1"/>
          </p:cNvSpPr>
          <p:nvPr>
            <p:ph idx="1"/>
          </p:nvPr>
        </p:nvSpPr>
        <p:spPr bwMode="auto">
          <a:xfrm>
            <a:off x="1828800" y="2234282"/>
            <a:ext cx="6858000" cy="419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over without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52400" y="1124744"/>
            <a:ext cx="8839200" cy="5616624"/>
          </a:xfrm>
          <a:prstGeom prst="rect">
            <a:avLst/>
          </a:prstGeom>
          <a:solidFill>
            <a:srgbClr val="95898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90600" y="2819402"/>
            <a:ext cx="7239000" cy="647591"/>
          </a:xfrm>
          <a:prstGeom prst="rect">
            <a:avLst/>
          </a:prstGeom>
        </p:spPr>
        <p:txBody>
          <a:bodyPr/>
          <a:lstStyle>
            <a:lvl1pPr algn="r">
              <a:defRPr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90600" y="3886200"/>
            <a:ext cx="7239000" cy="213508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r">
              <a:buNone/>
              <a:defRPr sz="2400" b="1">
                <a:solidFill>
                  <a:srgbClr val="541818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 dirty="0"/>
          </a:p>
        </p:txBody>
      </p:sp>
      <p:sp>
        <p:nvSpPr>
          <p:cNvPr id="9" name="Rectangle 8"/>
          <p:cNvSpPr/>
          <p:nvPr userDrawn="1"/>
        </p:nvSpPr>
        <p:spPr>
          <a:xfrm>
            <a:off x="152401" y="188640"/>
            <a:ext cx="8812088" cy="93610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10" name="Image 9" descr="IFRC-Logo-RGB-Tagline-EN.jpg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26" t="1905" b="-2"/>
          <a:stretch/>
        </p:blipFill>
        <p:spPr>
          <a:xfrm>
            <a:off x="222334" y="2"/>
            <a:ext cx="3845610" cy="1070411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hart Placeholder 3"/>
          <p:cNvSpPr>
            <a:spLocks noGrp="1"/>
          </p:cNvSpPr>
          <p:nvPr>
            <p:ph type="chart" sz="quarter" idx="10"/>
          </p:nvPr>
        </p:nvSpPr>
        <p:spPr>
          <a:xfrm>
            <a:off x="395536" y="2204864"/>
            <a:ext cx="3414464" cy="3960440"/>
          </a:xfrm>
          <a:prstGeom prst="rect">
            <a:avLst/>
          </a:prstGeom>
        </p:spPr>
        <p:txBody>
          <a:bodyPr rtlCol="0">
            <a:normAutofit/>
          </a:bodyPr>
          <a:lstStyle/>
          <a:p>
            <a:pPr lvl="0"/>
            <a:r>
              <a:rPr lang="en-US" noProof="0"/>
              <a:t>Click icon to add chart</a:t>
            </a:r>
            <a:endParaRPr lang="en-GB" noProof="0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1"/>
          </p:nvPr>
        </p:nvSpPr>
        <p:spPr>
          <a:xfrm>
            <a:off x="3959770" y="2204864"/>
            <a:ext cx="4724400" cy="396044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cxnSp>
        <p:nvCxnSpPr>
          <p:cNvPr id="8" name="Straight Connector 4"/>
          <p:cNvCxnSpPr/>
          <p:nvPr userDrawn="1"/>
        </p:nvCxnSpPr>
        <p:spPr>
          <a:xfrm>
            <a:off x="395536" y="2060848"/>
            <a:ext cx="8280920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4"/>
          <p:cNvCxnSpPr/>
          <p:nvPr userDrawn="1"/>
        </p:nvCxnSpPr>
        <p:spPr>
          <a:xfrm>
            <a:off x="395536" y="908720"/>
            <a:ext cx="8280920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itle Placeholder 1"/>
          <p:cNvSpPr>
            <a:spLocks noGrp="1"/>
          </p:cNvSpPr>
          <p:nvPr>
            <p:ph type="title"/>
          </p:nvPr>
        </p:nvSpPr>
        <p:spPr bwMode="auto">
          <a:xfrm>
            <a:off x="395536" y="908720"/>
            <a:ext cx="828092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  <a:endParaRPr lang="en-GB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828800" y="3468732"/>
            <a:ext cx="6858000" cy="2755776"/>
          </a:xfrm>
          <a:prstGeom prst="rect">
            <a:avLst/>
          </a:prstGeom>
        </p:spPr>
        <p:txBody>
          <a:bodyPr rtlCol="0">
            <a:normAutofit/>
          </a:bodyPr>
          <a:lstStyle/>
          <a:p>
            <a:pPr lvl="0"/>
            <a:r>
              <a:rPr lang="en-US" noProof="0"/>
              <a:t>Click icon to add picture</a:t>
            </a:r>
            <a:endParaRPr lang="en-GB" noProof="0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1828800" y="2204864"/>
            <a:ext cx="6858000" cy="11430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</p:txBody>
      </p:sp>
      <p:cxnSp>
        <p:nvCxnSpPr>
          <p:cNvPr id="12" name="Straight Connector 4"/>
          <p:cNvCxnSpPr/>
          <p:nvPr userDrawn="1"/>
        </p:nvCxnSpPr>
        <p:spPr>
          <a:xfrm>
            <a:off x="395536" y="2060848"/>
            <a:ext cx="8280920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4"/>
          <p:cNvCxnSpPr/>
          <p:nvPr userDrawn="1"/>
        </p:nvCxnSpPr>
        <p:spPr>
          <a:xfrm>
            <a:off x="395536" y="908720"/>
            <a:ext cx="8280920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nd contact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7"/>
          <p:cNvGrpSpPr>
            <a:grpSpLocks/>
          </p:cNvGrpSpPr>
          <p:nvPr userDrawn="1"/>
        </p:nvGrpSpPr>
        <p:grpSpPr bwMode="auto">
          <a:xfrm>
            <a:off x="152400" y="152400"/>
            <a:ext cx="8839200" cy="6553200"/>
            <a:chOff x="152400" y="76200"/>
            <a:chExt cx="8839200" cy="6553200"/>
          </a:xfrm>
        </p:grpSpPr>
        <p:sp>
          <p:nvSpPr>
            <p:cNvPr id="3" name="Rectangle 2"/>
            <p:cNvSpPr/>
            <p:nvPr/>
          </p:nvSpPr>
          <p:spPr>
            <a:xfrm>
              <a:off x="152400" y="76200"/>
              <a:ext cx="8839200" cy="65532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4" name="Rectangle 3"/>
            <p:cNvSpPr/>
            <p:nvPr userDrawn="1"/>
          </p:nvSpPr>
          <p:spPr>
            <a:xfrm>
              <a:off x="152400" y="76200"/>
              <a:ext cx="8839200" cy="5760000"/>
            </a:xfrm>
            <a:prstGeom prst="rect">
              <a:avLst/>
            </a:prstGeom>
            <a:solidFill>
              <a:srgbClr val="CF1C2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533400" y="498475"/>
              <a:ext cx="6198840" cy="4431983"/>
            </a:xfrm>
            <a:prstGeom prst="rect">
              <a:avLst/>
            </a:prstGeom>
            <a:noFill/>
          </p:spPr>
          <p:txBody>
            <a:bodyPr wrap="square" lIns="0" tIns="0" rIns="0" bIns="0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600" b="1" baseline="0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FOR FURTHER INFORMATION ON , PLEASE CONTACT:</a:t>
              </a:r>
            </a:p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600" b="1" baseline="0" dirty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600" b="1" baseline="0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IFRC WASH UNIT IN THE HEALTH DEPARTMENT</a:t>
              </a:r>
            </a:p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600" baseline="0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Robert Fraser, WASH Senior Officer</a:t>
              </a:r>
              <a:endParaRPr lang="en-US" sz="1600" b="1" baseline="0" dirty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600" b="1" baseline="0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EMAIL: </a:t>
              </a:r>
              <a:r>
                <a:rPr lang="en-US" sz="1600" b="1" baseline="0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  <a:hlinkClick r:id="rId2"/>
                </a:rPr>
                <a:t>Robert.fraser@ifrc.org</a:t>
              </a:r>
              <a:r>
                <a:rPr lang="en-US" sz="1600" b="1" baseline="0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 ;</a:t>
              </a:r>
            </a:p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GB" sz="1600" b="1" baseline="0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Alexandra Machado, WASH Senior Officer</a:t>
              </a:r>
            </a:p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GB" sz="1600" b="1" baseline="0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EMAIL: </a:t>
              </a:r>
              <a:r>
                <a:rPr lang="en-US" sz="1600" b="1" baseline="0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  <a:hlinkClick r:id="rId3"/>
                </a:rPr>
                <a:t>Alexandra.machado@ifrc.org</a:t>
              </a:r>
              <a:endParaRPr lang="en-US" sz="1600" b="1" baseline="0" dirty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600" b="1" baseline="0" dirty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600" b="1" baseline="0" dirty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600" b="1" baseline="0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THIS PRESENTATION IS PUBLISHED BY</a:t>
              </a:r>
            </a:p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600" b="1" baseline="0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INTERNATIONAL FEDERATION OF </a:t>
              </a:r>
              <a:br>
                <a:rPr lang="en-US" sz="1600" b="1" baseline="0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</a:br>
              <a:r>
                <a:rPr lang="en-US" sz="1600" b="1" baseline="0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RED CROSS AND RED CRESCENT SOCIETIES</a:t>
              </a:r>
            </a:p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600" b="1" baseline="0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P.O. BOX 303</a:t>
              </a:r>
            </a:p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600" b="1" baseline="0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CH-1211 GENEVA 19</a:t>
              </a:r>
            </a:p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600" b="1" baseline="0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SWITZERLAND</a:t>
              </a:r>
            </a:p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600" b="1" baseline="0" dirty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600" b="1" baseline="0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TEL.: +41 22 730 42 22</a:t>
              </a:r>
            </a:p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600" b="1" baseline="0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FAX.: +41 22 733 03 95</a:t>
              </a:r>
              <a:endParaRPr lang="en-US" sz="1600" baseline="0" dirty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pic>
        <p:nvPicPr>
          <p:cNvPr id="11" name="Image 10" descr="IFRC-tagline-logo-EN.jpg"/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7805"/>
          <a:stretch/>
        </p:blipFill>
        <p:spPr>
          <a:xfrm>
            <a:off x="179513" y="5949280"/>
            <a:ext cx="2433619" cy="789432"/>
          </a:xfrm>
          <a:prstGeom prst="rect">
            <a:avLst/>
          </a:prstGeom>
        </p:spPr>
      </p:pic>
      <p:pic>
        <p:nvPicPr>
          <p:cNvPr id="12" name="Image 11" descr="IFRC-tagline-logo-EN.jpg"/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391"/>
          <a:stretch/>
        </p:blipFill>
        <p:spPr>
          <a:xfrm>
            <a:off x="5004048" y="5949280"/>
            <a:ext cx="4052320" cy="789432"/>
          </a:xfrm>
          <a:prstGeom prst="rect">
            <a:avLst/>
          </a:prstGeom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Image 14"/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4048" y="260650"/>
            <a:ext cx="3737926" cy="553245"/>
          </a:xfrm>
          <a:prstGeom prst="rect">
            <a:avLst/>
          </a:prstGeom>
        </p:spPr>
      </p:pic>
      <p:sp>
        <p:nvSpPr>
          <p:cNvPr id="16" name="Title Placeholder 1"/>
          <p:cNvSpPr>
            <a:spLocks noGrp="1"/>
          </p:cNvSpPr>
          <p:nvPr>
            <p:ph type="title"/>
          </p:nvPr>
        </p:nvSpPr>
        <p:spPr bwMode="auto">
          <a:xfrm>
            <a:off x="395536" y="908720"/>
            <a:ext cx="828092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1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828800" y="2234282"/>
            <a:ext cx="6858000" cy="419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5" r:id="rId1"/>
    <p:sldLayoutId id="2147483724" r:id="rId2"/>
    <p:sldLayoutId id="2147483726" r:id="rId3"/>
    <p:sldLayoutId id="2147483727" r:id="rId4"/>
    <p:sldLayoutId id="2147483730" r:id="rId5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2600" b="1" i="1" kern="1200">
          <a:solidFill>
            <a:schemeClr val="tx1"/>
          </a:solidFill>
          <a:latin typeface="Arial" pitchFamily="34" charset="0"/>
          <a:ea typeface="+mj-ea"/>
          <a:cs typeface="Arial" pitchFamily="34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600" b="1" i="1">
          <a:solidFill>
            <a:schemeClr val="tx1"/>
          </a:solidFill>
          <a:latin typeface="Arial" pitchFamily="34" charset="0"/>
          <a:cs typeface="Arial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600" b="1" i="1">
          <a:solidFill>
            <a:schemeClr val="tx1"/>
          </a:solidFill>
          <a:latin typeface="Arial" pitchFamily="34" charset="0"/>
          <a:cs typeface="Arial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600" b="1" i="1">
          <a:solidFill>
            <a:schemeClr val="tx1"/>
          </a:solidFill>
          <a:latin typeface="Arial" pitchFamily="34" charset="0"/>
          <a:cs typeface="Arial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600" b="1" i="1">
          <a:solidFill>
            <a:schemeClr val="tx1"/>
          </a:solidFill>
          <a:latin typeface="Arial" pitchFamily="34" charset="0"/>
          <a:cs typeface="Arial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600" b="1" i="1">
          <a:solidFill>
            <a:schemeClr val="tx1"/>
          </a:solidFill>
          <a:latin typeface="Arial" pitchFamily="34" charset="0"/>
          <a:cs typeface="Arial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600" b="1" i="1">
          <a:solidFill>
            <a:schemeClr val="tx1"/>
          </a:solidFill>
          <a:latin typeface="Arial" pitchFamily="34" charset="0"/>
          <a:cs typeface="Arial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600" b="1" i="1">
          <a:solidFill>
            <a:schemeClr val="tx1"/>
          </a:solidFill>
          <a:latin typeface="Arial" pitchFamily="34" charset="0"/>
          <a:cs typeface="Arial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600" b="1" i="1">
          <a:solidFill>
            <a:schemeClr val="tx1"/>
          </a:solidFill>
          <a:latin typeface="Arial" pitchFamily="34" charset="0"/>
          <a:cs typeface="Arial" pitchFamily="34" charset="0"/>
        </a:defRPr>
      </a:lvl9pPr>
    </p:titleStyle>
    <p:bodyStyle>
      <a:lvl1pPr marL="273050" indent="-273050" algn="l" rtl="0" eaLnBrk="1" fontAlgn="base" hangingPunct="1">
        <a:spcBef>
          <a:spcPct val="20000"/>
        </a:spcBef>
        <a:spcAft>
          <a:spcPct val="0"/>
        </a:spcAft>
        <a:buClr>
          <a:srgbClr val="CF1C21"/>
        </a:buClr>
        <a:buSzPct val="80000"/>
        <a:buFont typeface="Wingdings" pitchFamily="2" charset="2"/>
        <a:buChar char="§"/>
        <a:defRPr sz="22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450850" indent="-177800" algn="l" rtl="0" eaLnBrk="1" fontAlgn="base" hangingPunct="1">
        <a:spcBef>
          <a:spcPct val="20000"/>
        </a:spcBef>
        <a:spcAft>
          <a:spcPct val="0"/>
        </a:spcAft>
        <a:buClr>
          <a:srgbClr val="CF1C21"/>
        </a:buClr>
        <a:buSzPct val="80000"/>
        <a:buFont typeface="Wingdings" pitchFamily="2" charset="2"/>
        <a:buChar char="§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627063" indent="-176213" algn="l" rtl="0" eaLnBrk="1" fontAlgn="base" hangingPunct="1">
        <a:spcBef>
          <a:spcPct val="20000"/>
        </a:spcBef>
        <a:spcAft>
          <a:spcPct val="0"/>
        </a:spcAft>
        <a:buClr>
          <a:srgbClr val="CF1C21"/>
        </a:buClr>
        <a:buSzPct val="80000"/>
        <a:buFont typeface="Wingdings" pitchFamily="2" charset="2"/>
        <a:buChar char="§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627063" indent="-176213" algn="l" rtl="0" eaLnBrk="1" fontAlgn="base" hangingPunct="1">
        <a:spcBef>
          <a:spcPct val="20000"/>
        </a:spcBef>
        <a:spcAft>
          <a:spcPct val="0"/>
        </a:spcAft>
        <a:buClr>
          <a:srgbClr val="CF1C21"/>
        </a:buClr>
        <a:buSzPct val="80000"/>
        <a:buFont typeface="Wingdings" pitchFamily="2" charset="2"/>
        <a:buChar char="§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627063" indent="-176213" algn="l" rtl="0" eaLnBrk="1" fontAlgn="base" hangingPunct="1">
        <a:spcBef>
          <a:spcPct val="20000"/>
        </a:spcBef>
        <a:spcAft>
          <a:spcPct val="0"/>
        </a:spcAft>
        <a:buClr>
          <a:srgbClr val="CF1C21"/>
        </a:buClr>
        <a:buSzPct val="80000"/>
        <a:buFont typeface="Wingdings" pitchFamily="2" charset="2"/>
        <a:buChar char="§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ctrTitle"/>
          </p:nvPr>
        </p:nvSpPr>
        <p:spPr>
          <a:xfrm>
            <a:off x="468663" y="2348880"/>
            <a:ext cx="8206674" cy="2664296"/>
          </a:xfrm>
        </p:spPr>
        <p:txBody>
          <a:bodyPr/>
          <a:lstStyle/>
          <a:p>
            <a:pPr algn="ctr"/>
            <a:r>
              <a:rPr lang="en-GB" sz="3600" dirty="0">
                <a:latin typeface="Arial" charset="0"/>
                <a:cs typeface="Arial" charset="0"/>
              </a:rPr>
              <a:t>GWSI portal &amp; WASH data update</a:t>
            </a:r>
            <a:br>
              <a:rPr lang="en-GB" sz="3600" dirty="0">
                <a:latin typeface="Arial" charset="0"/>
                <a:cs typeface="Arial" charset="0"/>
              </a:rPr>
            </a:br>
            <a:br>
              <a:rPr lang="en-GB" sz="3600" dirty="0">
                <a:latin typeface="Arial" charset="0"/>
                <a:cs typeface="Arial" charset="0"/>
              </a:rPr>
            </a:br>
            <a:r>
              <a:rPr lang="en-GB" sz="3600" dirty="0">
                <a:latin typeface="Arial" charset="0"/>
                <a:cs typeface="Arial" charset="0"/>
              </a:rPr>
              <a:t>October 2019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055C7AE-FCE3-4350-BA50-DBF2411E6B76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211960" y="2353409"/>
            <a:ext cx="4724400" cy="3667879"/>
          </a:xfrm>
        </p:spPr>
        <p:txBody>
          <a:bodyPr/>
          <a:lstStyle/>
          <a:p>
            <a:r>
              <a:rPr lang="en-US" dirty="0"/>
              <a:t>A ‘</a:t>
            </a:r>
            <a:r>
              <a:rPr lang="en-US" dirty="0">
                <a:solidFill>
                  <a:srgbClr val="FF0000"/>
                </a:solidFill>
              </a:rPr>
              <a:t>data revolution</a:t>
            </a:r>
            <a:r>
              <a:rPr lang="en-US" dirty="0"/>
              <a:t>’ as an enabler of the Sustainable Development Goals (SDGs)</a:t>
            </a:r>
          </a:p>
          <a:p>
            <a:r>
              <a:rPr lang="en-US" dirty="0"/>
              <a:t>More transparency</a:t>
            </a:r>
            <a:endParaRPr lang="en-US" dirty="0">
              <a:solidFill>
                <a:srgbClr val="FF0000"/>
              </a:solidFill>
            </a:endParaRPr>
          </a:p>
          <a:p>
            <a:r>
              <a:rPr lang="en-US" dirty="0"/>
              <a:t>Identify gaps to </a:t>
            </a:r>
            <a:r>
              <a:rPr lang="en-US" dirty="0">
                <a:solidFill>
                  <a:srgbClr val="FF0000"/>
                </a:solidFill>
              </a:rPr>
              <a:t>leave no one behind</a:t>
            </a:r>
            <a:endParaRPr lang="en-US" dirty="0"/>
          </a:p>
          <a:p>
            <a:r>
              <a:rPr lang="en-US" dirty="0"/>
              <a:t>Measure </a:t>
            </a:r>
            <a:r>
              <a:rPr lang="en-US" dirty="0">
                <a:solidFill>
                  <a:srgbClr val="FF0000"/>
                </a:solidFill>
              </a:rPr>
              <a:t>performance and improve efficiency </a:t>
            </a:r>
          </a:p>
          <a:p>
            <a:r>
              <a:rPr lang="en-US" dirty="0">
                <a:solidFill>
                  <a:srgbClr val="FF0000"/>
                </a:solidFill>
              </a:rPr>
              <a:t>Lack</a:t>
            </a:r>
            <a:r>
              <a:rPr lang="en-US" dirty="0"/>
              <a:t> of data in the RCRC family</a:t>
            </a:r>
            <a:endParaRPr lang="en-CH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44BD1446-FE6E-4AFA-917B-C352E81146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is data so important?</a:t>
            </a:r>
            <a:endParaRPr lang="en-CH" dirty="0"/>
          </a:p>
        </p:txBody>
      </p:sp>
      <p:pic>
        <p:nvPicPr>
          <p:cNvPr id="1026" name="Picture 2" descr="Risultati immagini per sdg 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348880"/>
            <a:ext cx="3633370" cy="36333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5241312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B1AEC005-12E1-477E-BC38-D868F0FE841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067944" y="2260724"/>
            <a:ext cx="4752528" cy="3904579"/>
          </a:xfrm>
        </p:spPr>
        <p:txBody>
          <a:bodyPr/>
          <a:lstStyle/>
          <a:p>
            <a:r>
              <a:rPr lang="en-US" b="1" dirty="0">
                <a:solidFill>
                  <a:srgbClr val="FF0000"/>
                </a:solidFill>
              </a:rPr>
              <a:t>111</a:t>
            </a:r>
            <a:r>
              <a:rPr lang="en-US" dirty="0"/>
              <a:t> National Societies involved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b="1" dirty="0">
                <a:solidFill>
                  <a:srgbClr val="FF0000"/>
                </a:solidFill>
              </a:rPr>
              <a:t>80</a:t>
            </a:r>
            <a:r>
              <a:rPr lang="en-US" dirty="0"/>
              <a:t> Implementing NS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b="1" dirty="0">
                <a:solidFill>
                  <a:srgbClr val="FF0000"/>
                </a:solidFill>
              </a:rPr>
              <a:t>753 </a:t>
            </a:r>
            <a:r>
              <a:rPr lang="en-US" dirty="0"/>
              <a:t>projects mapped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b="1" dirty="0">
                <a:solidFill>
                  <a:srgbClr val="FF0000"/>
                </a:solidFill>
              </a:rPr>
              <a:t>16 M ppl </a:t>
            </a:r>
            <a:r>
              <a:rPr lang="en-US" dirty="0"/>
              <a:t>reached with WASH services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CH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77A8122-D485-4CC2-98E1-70F766C702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GWSI in numbers</a:t>
            </a:r>
            <a:endParaRPr lang="en-CH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32F51D0-4849-4B2F-81AB-68513217E50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950" t="8643" r="67481" b="31414"/>
          <a:stretch/>
        </p:blipFill>
        <p:spPr>
          <a:xfrm>
            <a:off x="323528" y="2260724"/>
            <a:ext cx="3600400" cy="39045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475899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6780796-DFF6-49D0-AF07-0379A9A698BF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419600" y="2492896"/>
            <a:ext cx="4724400" cy="3384376"/>
          </a:xfrm>
        </p:spPr>
        <p:txBody>
          <a:bodyPr/>
          <a:lstStyle/>
          <a:p>
            <a:r>
              <a:rPr lang="en-US" dirty="0"/>
              <a:t>Pro-bono partnership with salesforce between 2016 and 2019</a:t>
            </a:r>
          </a:p>
          <a:p>
            <a:r>
              <a:rPr lang="en-US" dirty="0"/>
              <a:t>More than </a:t>
            </a:r>
            <a:r>
              <a:rPr lang="en-US" dirty="0">
                <a:solidFill>
                  <a:srgbClr val="FF0000"/>
                </a:solidFill>
              </a:rPr>
              <a:t>300</a:t>
            </a:r>
            <a:r>
              <a:rPr lang="en-US" dirty="0"/>
              <a:t> projects have been mapped in the last </a:t>
            </a:r>
            <a:r>
              <a:rPr lang="en-US" dirty="0">
                <a:solidFill>
                  <a:srgbClr val="FF0000"/>
                </a:solidFill>
              </a:rPr>
              <a:t>18</a:t>
            </a:r>
            <a:r>
              <a:rPr lang="en-US" dirty="0"/>
              <a:t> months</a:t>
            </a:r>
          </a:p>
          <a:p>
            <a:r>
              <a:rPr lang="en-US" dirty="0"/>
              <a:t>Data mapped between </a:t>
            </a:r>
            <a:r>
              <a:rPr lang="en-US" dirty="0">
                <a:solidFill>
                  <a:srgbClr val="FF0000"/>
                </a:solidFill>
              </a:rPr>
              <a:t>2005</a:t>
            </a:r>
            <a:r>
              <a:rPr lang="en-US" dirty="0"/>
              <a:t> and </a:t>
            </a:r>
            <a:r>
              <a:rPr lang="en-US" dirty="0">
                <a:solidFill>
                  <a:srgbClr val="FF0000"/>
                </a:solidFill>
              </a:rPr>
              <a:t>2019</a:t>
            </a:r>
          </a:p>
          <a:p>
            <a:r>
              <a:rPr lang="en-US" dirty="0">
                <a:solidFill>
                  <a:srgbClr val="FF0000"/>
                </a:solidFill>
              </a:rPr>
              <a:t>Positive feedback </a:t>
            </a:r>
            <a:r>
              <a:rPr lang="en-US" dirty="0"/>
              <a:t>from NS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CH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A7D8FA7B-6321-4E40-890F-845BBF6E19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WASH Contribution: the GWSI portal (2016-2019)</a:t>
            </a:r>
            <a:endParaRPr lang="en-CH" dirty="0"/>
          </a:p>
        </p:txBody>
      </p:sp>
      <p:pic>
        <p:nvPicPr>
          <p:cNvPr id="5" name="Picture 4" descr="A screenshot of a computer screen&#10;&#10;Description automatically generated">
            <a:extLst>
              <a:ext uri="{FF2B5EF4-FFF2-40B4-BE49-F238E27FC236}">
                <a16:creationId xmlns:a16="http://schemas.microsoft.com/office/drawing/2014/main" id="{5D60B758-6BE2-4447-B28B-B62C2E5860C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511" t="29353" r="12613" b="20302"/>
          <a:stretch/>
        </p:blipFill>
        <p:spPr>
          <a:xfrm>
            <a:off x="107504" y="2492896"/>
            <a:ext cx="4176464" cy="3240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172667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6780796-DFF6-49D0-AF07-0379A9A698BF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419600" y="2492896"/>
            <a:ext cx="4724400" cy="3960440"/>
          </a:xfrm>
        </p:spPr>
        <p:txBody>
          <a:bodyPr/>
          <a:lstStyle/>
          <a:p>
            <a:r>
              <a:rPr lang="en-US" dirty="0"/>
              <a:t>Pro-bono partnership concluded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Currently discussing with </a:t>
            </a:r>
            <a:r>
              <a:rPr lang="en-US" dirty="0">
                <a:solidFill>
                  <a:srgbClr val="FF0000"/>
                </a:solidFill>
              </a:rPr>
              <a:t>FDRS</a:t>
            </a:r>
            <a:r>
              <a:rPr lang="en-US" dirty="0"/>
              <a:t> and the </a:t>
            </a:r>
            <a:r>
              <a:rPr lang="en-US" dirty="0">
                <a:solidFill>
                  <a:srgbClr val="FF0000"/>
                </a:solidFill>
              </a:rPr>
              <a:t>GO</a:t>
            </a:r>
            <a:r>
              <a:rPr lang="en-US" dirty="0"/>
              <a:t> team to migrate data on internal data collection systems</a:t>
            </a:r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  <a:p>
            <a:endParaRPr lang="en-CH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A7D8FA7B-6321-4E40-890F-845BBF6E19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GWSI portal – today </a:t>
            </a:r>
            <a:endParaRPr lang="en-CH" dirty="0"/>
          </a:p>
        </p:txBody>
      </p:sp>
      <p:pic>
        <p:nvPicPr>
          <p:cNvPr id="5" name="Picture 4" descr="A screenshot of a computer screen&#10;&#10;Description automatically generated">
            <a:extLst>
              <a:ext uri="{FF2B5EF4-FFF2-40B4-BE49-F238E27FC236}">
                <a16:creationId xmlns:a16="http://schemas.microsoft.com/office/drawing/2014/main" id="{5D60B758-6BE2-4447-B28B-B62C2E5860C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511" t="29353" r="12613" b="20302"/>
          <a:stretch/>
        </p:blipFill>
        <p:spPr>
          <a:xfrm>
            <a:off x="107504" y="2492896"/>
            <a:ext cx="4176464" cy="3240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0785176"/>
      </p:ext>
    </p:extLst>
  </p:cSld>
  <p:clrMapOvr>
    <a:masterClrMapping/>
  </p:clrMapOvr>
</p:sld>
</file>

<file path=ppt/theme/theme1.xml><?xml version="1.0" encoding="utf-8"?>
<a:theme xmlns:a="http://schemas.openxmlformats.org/drawingml/2006/main" name="IFRC_2011 presentation-E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Integral</Template>
  <TotalTime>1358</TotalTime>
  <Words>136</Words>
  <Application>Microsoft Office PowerPoint</Application>
  <PresentationFormat>On-screen Show (4:3)</PresentationFormat>
  <Paragraphs>28</Paragraphs>
  <Slides>5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9" baseType="lpstr">
      <vt:lpstr>Arial</vt:lpstr>
      <vt:lpstr>Calibri</vt:lpstr>
      <vt:lpstr>Wingdings</vt:lpstr>
      <vt:lpstr>IFRC_2011 presentation-EN</vt:lpstr>
      <vt:lpstr>GWSI portal &amp; WASH data update  October 2019</vt:lpstr>
      <vt:lpstr>Why is data so important?</vt:lpstr>
      <vt:lpstr>The GWSI in numbers</vt:lpstr>
      <vt:lpstr>WASH Contribution: the GWSI portal (2016-2019)</vt:lpstr>
      <vt:lpstr>The GWSI portal – today </vt:lpstr>
    </vt:vector>
  </TitlesOfParts>
  <Company>IFRC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One WASH         IFRC Contribution to the GTFCC Road Map</dc:title>
  <dc:creator>Alexandra Machado</dc:creator>
  <cp:lastModifiedBy>Letizia COTTAFAVI</cp:lastModifiedBy>
  <cp:revision>149</cp:revision>
  <cp:lastPrinted>2014-09-11T14:32:53Z</cp:lastPrinted>
  <dcterms:created xsi:type="dcterms:W3CDTF">2018-06-08T11:27:39Z</dcterms:created>
  <dcterms:modified xsi:type="dcterms:W3CDTF">2019-10-07T14:46:22Z</dcterms:modified>
</cp:coreProperties>
</file>