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73" r:id="rId3"/>
    <p:sldId id="258" r:id="rId4"/>
    <p:sldId id="271" r:id="rId5"/>
    <p:sldId id="272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go Alonso Rojas Coronel" initials="DARC" lastIdx="1" clrIdx="0">
    <p:extLst>
      <p:ext uri="{19B8F6BF-5375-455C-9EA6-DF929625EA0E}">
        <p15:presenceInfo xmlns:p15="http://schemas.microsoft.com/office/powerpoint/2012/main" userId="S-1-5-21-2160216369-3329932071-3968528880-277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7BA"/>
    <a:srgbClr val="FF7D83"/>
    <a:srgbClr val="E3000B"/>
    <a:srgbClr val="D15580"/>
    <a:srgbClr val="F29095"/>
    <a:srgbClr val="FFFFFF"/>
    <a:srgbClr val="3B8464"/>
    <a:srgbClr val="D5D6D6"/>
    <a:srgbClr val="005BA4"/>
    <a:srgbClr val="DED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3907" autoAdjust="0"/>
  </p:normalViewPr>
  <p:slideViewPr>
    <p:cSldViewPr snapToGrid="0" showGuides="1">
      <p:cViewPr varScale="1">
        <p:scale>
          <a:sx n="64" d="100"/>
          <a:sy n="64" d="100"/>
        </p:scale>
        <p:origin x="136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49" d="100"/>
          <a:sy n="49" d="100"/>
        </p:scale>
        <p:origin x="266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77948-E375-4155-AB4D-5A9A5DBDD3A9}" type="datetimeFigureOut">
              <a:rPr lang="fr-CH" smtClean="0"/>
              <a:t>07.10.2019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5970A-4D0E-4D32-8AA4-8A69B352D92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61304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D2B6B-CAE6-4C08-A047-7CF80F8FC2C9}" type="datetimeFigureOut">
              <a:rPr lang="fr-CH" smtClean="0"/>
              <a:t>07.10.2019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E5E7A-6937-416F-B3BC-5985EA11FC5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0341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E5E7A-6937-416F-B3BC-5985EA11FC55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287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86441"/>
            <a:ext cx="7772400" cy="1780380"/>
          </a:xfrm>
        </p:spPr>
        <p:txBody>
          <a:bodyPr anchor="b"/>
          <a:lstStyle>
            <a:lvl1pPr algn="ctr">
              <a:defRPr sz="6000" cap="all" baseline="0">
                <a:solidFill>
                  <a:srgbClr val="E3000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309109"/>
            <a:ext cx="6858000" cy="620871"/>
          </a:xfrm>
        </p:spPr>
        <p:txBody>
          <a:bodyPr/>
          <a:lstStyle>
            <a:lvl1pPr marL="0" indent="0" algn="ctr">
              <a:buNone/>
              <a:defRPr sz="2400" cap="all" baseline="0">
                <a:solidFill>
                  <a:srgbClr val="E3000B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D8DC-BCD2-40A3-AA72-2DB806431243}" type="datetimeFigureOut">
              <a:rPr lang="fr-CH" smtClean="0"/>
              <a:t>07.10.2019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AAF8-A1EC-40B0-B9A5-D19B53D2BF7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7481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D8DC-BCD2-40A3-AA72-2DB806431243}" type="datetimeFigureOut">
              <a:rPr lang="fr-CH" smtClean="0"/>
              <a:t>07.10.2019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AAF8-A1EC-40B0-B9A5-D19B53D2BF7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3669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0865" y="365125"/>
            <a:ext cx="1971675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298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D8DC-BCD2-40A3-AA72-2DB806431243}" type="datetimeFigureOut">
              <a:rPr lang="fr-CH" smtClean="0"/>
              <a:t>07.10.2019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AAF8-A1EC-40B0-B9A5-D19B53D2BF7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8171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D8DC-BCD2-40A3-AA72-2DB806431243}" type="datetimeFigureOut">
              <a:rPr lang="fr-CH" smtClean="0"/>
              <a:t>07.10.2019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AAF8-A1EC-40B0-B9A5-D19B53D2BF7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5544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5820" y="3714115"/>
            <a:ext cx="7886700" cy="1842136"/>
          </a:xfrm>
        </p:spPr>
        <p:txBody>
          <a:bodyPr anchor="b">
            <a:normAutofit/>
          </a:bodyPr>
          <a:lstStyle>
            <a:lvl1pPr>
              <a:defRPr sz="5400" cap="all" baseline="0"/>
            </a:lvl1pPr>
          </a:lstStyle>
          <a:p>
            <a:r>
              <a:rPr lang="en-US" dirty="0"/>
              <a:t>CLICK TO EDIT SECTION HEADER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D8DC-BCD2-40A3-AA72-2DB806431243}" type="datetimeFigureOut">
              <a:rPr lang="fr-CH" smtClean="0"/>
              <a:t>07.10.2019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AAF8-A1EC-40B0-B9A5-D19B53D2BF7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3777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98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634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D8DC-BCD2-40A3-AA72-2DB806431243}" type="datetimeFigureOut">
              <a:rPr lang="fr-CH" smtClean="0"/>
              <a:t>07.10.2019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AAF8-A1EC-40B0-B9A5-D19B53D2BF7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6368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031" y="365126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03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032" y="2505075"/>
            <a:ext cx="3868340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634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06340" y="2505075"/>
            <a:ext cx="3887391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D8DC-BCD2-40A3-AA72-2DB806431243}" type="datetimeFigureOut">
              <a:rPr lang="fr-CH" smtClean="0"/>
              <a:t>07.10.2019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AAF8-A1EC-40B0-B9A5-D19B53D2BF7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07071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D8DC-BCD2-40A3-AA72-2DB806431243}" type="datetimeFigureOut">
              <a:rPr lang="fr-CH" smtClean="0"/>
              <a:t>07.10.2019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AAF8-A1EC-40B0-B9A5-D19B53D2BF7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8591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D8DC-BCD2-40A3-AA72-2DB806431243}" type="datetimeFigureOut">
              <a:rPr lang="fr-CH" smtClean="0"/>
              <a:t>07.10.2019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AAF8-A1EC-40B0-B9A5-D19B53D2BF7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5233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8417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rgbClr val="E3000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458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417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D8DC-BCD2-40A3-AA72-2DB806431243}" type="datetimeFigureOut">
              <a:rPr lang="fr-CH" smtClean="0"/>
              <a:t>07.10.2019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AAF8-A1EC-40B0-B9A5-D19B53D2BF7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58510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17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6458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417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D8DC-BCD2-40A3-AA72-2DB806431243}" type="datetimeFigureOut">
              <a:rPr lang="fr-CH" smtClean="0"/>
              <a:t>07.10.2019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AAF8-A1EC-40B0-B9A5-D19B53D2BF70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75844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98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98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3D8DC-BCD2-40A3-AA72-2DB806431243}" type="datetimeFigureOut">
              <a:rPr lang="fr-CH" smtClean="0"/>
              <a:t>07.10.2019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5AAF8-A1EC-40B0-B9A5-D19B53D2BF70}" type="slidenum">
              <a:rPr lang="fr-CH" smtClean="0"/>
              <a:t>‹#›</a:t>
            </a:fld>
            <a:endParaRPr lang="fr-CH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97" y="5914612"/>
            <a:ext cx="581187" cy="67235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451413" cy="6858000"/>
          </a:xfrm>
          <a:prstGeom prst="rect">
            <a:avLst/>
          </a:prstGeom>
          <a:solidFill>
            <a:srgbClr val="E3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7097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3000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Rapid Deployment STANDING TEAM (RDST)</a:t>
            </a:r>
            <a:endParaRPr lang="fr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OCTOBER 2019</a:t>
            </a:r>
          </a:p>
        </p:txBody>
      </p:sp>
    </p:spTree>
    <p:extLst>
      <p:ext uri="{BB962C8B-B14F-4D97-AF65-F5344CB8AC3E}">
        <p14:creationId xmlns:p14="http://schemas.microsoft.com/office/powerpoint/2010/main" val="2679866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883D8D4-4E56-458D-B984-76FFB39A58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362637"/>
              </p:ext>
            </p:extLst>
          </p:nvPr>
        </p:nvGraphicFramePr>
        <p:xfrm>
          <a:off x="2644775" y="701675"/>
          <a:ext cx="3854450" cy="545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3777856" imgH="5346331" progId="AcroExch.Document.DC">
                  <p:embed/>
                </p:oleObj>
              </mc:Choice>
              <mc:Fallback>
                <p:oleObj name="Acrobat Document" r:id="rId3" imgW="3777856" imgH="534633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44775" y="701675"/>
                        <a:ext cx="3854450" cy="545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979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RDM &amp; RDST </a:t>
            </a:r>
            <a:br>
              <a:rPr lang="en-US" dirty="0"/>
            </a:b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fr-CH" dirty="0"/>
          </a:p>
        </p:txBody>
      </p:sp>
      <p:sp>
        <p:nvSpPr>
          <p:cNvPr id="5" name="TextBox 4"/>
          <p:cNvSpPr txBox="1"/>
          <p:nvPr/>
        </p:nvSpPr>
        <p:spPr>
          <a:xfrm>
            <a:off x="1965397" y="2151024"/>
            <a:ext cx="1441306" cy="646331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ICRC RD Capacities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65397" y="3450544"/>
            <a:ext cx="1441306" cy="646331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NS RD Capacities</a:t>
            </a:r>
          </a:p>
        </p:txBody>
      </p:sp>
      <p:cxnSp>
        <p:nvCxnSpPr>
          <p:cNvPr id="7" name="Straight Arrow Connector 6"/>
          <p:cNvCxnSpPr>
            <a:cxnSpLocks/>
            <a:stCxn id="5" idx="3"/>
            <a:endCxn id="4" idx="1"/>
          </p:cNvCxnSpPr>
          <p:nvPr/>
        </p:nvCxnSpPr>
        <p:spPr>
          <a:xfrm>
            <a:off x="3406703" y="2474190"/>
            <a:ext cx="2086564" cy="186716"/>
          </a:xfrm>
          <a:prstGeom prst="straightConnector1">
            <a:avLst/>
          </a:prstGeom>
          <a:ln w="31750" cmpd="sng">
            <a:solidFill>
              <a:srgbClr val="E3000B"/>
            </a:solidFill>
            <a:headEnd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6" idx="3"/>
          </p:cNvCxnSpPr>
          <p:nvPr/>
        </p:nvCxnSpPr>
        <p:spPr>
          <a:xfrm>
            <a:off x="3406703" y="3773710"/>
            <a:ext cx="2098551" cy="1429886"/>
          </a:xfrm>
          <a:prstGeom prst="straightConnector1">
            <a:avLst/>
          </a:prstGeom>
          <a:ln w="31750" cmpd="sng">
            <a:solidFill>
              <a:srgbClr val="E3000B"/>
            </a:solidFill>
            <a:headEnd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stCxn id="5" idx="3"/>
          </p:cNvCxnSpPr>
          <p:nvPr/>
        </p:nvCxnSpPr>
        <p:spPr>
          <a:xfrm>
            <a:off x="3406703" y="2474190"/>
            <a:ext cx="2105347" cy="2729406"/>
          </a:xfrm>
          <a:prstGeom prst="straightConnector1">
            <a:avLst/>
          </a:prstGeom>
          <a:ln w="31750" cmpd="sng">
            <a:solidFill>
              <a:srgbClr val="E3000B"/>
            </a:solidFill>
            <a:headEnd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493267" y="2476240"/>
            <a:ext cx="269601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RD Standing Team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93267" y="3063119"/>
            <a:ext cx="2696012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RD Response Team(s)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701A683-B1C6-4A42-A7C8-D5E9B55D2CBC}"/>
              </a:ext>
            </a:extLst>
          </p:cNvPr>
          <p:cNvSpPr/>
          <p:nvPr/>
        </p:nvSpPr>
        <p:spPr>
          <a:xfrm>
            <a:off x="5153805" y="1690689"/>
            <a:ext cx="3412503" cy="2317769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906075-70E4-47AF-8B9D-81D0B7B5EBDD}"/>
              </a:ext>
            </a:extLst>
          </p:cNvPr>
          <p:cNvSpPr txBox="1"/>
          <p:nvPr/>
        </p:nvSpPr>
        <p:spPr>
          <a:xfrm>
            <a:off x="5936542" y="1876063"/>
            <a:ext cx="1847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ICRC Surge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A99D2C0-5D34-49A4-8A89-7D52CA74E3E9}"/>
              </a:ext>
            </a:extLst>
          </p:cNvPr>
          <p:cNvGrpSpPr/>
          <p:nvPr/>
        </p:nvGrpSpPr>
        <p:grpSpPr>
          <a:xfrm>
            <a:off x="5153805" y="4239303"/>
            <a:ext cx="3412503" cy="2317769"/>
            <a:chOff x="5153805" y="4239303"/>
            <a:chExt cx="3412503" cy="2317769"/>
          </a:xfrm>
        </p:grpSpPr>
        <p:sp>
          <p:nvSpPr>
            <p:cNvPr id="12" name="TextBox 11"/>
            <p:cNvSpPr txBox="1"/>
            <p:nvPr/>
          </p:nvSpPr>
          <p:spPr>
            <a:xfrm>
              <a:off x="5512050" y="4964689"/>
              <a:ext cx="2696012" cy="36933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RD Response Team(s)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12472E2-402B-42BE-BF44-0E1B4BE80CB1}"/>
                </a:ext>
              </a:extLst>
            </p:cNvPr>
            <p:cNvSpPr/>
            <p:nvPr/>
          </p:nvSpPr>
          <p:spPr>
            <a:xfrm>
              <a:off x="5153805" y="4239303"/>
              <a:ext cx="3412503" cy="2317769"/>
            </a:xfrm>
            <a:prstGeom prst="ellipse">
              <a:avLst/>
            </a:prstGeom>
            <a:noFill/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6E5CDC-BB29-45E6-A710-FA1B656120BB}"/>
                </a:ext>
              </a:extLst>
            </p:cNvPr>
            <p:cNvSpPr txBox="1"/>
            <p:nvPr/>
          </p:nvSpPr>
          <p:spPr>
            <a:xfrm>
              <a:off x="5917759" y="5530632"/>
              <a:ext cx="1847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Movement Surge</a:t>
              </a: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60FC9CF-D51A-47C1-9ACC-94F908B1E5E0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3406703" y="3247785"/>
            <a:ext cx="2086564" cy="525925"/>
          </a:xfrm>
          <a:prstGeom prst="straightConnector1">
            <a:avLst/>
          </a:prstGeom>
          <a:ln w="31750">
            <a:solidFill>
              <a:srgbClr val="E3000B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CB44A51-4D78-48A6-80F8-3992F642B67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406703" y="2474190"/>
            <a:ext cx="2086564" cy="588929"/>
          </a:xfrm>
          <a:prstGeom prst="straightConnector1">
            <a:avLst/>
          </a:prstGeom>
          <a:ln w="31750" cmpd="sng">
            <a:solidFill>
              <a:srgbClr val="E3000B"/>
            </a:solidFill>
            <a:headEnd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  <p:bldP spid="10" grpId="0" animBg="1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7940-98CF-4C50-86B8-500416685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RDST: 4W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3542C-5C87-4D89-862E-752E45AB5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980" y="1825625"/>
            <a:ext cx="3655008" cy="2218474"/>
          </a:xfrm>
        </p:spPr>
        <p:txBody>
          <a:bodyPr>
            <a:normAutofit/>
          </a:bodyPr>
          <a:lstStyle/>
          <a:p>
            <a:r>
              <a:rPr lang="en-US" sz="2200" b="1" dirty="0"/>
              <a:t>What:</a:t>
            </a:r>
          </a:p>
          <a:p>
            <a:pPr marL="176213" lvl="1" indent="0">
              <a:buNone/>
            </a:pPr>
            <a:r>
              <a:rPr lang="en-US" sz="1800" dirty="0"/>
              <a:t>Permanent Human Resources capacity foreseen within the Rapid Deployment Mechanism (RDM)</a:t>
            </a:r>
            <a:endParaRPr lang="fr-CH" sz="1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2CA3CC-28F2-4485-B525-6AF840BDB7FB}"/>
              </a:ext>
            </a:extLst>
          </p:cNvPr>
          <p:cNvSpPr txBox="1">
            <a:spLocks/>
          </p:cNvSpPr>
          <p:nvPr/>
        </p:nvSpPr>
        <p:spPr>
          <a:xfrm>
            <a:off x="982980" y="4179035"/>
            <a:ext cx="3655008" cy="2218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/>
              <a:t>Who:</a:t>
            </a:r>
          </a:p>
          <a:p>
            <a:pPr marL="176213" lvl="1" indent="0">
              <a:buNone/>
            </a:pPr>
            <a:r>
              <a:rPr lang="en-US" sz="1800" dirty="0"/>
              <a:t>Main functions required in the initial phases of the response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90207F2-C6BA-4BDC-8847-1107EDFC1AE7}"/>
              </a:ext>
            </a:extLst>
          </p:cNvPr>
          <p:cNvSpPr txBox="1">
            <a:spLocks/>
          </p:cNvSpPr>
          <p:nvPr/>
        </p:nvSpPr>
        <p:spPr>
          <a:xfrm>
            <a:off x="4572000" y="4313971"/>
            <a:ext cx="4421279" cy="2218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Doing What</a:t>
            </a:r>
            <a:r>
              <a:rPr lang="en-US" sz="2600" b="1" dirty="0"/>
              <a:t>:</a:t>
            </a:r>
          </a:p>
          <a:p>
            <a:pPr marL="176213" lvl="1" indent="0">
              <a:buNone/>
            </a:pPr>
            <a:r>
              <a:rPr lang="en-US" sz="1900" dirty="0"/>
              <a:t>[Crisis Response] Assess the situation and mobilization needs; define the additional support required; run and stabilize the response; Phase out</a:t>
            </a:r>
          </a:p>
          <a:p>
            <a:pPr marL="176213" lvl="1" indent="0">
              <a:buNone/>
            </a:pPr>
            <a:r>
              <a:rPr lang="en-US" sz="1600" dirty="0"/>
              <a:t>Other uses: Crisis support, Staffing gaps, support to HQ units</a:t>
            </a:r>
          </a:p>
          <a:p>
            <a:endParaRPr lang="en-US" sz="2400" dirty="0"/>
          </a:p>
          <a:p>
            <a:endParaRPr lang="fr-CH" sz="2400" dirty="0"/>
          </a:p>
        </p:txBody>
      </p:sp>
      <p:sp>
        <p:nvSpPr>
          <p:cNvPr id="10" name="Callout: Bent Line with Accent Bar 9">
            <a:extLst>
              <a:ext uri="{FF2B5EF4-FFF2-40B4-BE49-F238E27FC236}">
                <a16:creationId xmlns:a16="http://schemas.microsoft.com/office/drawing/2014/main" id="{0AA4FA26-A39D-417C-B243-EB39119A8799}"/>
              </a:ext>
            </a:extLst>
          </p:cNvPr>
          <p:cNvSpPr/>
          <p:nvPr/>
        </p:nvSpPr>
        <p:spPr>
          <a:xfrm>
            <a:off x="4637988" y="-4746"/>
            <a:ext cx="4421279" cy="4722068"/>
          </a:xfrm>
          <a:prstGeom prst="accentCallout2">
            <a:avLst>
              <a:gd name="adj1" fmla="val 21362"/>
              <a:gd name="adj2" fmla="val -1647"/>
              <a:gd name="adj3" fmla="val 98938"/>
              <a:gd name="adj4" fmla="val -7105"/>
              <a:gd name="adj5" fmla="val 99179"/>
              <a:gd name="adj6" fmla="val -26875"/>
            </a:avLst>
          </a:prstGeom>
          <a:solidFill>
            <a:srgbClr val="F7B7BA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285750" indent="-285750" defTabSz="265113">
              <a:buFontTx/>
              <a:buChar char="-"/>
            </a:pPr>
            <a:r>
              <a:rPr lang="en-US" sz="1700" dirty="0"/>
              <a:t>Assistance: 1 </a:t>
            </a:r>
            <a:r>
              <a:rPr lang="en-US" sz="1700" dirty="0" err="1"/>
              <a:t>Wathab</a:t>
            </a:r>
            <a:r>
              <a:rPr lang="en-US" sz="1700" dirty="0"/>
              <a:t> Coordinator, 1 </a:t>
            </a:r>
            <a:r>
              <a:rPr lang="en-US" sz="1700" dirty="0" err="1"/>
              <a:t>Ecosec</a:t>
            </a:r>
            <a:r>
              <a:rPr lang="en-US" sz="1700" dirty="0"/>
              <a:t> Coordinator, 1 Health Coordinator</a:t>
            </a:r>
          </a:p>
          <a:p>
            <a:pPr marL="285750" indent="-285750" defTabSz="265113">
              <a:buFontTx/>
              <a:buChar char="-"/>
            </a:pPr>
            <a:endParaRPr lang="en-US" sz="1700" dirty="0"/>
          </a:p>
          <a:p>
            <a:pPr marL="285750" indent="-285750" defTabSz="265113">
              <a:buFontTx/>
              <a:buChar char="-"/>
            </a:pPr>
            <a:r>
              <a:rPr lang="en-US" sz="1700" dirty="0"/>
              <a:t>1 Protection Coordinator</a:t>
            </a:r>
          </a:p>
          <a:p>
            <a:pPr marL="285750" indent="-285750" defTabSz="265113">
              <a:buFontTx/>
              <a:buChar char="-"/>
            </a:pPr>
            <a:endParaRPr lang="en-US" sz="1700" dirty="0"/>
          </a:p>
          <a:p>
            <a:pPr marL="285750" indent="-285750" defTabSz="265113">
              <a:buFontTx/>
              <a:buChar char="-"/>
            </a:pPr>
            <a:r>
              <a:rPr lang="en-US" sz="1700" dirty="0"/>
              <a:t>Support services: 1 HR Manager, 1 Logistic Coordinator, 1 F &amp; A Manager, 1 ICT Manager (to be recruited)</a:t>
            </a:r>
          </a:p>
          <a:p>
            <a:pPr marL="285750" indent="-285750" defTabSz="265113">
              <a:buFontTx/>
              <a:buChar char="-"/>
            </a:pPr>
            <a:endParaRPr lang="en-US" sz="1700" dirty="0"/>
          </a:p>
          <a:p>
            <a:pPr marL="285750" indent="-285750" defTabSz="265113">
              <a:buFontTx/>
              <a:buChar char="-"/>
            </a:pPr>
            <a:r>
              <a:rPr lang="en-US" sz="1700" dirty="0"/>
              <a:t>1 NS Capacities Coordinator, in charge of liaising with the NS contributing to the ICRC surge</a:t>
            </a:r>
          </a:p>
          <a:p>
            <a:pPr marL="285750" indent="-285750" defTabSz="265113">
              <a:buFontTx/>
              <a:buChar char="-"/>
            </a:pPr>
            <a:endParaRPr lang="en-US" sz="1700" dirty="0"/>
          </a:p>
          <a:p>
            <a:pPr defTabSz="265113"/>
            <a:r>
              <a:rPr lang="en-US" sz="1700" dirty="0"/>
              <a:t>-	1 RDST Manager / Team Leader (Red line)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906A74-BA10-4DE5-9F4D-89A75D2C924D}"/>
              </a:ext>
            </a:extLst>
          </p:cNvPr>
          <p:cNvSpPr txBox="1">
            <a:spLocks/>
          </p:cNvSpPr>
          <p:nvPr/>
        </p:nvSpPr>
        <p:spPr>
          <a:xfrm>
            <a:off x="4637988" y="1851536"/>
            <a:ext cx="3655008" cy="2218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/>
              <a:t>Why: </a:t>
            </a:r>
          </a:p>
          <a:p>
            <a:pPr marL="176213" lvl="1" indent="0">
              <a:buNone/>
            </a:pPr>
            <a:r>
              <a:rPr lang="en-US" sz="1800" dirty="0"/>
              <a:t>To respond to humanitarian crises in a timely manner, by deploying experienced staff in a very short delay (24-48 hours) </a:t>
            </a:r>
            <a:endParaRPr lang="fr-CH" sz="1800" dirty="0"/>
          </a:p>
        </p:txBody>
      </p:sp>
    </p:spTree>
    <p:extLst>
      <p:ext uri="{BB962C8B-B14F-4D97-AF65-F5344CB8AC3E}">
        <p14:creationId xmlns:p14="http://schemas.microsoft.com/office/powerpoint/2010/main" val="42606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0" grpId="1" animBg="1"/>
      <p:bldP spid="11" grpId="0" build="p"/>
      <p:bldP spid="11" grpId="1" build="allAtOnce"/>
      <p:bldP spid="11" grpId="2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A471F2F-00E2-42BD-B31D-65C26CC3E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53" y="1149303"/>
            <a:ext cx="6412406" cy="46141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287940-98CF-4C50-86B8-500416685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RDST &amp; Crisis Management</a:t>
            </a:r>
            <a:endParaRPr lang="fr-CH" dirty="0"/>
          </a:p>
        </p:txBody>
      </p:sp>
      <p:sp>
        <p:nvSpPr>
          <p:cNvPr id="12" name="Callout: Bent Line 11">
            <a:extLst>
              <a:ext uri="{FF2B5EF4-FFF2-40B4-BE49-F238E27FC236}">
                <a16:creationId xmlns:a16="http://schemas.microsoft.com/office/drawing/2014/main" id="{3C27FC68-0BE9-420D-8DE6-9BD2A77385AE}"/>
              </a:ext>
            </a:extLst>
          </p:cNvPr>
          <p:cNvSpPr/>
          <p:nvPr/>
        </p:nvSpPr>
        <p:spPr>
          <a:xfrm>
            <a:off x="6764594" y="3584751"/>
            <a:ext cx="2251589" cy="877163"/>
          </a:xfrm>
          <a:prstGeom prst="borderCallout2">
            <a:avLst>
              <a:gd name="adj1" fmla="val 77463"/>
              <a:gd name="adj2" fmla="val 536"/>
              <a:gd name="adj3" fmla="val 79860"/>
              <a:gd name="adj4" fmla="val -43741"/>
              <a:gd name="adj5" fmla="val 185159"/>
              <a:gd name="adj6" fmla="val -81660"/>
            </a:avLst>
          </a:prstGeom>
          <a:solidFill>
            <a:srgbClr val="FF7D83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1700" dirty="0"/>
              <a:t>assess the situation and mobilization needs</a:t>
            </a:r>
            <a:endParaRPr lang="fr-CH" sz="1700" dirty="0"/>
          </a:p>
        </p:txBody>
      </p:sp>
      <p:sp>
        <p:nvSpPr>
          <p:cNvPr id="13" name="Callout: Bent Line 12">
            <a:extLst>
              <a:ext uri="{FF2B5EF4-FFF2-40B4-BE49-F238E27FC236}">
                <a16:creationId xmlns:a16="http://schemas.microsoft.com/office/drawing/2014/main" id="{AA322E46-4B8A-411B-9B5F-B7BC40FC6EB5}"/>
              </a:ext>
            </a:extLst>
          </p:cNvPr>
          <p:cNvSpPr/>
          <p:nvPr/>
        </p:nvSpPr>
        <p:spPr>
          <a:xfrm>
            <a:off x="5956255" y="4963384"/>
            <a:ext cx="2791474" cy="615553"/>
          </a:xfrm>
          <a:prstGeom prst="borderCallout2">
            <a:avLst>
              <a:gd name="adj1" fmla="val 73389"/>
              <a:gd name="adj2" fmla="val 703"/>
              <a:gd name="adj3" fmla="val 73389"/>
              <a:gd name="adj4" fmla="val -20056"/>
              <a:gd name="adj5" fmla="val 53488"/>
              <a:gd name="adj6" fmla="val -54465"/>
            </a:avLst>
          </a:prstGeom>
          <a:solidFill>
            <a:srgbClr val="FF7D83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1700" dirty="0"/>
              <a:t>Define the additional support required</a:t>
            </a:r>
            <a:endParaRPr lang="fr-CH" sz="1700" dirty="0"/>
          </a:p>
        </p:txBody>
      </p:sp>
      <p:sp>
        <p:nvSpPr>
          <p:cNvPr id="15" name="Callout: Bent Line 14">
            <a:extLst>
              <a:ext uri="{FF2B5EF4-FFF2-40B4-BE49-F238E27FC236}">
                <a16:creationId xmlns:a16="http://schemas.microsoft.com/office/drawing/2014/main" id="{FFAB7145-3AA1-4068-B299-9C075C3E8381}"/>
              </a:ext>
            </a:extLst>
          </p:cNvPr>
          <p:cNvSpPr/>
          <p:nvPr/>
        </p:nvSpPr>
        <p:spPr>
          <a:xfrm>
            <a:off x="3914164" y="5900968"/>
            <a:ext cx="3206203" cy="615553"/>
          </a:xfrm>
          <a:prstGeom prst="borderCallout2">
            <a:avLst>
              <a:gd name="adj1" fmla="val 56314"/>
              <a:gd name="adj2" fmla="val -466"/>
              <a:gd name="adj3" fmla="val 18750"/>
              <a:gd name="adj4" fmla="val -16667"/>
              <a:gd name="adj5" fmla="val -134637"/>
              <a:gd name="adj6" fmla="val -5267"/>
            </a:avLst>
          </a:prstGeom>
          <a:solidFill>
            <a:srgbClr val="FF7D83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1700" dirty="0"/>
              <a:t>Run and stabilize the response</a:t>
            </a:r>
            <a:endParaRPr lang="fr-CH" sz="1700" dirty="0"/>
          </a:p>
        </p:txBody>
      </p:sp>
      <p:sp>
        <p:nvSpPr>
          <p:cNvPr id="16" name="Callout: Bent Line 15">
            <a:extLst>
              <a:ext uri="{FF2B5EF4-FFF2-40B4-BE49-F238E27FC236}">
                <a16:creationId xmlns:a16="http://schemas.microsoft.com/office/drawing/2014/main" id="{E74E7BB8-AC77-4C51-8052-F12080EAF2F2}"/>
              </a:ext>
            </a:extLst>
          </p:cNvPr>
          <p:cNvSpPr/>
          <p:nvPr/>
        </p:nvSpPr>
        <p:spPr>
          <a:xfrm>
            <a:off x="572443" y="4461914"/>
            <a:ext cx="1429147" cy="353943"/>
          </a:xfrm>
          <a:prstGeom prst="borderCallout2">
            <a:avLst>
              <a:gd name="adj1" fmla="val 47550"/>
              <a:gd name="adj2" fmla="val 99631"/>
              <a:gd name="adj3" fmla="val 49683"/>
              <a:gd name="adj4" fmla="val 114354"/>
              <a:gd name="adj5" fmla="val -8820"/>
              <a:gd name="adj6" fmla="val 179456"/>
            </a:avLst>
          </a:prstGeom>
          <a:solidFill>
            <a:srgbClr val="FF7D83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>
            <a:spAutoFit/>
          </a:bodyPr>
          <a:lstStyle/>
          <a:p>
            <a:pPr marL="84138" lvl="1"/>
            <a:r>
              <a:rPr lang="en-US" sz="1700" dirty="0"/>
              <a:t>Phase out</a:t>
            </a:r>
          </a:p>
        </p:txBody>
      </p:sp>
      <p:sp>
        <p:nvSpPr>
          <p:cNvPr id="17" name="Callout: Bent Line 16">
            <a:extLst>
              <a:ext uri="{FF2B5EF4-FFF2-40B4-BE49-F238E27FC236}">
                <a16:creationId xmlns:a16="http://schemas.microsoft.com/office/drawing/2014/main" id="{63ABCD76-A63C-41B2-9ED0-E59BE1D21865}"/>
              </a:ext>
            </a:extLst>
          </p:cNvPr>
          <p:cNvSpPr/>
          <p:nvPr/>
        </p:nvSpPr>
        <p:spPr>
          <a:xfrm>
            <a:off x="2631553" y="1315324"/>
            <a:ext cx="2565222" cy="609851"/>
          </a:xfrm>
          <a:prstGeom prst="borderCallout2">
            <a:avLst>
              <a:gd name="adj1" fmla="val 73288"/>
              <a:gd name="adj2" fmla="val 101513"/>
              <a:gd name="adj3" fmla="val 135555"/>
              <a:gd name="adj4" fmla="val 121899"/>
              <a:gd name="adj5" fmla="val 236642"/>
              <a:gd name="adj6" fmla="val 167976"/>
            </a:avLst>
          </a:prstGeom>
          <a:solidFill>
            <a:srgbClr val="FF7D83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lvl="1"/>
            <a:r>
              <a:rPr lang="en-US" sz="1700" dirty="0"/>
              <a:t>Crisis support - Preparedness</a:t>
            </a:r>
          </a:p>
        </p:txBody>
      </p:sp>
    </p:spTree>
    <p:extLst>
      <p:ext uri="{BB962C8B-B14F-4D97-AF65-F5344CB8AC3E}">
        <p14:creationId xmlns:p14="http://schemas.microsoft.com/office/powerpoint/2010/main" val="16876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00000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1">
      <a:majorFont>
        <a:latin typeface="Arial"/>
        <a:ea typeface="宋体"/>
        <a:cs typeface=""/>
      </a:majorFont>
      <a:minorFont>
        <a:latin typeface="Merriweather"/>
        <a:ea typeface="宋体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E0709C56-B746-45AF-8898-9C2E8DC3584D}" vid="{4288463A-CFC2-41BE-9422-A16A6CF80A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Legal - Emblem Red+White_FR</Template>
  <TotalTime>4414</TotalTime>
  <Words>220</Words>
  <Application>Microsoft Office PowerPoint</Application>
  <PresentationFormat>On-screen Show (4:3)</PresentationFormat>
  <Paragraphs>37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宋体</vt:lpstr>
      <vt:lpstr>Arial</vt:lpstr>
      <vt:lpstr>Calibri</vt:lpstr>
      <vt:lpstr>Merriweather</vt:lpstr>
      <vt:lpstr>Office Theme</vt:lpstr>
      <vt:lpstr>Adobe Acrobat Document</vt:lpstr>
      <vt:lpstr>Rapid Deployment STANDING TEAM (RDST)</vt:lpstr>
      <vt:lpstr>PowerPoint Presentation</vt:lpstr>
      <vt:lpstr>RDM &amp; RDST  </vt:lpstr>
      <vt:lpstr>RDST: 4W</vt:lpstr>
      <vt:lpstr>RDST &amp; Crisis Management</vt:lpstr>
    </vt:vector>
  </TitlesOfParts>
  <Company>ICRC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 Deployment Mechanism (RDM)</dc:title>
  <dc:creator>Susanne Amsler</dc:creator>
  <cp:lastModifiedBy>Jean-Marc Burri</cp:lastModifiedBy>
  <cp:revision>40</cp:revision>
  <dcterms:created xsi:type="dcterms:W3CDTF">2019-04-09T11:09:51Z</dcterms:created>
  <dcterms:modified xsi:type="dcterms:W3CDTF">2019-10-07T08:26:58Z</dcterms:modified>
</cp:coreProperties>
</file>