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27" r:id="rId3"/>
    <p:sldId id="326" r:id="rId4"/>
    <p:sldId id="322" r:id="rId5"/>
    <p:sldId id="323" r:id="rId6"/>
    <p:sldId id="325" r:id="rId7"/>
    <p:sldId id="329" r:id="rId8"/>
    <p:sldId id="332" r:id="rId9"/>
    <p:sldId id="333" r:id="rId10"/>
    <p:sldId id="328" r:id="rId11"/>
    <p:sldId id="324" r:id="rId12"/>
    <p:sldId id="330" r:id="rId13"/>
    <p:sldId id="331" r:id="rId14"/>
    <p:sldId id="290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6625" autoAdjust="0"/>
  </p:normalViewPr>
  <p:slideViewPr>
    <p:cSldViewPr>
      <p:cViewPr varScale="1">
        <p:scale>
          <a:sx n="86" d="100"/>
          <a:sy n="86" d="100"/>
        </p:scale>
        <p:origin x="11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ublications\WER%20Oct2015\Fig%202%20Continent%20data%20chart%20201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Fig. 2 Cholera cases reported to WHO by year and by continent 1989 – 2014
Fig. 2 Cas de choléra déclarés à l'OMS par année et par continent 1989 – 2014</a:t>
            </a:r>
          </a:p>
        </c:rich>
      </c:tx>
      <c:layout>
        <c:manualLayout>
          <c:xMode val="edge"/>
          <c:yMode val="edge"/>
          <c:x val="0.24374685532421653"/>
          <c:y val="3.61816259455860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003102378490172E-2"/>
          <c:y val="0.1271186440677966"/>
          <c:w val="0.89245087900723885"/>
          <c:h val="0.76271186440677963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Sheet1!$F$5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Sheet1!$B$6:$B$31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Sheet1!$F$6:$F$31</c:f>
              <c:numCache>
                <c:formatCode>General</c:formatCode>
                <c:ptCount val="26"/>
                <c:pt idx="0">
                  <c:v>35606</c:v>
                </c:pt>
                <c:pt idx="1">
                  <c:v>37960</c:v>
                </c:pt>
                <c:pt idx="2">
                  <c:v>153367</c:v>
                </c:pt>
                <c:pt idx="3">
                  <c:v>91081</c:v>
                </c:pt>
                <c:pt idx="4">
                  <c:v>76713</c:v>
                </c:pt>
                <c:pt idx="5">
                  <c:v>161983</c:v>
                </c:pt>
                <c:pt idx="6">
                  <c:v>71081</c:v>
                </c:pt>
                <c:pt idx="7">
                  <c:v>108535</c:v>
                </c:pt>
                <c:pt idx="8">
                  <c:v>118349</c:v>
                </c:pt>
                <c:pt idx="9">
                  <c:v>211748</c:v>
                </c:pt>
                <c:pt idx="10">
                  <c:v>206746</c:v>
                </c:pt>
                <c:pt idx="11">
                  <c:v>118932</c:v>
                </c:pt>
                <c:pt idx="12">
                  <c:v>173359</c:v>
                </c:pt>
                <c:pt idx="13">
                  <c:v>137866</c:v>
                </c:pt>
                <c:pt idx="14">
                  <c:v>108067</c:v>
                </c:pt>
                <c:pt idx="15">
                  <c:v>95560</c:v>
                </c:pt>
                <c:pt idx="16">
                  <c:v>125082</c:v>
                </c:pt>
                <c:pt idx="17">
                  <c:v>234349</c:v>
                </c:pt>
                <c:pt idx="18">
                  <c:v>166583</c:v>
                </c:pt>
                <c:pt idx="19">
                  <c:v>179323</c:v>
                </c:pt>
                <c:pt idx="20">
                  <c:v>217337</c:v>
                </c:pt>
                <c:pt idx="21">
                  <c:v>115106</c:v>
                </c:pt>
                <c:pt idx="22">
                  <c:v>188678</c:v>
                </c:pt>
                <c:pt idx="23">
                  <c:v>117570</c:v>
                </c:pt>
                <c:pt idx="24">
                  <c:v>56329</c:v>
                </c:pt>
                <c:pt idx="25">
                  <c:v>105287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0-4839-B05E-231DDE4D80C9}"/>
            </c:ext>
          </c:extLst>
        </c:ser>
        <c:ser>
          <c:idx val="8"/>
          <c:order val="1"/>
          <c:tx>
            <c:strRef>
              <c:f>Sheet1!$H$5</c:f>
              <c:strCache>
                <c:ptCount val="1"/>
                <c:pt idx="0">
                  <c:v>Asia</c:v>
                </c:pt>
              </c:strCache>
            </c:strRef>
          </c:tx>
          <c:spPr>
            <a:pattFill prst="ltDnDiag">
              <a:fgClr>
                <a:srgbClr xmlns:mc="http://schemas.openxmlformats.org/markup-compatibility/2006" xmlns:a14="http://schemas.microsoft.com/office/drawing/2010/main" val="000080" mc:Ignorable="a14" a14:legacySpreadsheetColorIndex="32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Sheet1!$B$6:$B$31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Sheet1!$H$6:$H$31</c:f>
              <c:numCache>
                <c:formatCode>General</c:formatCode>
                <c:ptCount val="26"/>
                <c:pt idx="0">
                  <c:v>12785</c:v>
                </c:pt>
                <c:pt idx="1">
                  <c:v>30979</c:v>
                </c:pt>
                <c:pt idx="2">
                  <c:v>49791</c:v>
                </c:pt>
                <c:pt idx="3">
                  <c:v>16299</c:v>
                </c:pt>
                <c:pt idx="4">
                  <c:v>90862</c:v>
                </c:pt>
                <c:pt idx="5">
                  <c:v>106100</c:v>
                </c:pt>
                <c:pt idx="6">
                  <c:v>50921</c:v>
                </c:pt>
                <c:pt idx="7">
                  <c:v>10142</c:v>
                </c:pt>
                <c:pt idx="8">
                  <c:v>11293</c:v>
                </c:pt>
                <c:pt idx="9">
                  <c:v>24212</c:v>
                </c:pt>
                <c:pt idx="10">
                  <c:v>39417</c:v>
                </c:pt>
                <c:pt idx="11">
                  <c:v>11246</c:v>
                </c:pt>
                <c:pt idx="12">
                  <c:v>10340</c:v>
                </c:pt>
                <c:pt idx="13">
                  <c:v>4409</c:v>
                </c:pt>
                <c:pt idx="14">
                  <c:v>3463</c:v>
                </c:pt>
                <c:pt idx="15">
                  <c:v>5764</c:v>
                </c:pt>
                <c:pt idx="16">
                  <c:v>6824</c:v>
                </c:pt>
                <c:pt idx="17">
                  <c:v>2472</c:v>
                </c:pt>
                <c:pt idx="18">
                  <c:v>11325</c:v>
                </c:pt>
                <c:pt idx="19">
                  <c:v>10778</c:v>
                </c:pt>
                <c:pt idx="20">
                  <c:v>1902</c:v>
                </c:pt>
                <c:pt idx="21">
                  <c:v>13819</c:v>
                </c:pt>
                <c:pt idx="22">
                  <c:v>38298</c:v>
                </c:pt>
                <c:pt idx="23">
                  <c:v>7367</c:v>
                </c:pt>
                <c:pt idx="24">
                  <c:v>11576</c:v>
                </c:pt>
                <c:pt idx="25">
                  <c:v>56787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0-4839-B05E-231DDE4D80C9}"/>
            </c:ext>
          </c:extLst>
        </c:ser>
        <c:ser>
          <c:idx val="0"/>
          <c:order val="2"/>
          <c:tx>
            <c:strRef>
              <c:f>Sheet1!$J$5</c:f>
              <c:strCache>
                <c:ptCount val="1"/>
                <c:pt idx="0">
                  <c:v>Americas</c:v>
                </c:pt>
              </c:strCache>
            </c:strRef>
          </c:tx>
          <c:spPr>
            <a:pattFill prst="zigZag">
              <a:fgClr>
                <a:srgbClr xmlns:mc="http://schemas.openxmlformats.org/markup-compatibility/2006" xmlns:a14="http://schemas.microsoft.com/office/drawing/2010/main" val="0000FF" mc:Ignorable="a14" a14:legacySpreadsheetColorIndex="12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Sheet1!$B$6:$B$31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Sheet1!$J$6:$J$31</c:f>
              <c:numCache>
                <c:formatCode>General</c:formatCode>
                <c:ptCount val="26"/>
                <c:pt idx="0">
                  <c:v>1</c:v>
                </c:pt>
                <c:pt idx="1">
                  <c:v>7</c:v>
                </c:pt>
                <c:pt idx="2">
                  <c:v>391220</c:v>
                </c:pt>
                <c:pt idx="3">
                  <c:v>354089</c:v>
                </c:pt>
                <c:pt idx="4">
                  <c:v>209192</c:v>
                </c:pt>
                <c:pt idx="5">
                  <c:v>113684</c:v>
                </c:pt>
                <c:pt idx="6">
                  <c:v>85809</c:v>
                </c:pt>
                <c:pt idx="7">
                  <c:v>24643</c:v>
                </c:pt>
                <c:pt idx="8">
                  <c:v>17760</c:v>
                </c:pt>
                <c:pt idx="9">
                  <c:v>57106</c:v>
                </c:pt>
                <c:pt idx="10">
                  <c:v>8126</c:v>
                </c:pt>
                <c:pt idx="11">
                  <c:v>3101</c:v>
                </c:pt>
                <c:pt idx="12">
                  <c:v>535</c:v>
                </c:pt>
                <c:pt idx="13">
                  <c:v>23</c:v>
                </c:pt>
                <c:pt idx="14">
                  <c:v>33</c:v>
                </c:pt>
                <c:pt idx="15">
                  <c:v>36</c:v>
                </c:pt>
                <c:pt idx="16">
                  <c:v>24</c:v>
                </c:pt>
                <c:pt idx="17">
                  <c:v>10</c:v>
                </c:pt>
                <c:pt idx="18">
                  <c:v>8</c:v>
                </c:pt>
                <c:pt idx="19">
                  <c:v>7</c:v>
                </c:pt>
                <c:pt idx="20">
                  <c:v>17</c:v>
                </c:pt>
                <c:pt idx="21">
                  <c:v>179594</c:v>
                </c:pt>
                <c:pt idx="22">
                  <c:v>361266</c:v>
                </c:pt>
                <c:pt idx="23">
                  <c:v>120433</c:v>
                </c:pt>
                <c:pt idx="24">
                  <c:v>61152</c:v>
                </c:pt>
                <c:pt idx="25">
                  <c:v>28456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0-4839-B05E-231DDE4D80C9}"/>
            </c:ext>
          </c:extLst>
        </c:ser>
        <c:ser>
          <c:idx val="1"/>
          <c:order val="3"/>
          <c:tx>
            <c:strRef>
              <c:f>Sheet1!$L$5</c:f>
              <c:strCache>
                <c:ptCount val="1"/>
                <c:pt idx="0">
                  <c:v>Oceania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Sheet1!$B$6:$B$31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Sheet1!$L$6:$L$31</c:f>
              <c:numCache>
                <c:formatCode>0</c:formatCode>
                <c:ptCount val="26"/>
                <c:pt idx="0">
                  <c:v>0</c:v>
                </c:pt>
                <c:pt idx="1">
                  <c:v>66</c:v>
                </c:pt>
                <c:pt idx="2">
                  <c:v>0</c:v>
                </c:pt>
                <c:pt idx="3">
                  <c:v>296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4</c:v>
                </c:pt>
                <c:pt idx="8">
                  <c:v>5</c:v>
                </c:pt>
                <c:pt idx="9">
                  <c:v>8</c:v>
                </c:pt>
                <c:pt idx="10">
                  <c:v>5</c:v>
                </c:pt>
                <c:pt idx="11">
                  <c:v>3452</c:v>
                </c:pt>
                <c:pt idx="12">
                  <c:v>19</c:v>
                </c:pt>
                <c:pt idx="13">
                  <c:v>6</c:v>
                </c:pt>
                <c:pt idx="14">
                  <c:v>0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1957</c:v>
                </c:pt>
                <c:pt idx="21">
                  <c:v>9000</c:v>
                </c:pt>
                <c:pt idx="22">
                  <c:v>1541</c:v>
                </c:pt>
                <c:pt idx="23">
                  <c:v>5</c:v>
                </c:pt>
                <c:pt idx="24">
                  <c:v>3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00-4839-B05E-231DDE4D8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617152"/>
        <c:axId val="173619456"/>
      </c:barChart>
      <c:catAx>
        <c:axId val="17361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Year – Année</a:t>
                </a:r>
              </a:p>
            </c:rich>
          </c:tx>
          <c:layout>
            <c:manualLayout>
              <c:xMode val="edge"/>
              <c:yMode val="edge"/>
              <c:x val="0.49120990120760977"/>
              <c:y val="0.94237282336330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defRPr>
            </a:pPr>
            <a:endParaRPr lang="en-US"/>
          </a:p>
        </c:txPr>
        <c:crossAx val="17361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6194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Arial"/>
                    <a:cs typeface="Arial"/>
                  </a:defRPr>
                </a:pPr>
                <a:r>
                  <a:rPr lang="en-GB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No. of cases – Nombre de cas</a:t>
                </a:r>
              </a:p>
            </c:rich>
          </c:tx>
          <c:layout>
            <c:manualLayout>
              <c:xMode val="edge"/>
              <c:yMode val="edge"/>
              <c:x val="1.1375319709836398E-2"/>
              <c:y val="0.3474576256084193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Arial"/>
                <a:cs typeface="Arial"/>
              </a:defRPr>
            </a:pPr>
            <a:endParaRPr lang="en-US"/>
          </a:p>
        </c:txPr>
        <c:crossAx val="1736171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031239077497303"/>
          <c:y val="0.9516903512040612"/>
          <c:w val="0.60355969421718636"/>
          <c:h val="3.473031205565313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Cases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Sheet3!$A$2:$A$35</c:f>
              <c:strCache>
                <c:ptCount val="34"/>
                <c:pt idx="0">
                  <c:v>Afghanistan**</c:v>
                </c:pt>
                <c:pt idx="1">
                  <c:v>Haiti</c:v>
                </c:pt>
                <c:pt idx="2">
                  <c:v>DR Congo</c:v>
                </c:pt>
                <c:pt idx="3">
                  <c:v>Kenya</c:v>
                </c:pt>
                <c:pt idx="4">
                  <c:v>Tanzania</c:v>
                </c:pt>
                <c:pt idx="5">
                  <c:v>Mozambique</c:v>
                </c:pt>
                <c:pt idx="6">
                  <c:v>Somalia</c:v>
                </c:pt>
                <c:pt idx="7">
                  <c:v>Nigeria</c:v>
                </c:pt>
                <c:pt idx="8">
                  <c:v>Iraq</c:v>
                </c:pt>
                <c:pt idx="9">
                  <c:v>South Sudan</c:v>
                </c:pt>
                <c:pt idx="10">
                  <c:v>Uganda</c:v>
                </c:pt>
                <c:pt idx="11">
                  <c:v>India</c:v>
                </c:pt>
                <c:pt idx="12">
                  <c:v>India</c:v>
                </c:pt>
                <c:pt idx="13">
                  <c:v>Ghana</c:v>
                </c:pt>
                <c:pt idx="14">
                  <c:v>Malawi</c:v>
                </c:pt>
                <c:pt idx="15">
                  <c:v>Burundi</c:v>
                </c:pt>
                <c:pt idx="16">
                  <c:v>Côte d'Ivoire</c:v>
                </c:pt>
                <c:pt idx="17">
                  <c:v>Thailand</c:v>
                </c:pt>
                <c:pt idx="18">
                  <c:v>Thailand</c:v>
                </c:pt>
                <c:pt idx="19">
                  <c:v>Cameroon </c:v>
                </c:pt>
                <c:pt idx="20">
                  <c:v>Nepal</c:v>
                </c:pt>
                <c:pt idx="21">
                  <c:v>Nepal</c:v>
                </c:pt>
                <c:pt idx="22">
                  <c:v>Zimbabwe</c:v>
                </c:pt>
                <c:pt idx="23">
                  <c:v>Niger</c:v>
                </c:pt>
                <c:pt idx="24">
                  <c:v>Togo</c:v>
                </c:pt>
                <c:pt idx="25">
                  <c:v>United Kingdom</c:v>
                </c:pt>
                <c:pt idx="26">
                  <c:v>China</c:v>
                </c:pt>
                <c:pt idx="27">
                  <c:v>Japan</c:v>
                </c:pt>
                <c:pt idx="28">
                  <c:v>Spain</c:v>
                </c:pt>
                <c:pt idx="29">
                  <c:v>Switzerland</c:v>
                </c:pt>
                <c:pt idx="30">
                  <c:v>Australia</c:v>
                </c:pt>
                <c:pt idx="31">
                  <c:v>France</c:v>
                </c:pt>
                <c:pt idx="32">
                  <c:v>Norway</c:v>
                </c:pt>
                <c:pt idx="33">
                  <c:v>Sweden</c:v>
                </c:pt>
              </c:strCache>
            </c:strRef>
          </c:cat>
          <c:val>
            <c:numRef>
              <c:f>Sheet3!$B$2:$B$35</c:f>
              <c:numCache>
                <c:formatCode>#,##0</c:formatCode>
                <c:ptCount val="34"/>
                <c:pt idx="0">
                  <c:v>58064</c:v>
                </c:pt>
                <c:pt idx="1">
                  <c:v>36262</c:v>
                </c:pt>
                <c:pt idx="2">
                  <c:v>18403</c:v>
                </c:pt>
                <c:pt idx="3">
                  <c:v>10569</c:v>
                </c:pt>
                <c:pt idx="4">
                  <c:v>9686</c:v>
                </c:pt>
                <c:pt idx="5">
                  <c:v>8739</c:v>
                </c:pt>
                <c:pt idx="6" formatCode="General">
                  <c:v>7536</c:v>
                </c:pt>
                <c:pt idx="7">
                  <c:v>5298</c:v>
                </c:pt>
                <c:pt idx="8" formatCode="General">
                  <c:v>4965</c:v>
                </c:pt>
                <c:pt idx="9">
                  <c:v>1818</c:v>
                </c:pt>
                <c:pt idx="10">
                  <c:v>1461</c:v>
                </c:pt>
                <c:pt idx="11">
                  <c:v>889</c:v>
                </c:pt>
                <c:pt idx="12" formatCode="General">
                  <c:v>889</c:v>
                </c:pt>
                <c:pt idx="13">
                  <c:v>711</c:v>
                </c:pt>
                <c:pt idx="14">
                  <c:v>693</c:v>
                </c:pt>
                <c:pt idx="15">
                  <c:v>442</c:v>
                </c:pt>
                <c:pt idx="16">
                  <c:v>199</c:v>
                </c:pt>
                <c:pt idx="17">
                  <c:v>125</c:v>
                </c:pt>
                <c:pt idx="18" formatCode="General">
                  <c:v>125</c:v>
                </c:pt>
                <c:pt idx="19">
                  <c:v>123</c:v>
                </c:pt>
                <c:pt idx="20">
                  <c:v>80</c:v>
                </c:pt>
                <c:pt idx="21" formatCode="General">
                  <c:v>80</c:v>
                </c:pt>
                <c:pt idx="22">
                  <c:v>60</c:v>
                </c:pt>
                <c:pt idx="23">
                  <c:v>51</c:v>
                </c:pt>
                <c:pt idx="24">
                  <c:v>35</c:v>
                </c:pt>
                <c:pt idx="25" formatCode="General">
                  <c:v>15</c:v>
                </c:pt>
                <c:pt idx="26" formatCode="General">
                  <c:v>13</c:v>
                </c:pt>
                <c:pt idx="27" formatCode="General">
                  <c:v>7</c:v>
                </c:pt>
                <c:pt idx="28" formatCode="General">
                  <c:v>2</c:v>
                </c:pt>
                <c:pt idx="29" formatCode="General">
                  <c:v>2</c:v>
                </c:pt>
                <c:pt idx="30" formatCode="General">
                  <c:v>2</c:v>
                </c:pt>
                <c:pt idx="31" formatCode="General">
                  <c:v>1</c:v>
                </c:pt>
                <c:pt idx="32" formatCode="General">
                  <c:v>1</c:v>
                </c:pt>
                <c:pt idx="33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9-4410-9407-32B36B294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8391808"/>
        <c:axId val="128393600"/>
      </c:barChart>
      <c:catAx>
        <c:axId val="1283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8393600"/>
        <c:crosses val="autoZero"/>
        <c:auto val="1"/>
        <c:lblAlgn val="ctr"/>
        <c:lblOffset val="100"/>
        <c:noMultiLvlLbl val="0"/>
      </c:catAx>
      <c:valAx>
        <c:axId val="1283936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8391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9E3F-872B-4956-8E9D-0ABDF980B1A5}" type="datetimeFigureOut">
              <a:rPr lang="en-GB" smtClean="0"/>
              <a:pPr/>
              <a:t>21-Mar-17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069B-E43C-49E4-85AE-0B1DD2836E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3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069B-E43C-49E4-85AE-0B1DD2836E2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069B-E43C-49E4-85AE-0B1DD2836E2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(in slide master)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WASH and Cholera</a:t>
            </a:r>
            <a:br>
              <a:rPr lang="en-GB" dirty="0">
                <a:latin typeface="Arial" charset="0"/>
                <a:cs typeface="Arial" charset="0"/>
              </a:rPr>
            </a:br>
            <a:r>
              <a:rPr lang="en-GB" dirty="0">
                <a:latin typeface="Arial" charset="0"/>
                <a:cs typeface="Arial" charset="0"/>
              </a:rPr>
              <a:t>Preparedness to Response-</a:t>
            </a:r>
            <a:br>
              <a:rPr lang="en-GB" dirty="0">
                <a:latin typeface="Arial" charset="0"/>
                <a:cs typeface="Arial" charset="0"/>
              </a:rPr>
            </a:br>
            <a:r>
              <a:rPr lang="en-GB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WASH Advisor Meeting </a:t>
            </a:r>
          </a:p>
          <a:p>
            <a:r>
              <a:rPr lang="en-GB" dirty="0">
                <a:latin typeface="Arial" charset="0"/>
                <a:cs typeface="Arial" charset="0"/>
              </a:rPr>
              <a:t>Geneva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Cholera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191000"/>
          </a:xfrm>
        </p:spPr>
        <p:txBody>
          <a:bodyPr/>
          <a:lstStyle/>
          <a:p>
            <a:r>
              <a:rPr lang="en-GB" sz="2000" dirty="0"/>
              <a:t>The long-term solution for </a:t>
            </a:r>
            <a:r>
              <a:rPr lang="en-GB" sz="2000" b="1" dirty="0"/>
              <a:t>cholera control </a:t>
            </a:r>
            <a:r>
              <a:rPr lang="en-GB" sz="2000" dirty="0"/>
              <a:t>remains </a:t>
            </a:r>
            <a:r>
              <a:rPr lang="en-GB" sz="2000" dirty="0">
                <a:solidFill>
                  <a:srgbClr val="FF0000"/>
                </a:solidFill>
              </a:rPr>
              <a:t>increasing access to safe drinking water, hygiene and improved sanitation infrastructures. </a:t>
            </a:r>
            <a:endParaRPr lang="en-GB" sz="2000" dirty="0"/>
          </a:p>
          <a:p>
            <a:r>
              <a:rPr lang="en-GB" sz="2000" b="1" dirty="0"/>
              <a:t>OCV has proven effective in reactive campaign </a:t>
            </a:r>
            <a:r>
              <a:rPr lang="en-GB" sz="2000" dirty="0"/>
              <a:t>in Africa.</a:t>
            </a:r>
          </a:p>
          <a:p>
            <a:r>
              <a:rPr lang="en-GB" sz="2000" dirty="0"/>
              <a:t> OCV has recently been shown to have a protective efficacy for at least 5 years. This opens the possibility for preventive use of OCV in locations that are </a:t>
            </a:r>
            <a:r>
              <a:rPr lang="en-GB" sz="2000" b="1" dirty="0"/>
              <a:t>historically at high risk of cholera, </a:t>
            </a:r>
            <a:r>
              <a:rPr lang="en-GB" sz="2000" dirty="0"/>
              <a:t>especially in </a:t>
            </a:r>
            <a:r>
              <a:rPr lang="en-GB" sz="2000" dirty="0">
                <a:solidFill>
                  <a:srgbClr val="FF0000"/>
                </a:solidFill>
              </a:rPr>
              <a:t>sites with low access </a:t>
            </a:r>
            <a:r>
              <a:rPr lang="en-GB" sz="2000" dirty="0"/>
              <a:t>to care and where it is not feasible to improve health and sanitation conditions in the short term. </a:t>
            </a:r>
          </a:p>
          <a:p>
            <a:r>
              <a:rPr lang="en-GB" sz="2000" b="1" dirty="0"/>
              <a:t>OCV can serve as a short- and medium-term step </a:t>
            </a:r>
            <a:r>
              <a:rPr lang="en-GB" sz="2000" dirty="0"/>
              <a:t>in controlling cholera </a:t>
            </a:r>
            <a:r>
              <a:rPr lang="en-GB" sz="2000" dirty="0">
                <a:solidFill>
                  <a:srgbClr val="FF0000"/>
                </a:solidFill>
              </a:rPr>
              <a:t>while longer term solutions are put in place </a:t>
            </a:r>
            <a:r>
              <a:rPr lang="en-GB" sz="2000" dirty="0"/>
              <a:t>or where such solutions are difficult to put in place,</a:t>
            </a:r>
          </a:p>
          <a:p>
            <a:r>
              <a:rPr lang="en-GB" sz="1050" dirty="0"/>
              <a:t>https://www.ncbi.nlm.nih.gov/pmc/articles/PMC5301166/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8183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Oral Cholera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3744416" cy="4094584"/>
          </a:xfrm>
        </p:spPr>
        <p:txBody>
          <a:bodyPr/>
          <a:lstStyle/>
          <a:p>
            <a:r>
              <a:rPr lang="en-GB" dirty="0"/>
              <a:t>Moving to one dose stratergy in some contexts</a:t>
            </a:r>
          </a:p>
          <a:p>
            <a:r>
              <a:rPr lang="en-GB" dirty="0"/>
              <a:t>Increasing supply </a:t>
            </a:r>
          </a:p>
          <a:p>
            <a:r>
              <a:rPr lang="en-GB" dirty="0"/>
              <a:t>Large investment in vaccinating ‘hotspots’</a:t>
            </a:r>
          </a:p>
          <a:p>
            <a:r>
              <a:rPr lang="en-GB" dirty="0"/>
              <a:t>Emergency stockpile remains available at 2 million does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636432"/>
            <a:ext cx="2484698" cy="224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22" y="1551856"/>
            <a:ext cx="3059833" cy="2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Social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8147248" cy="4191000"/>
          </a:xfrm>
        </p:spPr>
        <p:txBody>
          <a:bodyPr/>
          <a:lstStyle/>
          <a:p>
            <a:r>
              <a:rPr lang="en-GB" dirty="0"/>
              <a:t>Hygiene Promotion and Social Mobilisation </a:t>
            </a:r>
          </a:p>
          <a:p>
            <a:r>
              <a:rPr lang="en-GB" dirty="0">
                <a:solidFill>
                  <a:srgbClr val="FF0000"/>
                </a:solidFill>
              </a:rPr>
              <a:t>Need to move beyond 5 key messages </a:t>
            </a:r>
            <a:r>
              <a:rPr lang="en-GB" dirty="0"/>
              <a:t>– </a:t>
            </a:r>
          </a:p>
          <a:p>
            <a:r>
              <a:rPr lang="en-GB" dirty="0"/>
              <a:t>Understanding at risk livelihood groups</a:t>
            </a:r>
          </a:p>
          <a:p>
            <a:r>
              <a:rPr lang="en-GB" dirty="0"/>
              <a:t>Routes of transmission</a:t>
            </a:r>
          </a:p>
          <a:p>
            <a:r>
              <a:rPr lang="en-GB" dirty="0"/>
              <a:t>Population Movement </a:t>
            </a:r>
          </a:p>
          <a:p>
            <a:r>
              <a:rPr lang="en-GB" dirty="0"/>
              <a:t>Acceptability of OCV and other interventions</a:t>
            </a:r>
          </a:p>
          <a:p>
            <a:r>
              <a:rPr lang="en-GB" dirty="0"/>
              <a:t>Rumour management</a:t>
            </a:r>
          </a:p>
        </p:txBody>
      </p:sp>
    </p:spTree>
    <p:extLst>
      <p:ext uri="{BB962C8B-B14F-4D97-AF65-F5344CB8AC3E}">
        <p14:creationId xmlns:p14="http://schemas.microsoft.com/office/powerpoint/2010/main" val="408635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Early Detection Early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931224" cy="4191000"/>
          </a:xfrm>
        </p:spPr>
        <p:txBody>
          <a:bodyPr/>
          <a:lstStyle/>
          <a:p>
            <a:r>
              <a:rPr lang="en-GB" b="1" dirty="0"/>
              <a:t>Community Based Surivllance</a:t>
            </a:r>
          </a:p>
          <a:p>
            <a:pPr lvl="1"/>
            <a:r>
              <a:rPr lang="en-GB" dirty="0"/>
              <a:t>Early detection at community level ensures early control measures can be implemented </a:t>
            </a:r>
          </a:p>
          <a:p>
            <a:pPr marL="273050" lvl="1" indent="0">
              <a:buNone/>
            </a:pPr>
            <a:endParaRPr lang="en-GB" dirty="0"/>
          </a:p>
          <a:p>
            <a:r>
              <a:rPr lang="en-GB" b="1" dirty="0"/>
              <a:t>Community Based Treatment </a:t>
            </a:r>
          </a:p>
          <a:p>
            <a:pPr lvl="1"/>
            <a:r>
              <a:rPr lang="en-GB" dirty="0"/>
              <a:t>Oral Rehydration Points -  community kits</a:t>
            </a:r>
          </a:p>
          <a:p>
            <a:pPr marL="273050" lvl="1" indent="0">
              <a:buNone/>
            </a:pPr>
            <a:endParaRPr lang="en-GB" dirty="0"/>
          </a:p>
          <a:p>
            <a:r>
              <a:rPr lang="en-GB" b="1" dirty="0"/>
              <a:t>Household Disinfection kits </a:t>
            </a:r>
          </a:p>
          <a:p>
            <a:pPr lvl="1"/>
            <a:r>
              <a:rPr lang="en-GB" dirty="0"/>
              <a:t>Targeted disinfection and not spraying</a:t>
            </a:r>
          </a:p>
          <a:p>
            <a:pPr lvl="1"/>
            <a:endParaRPr lang="en-GB" dirty="0"/>
          </a:p>
          <a:p>
            <a:r>
              <a:rPr lang="en-GB" b="1" dirty="0"/>
              <a:t>Household water treatment</a:t>
            </a:r>
          </a:p>
        </p:txBody>
      </p:sp>
    </p:spTree>
    <p:extLst>
      <p:ext uri="{BB962C8B-B14F-4D97-AF65-F5344CB8AC3E}">
        <p14:creationId xmlns:p14="http://schemas.microsoft.com/office/powerpoint/2010/main" val="410566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Cholera Burden</a:t>
            </a:r>
            <a:br>
              <a:rPr lang="en-GB" dirty="0"/>
            </a:br>
            <a:r>
              <a:rPr lang="en-GB" sz="1200" b="0" dirty="0"/>
              <a:t>Updated Global Burden of Cholera in Endemic Counters Ali </a:t>
            </a:r>
            <a:r>
              <a:rPr lang="en-GB" sz="1200" b="0" dirty="0" err="1"/>
              <a:t>etl</a:t>
            </a:r>
            <a:endParaRPr lang="en-GB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6218"/>
            <a:ext cx="5256584" cy="3288945"/>
          </a:xfrm>
        </p:spPr>
      </p:pic>
      <p:sp>
        <p:nvSpPr>
          <p:cNvPr id="8" name="TextBox 7"/>
          <p:cNvSpPr txBox="1"/>
          <p:nvPr/>
        </p:nvSpPr>
        <p:spPr>
          <a:xfrm>
            <a:off x="5580112" y="1628800"/>
            <a:ext cx="295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There are an estimated </a:t>
            </a:r>
            <a:r>
              <a:rPr lang="en-GB" sz="1400" b="1" dirty="0"/>
              <a:t>2.86 million </a:t>
            </a:r>
            <a:r>
              <a:rPr lang="en-GB" sz="1200" dirty="0"/>
              <a:t>cases of cholera annually in endemic countries. Spatial distribution of the burden of cholera in endemic countries are shown in  Countries with estimates of more than 100,000 cases annually include: </a:t>
            </a:r>
            <a:r>
              <a:rPr lang="en-GB" sz="1200" dirty="0">
                <a:solidFill>
                  <a:srgbClr val="FF0000"/>
                </a:solidFill>
              </a:rPr>
              <a:t>India, Ethiopia, Nigeria, Haiti, the Democratic Republic of the Congo, Tanzania, Kenya</a:t>
            </a:r>
            <a:r>
              <a:rPr lang="en-GB" sz="1200" dirty="0"/>
              <a:t>, and </a:t>
            </a:r>
            <a:r>
              <a:rPr lang="en-GB" sz="1200" dirty="0">
                <a:solidFill>
                  <a:srgbClr val="FF0000"/>
                </a:solidFill>
              </a:rPr>
              <a:t>Bangladesh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919044"/>
            <a:ext cx="28083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The average incidence rate in endemic countries is </a:t>
            </a:r>
            <a:r>
              <a:rPr lang="en-GB" sz="1400" b="1" dirty="0"/>
              <a:t>2.30 cases/1,000</a:t>
            </a:r>
            <a:r>
              <a:rPr lang="en-GB" sz="1400" dirty="0"/>
              <a:t> population at risk per year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4853995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Cholera resulted in approximately </a:t>
            </a:r>
            <a:r>
              <a:rPr lang="en-GB" sz="1200" dirty="0">
                <a:solidFill>
                  <a:srgbClr val="FF0000"/>
                </a:solidFill>
              </a:rPr>
              <a:t>95,000 deaths</a:t>
            </a:r>
            <a:r>
              <a:rPr lang="en-GB" sz="1200" dirty="0"/>
              <a:t> annually in endemic countries. This translates to approximately </a:t>
            </a:r>
            <a:r>
              <a:rPr lang="en-GB" sz="1200" b="1" dirty="0"/>
              <a:t>7.50 deaths/100,000 population</a:t>
            </a:r>
            <a:r>
              <a:rPr lang="en-GB" sz="1200" dirty="0"/>
              <a:t> at risk per year in endemic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3599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Trend in cases reported by year and continent 1989 - 2014</a:t>
            </a:r>
            <a:br>
              <a:rPr lang="en-US" sz="2800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444698"/>
              </p:ext>
            </p:extLst>
          </p:nvPr>
        </p:nvGraphicFramePr>
        <p:xfrm>
          <a:off x="755576" y="1493838"/>
          <a:ext cx="7776864" cy="44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12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Countries Reporting Cholera in 2015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912768" cy="4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Worldwide Distribution of Cholera in 2015, by Country*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35347"/>
              </p:ext>
            </p:extLst>
          </p:nvPr>
        </p:nvGraphicFramePr>
        <p:xfrm>
          <a:off x="1259632" y="1628800"/>
          <a:ext cx="6858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26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Endemic vs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931224" cy="4191000"/>
          </a:xfrm>
        </p:spPr>
        <p:txBody>
          <a:bodyPr/>
          <a:lstStyle/>
          <a:p>
            <a:r>
              <a:rPr lang="en-GB" sz="1600" dirty="0"/>
              <a:t>New models suggest </a:t>
            </a:r>
            <a:r>
              <a:rPr lang="en-GB" sz="1600" b="1" dirty="0"/>
              <a:t>cholera dynamics are much more complex </a:t>
            </a:r>
            <a:r>
              <a:rPr lang="en-GB" sz="1600" dirty="0"/>
              <a:t>than it was previously thought</a:t>
            </a:r>
          </a:p>
          <a:p>
            <a:r>
              <a:rPr lang="en-GB" sz="1600" dirty="0"/>
              <a:t>Most studies associating </a:t>
            </a:r>
            <a:r>
              <a:rPr lang="en-GB" sz="1600" b="1" dirty="0"/>
              <a:t>cholera dynamics to environmental events are based on correlations</a:t>
            </a:r>
            <a:r>
              <a:rPr lang="en-GB" sz="1600" dirty="0"/>
              <a:t>. The causal mechanisms behind these correlations are still poorly understood.</a:t>
            </a:r>
          </a:p>
          <a:p>
            <a:r>
              <a:rPr lang="en-GB" sz="1600" dirty="0"/>
              <a:t>In some cholera endemic regions, </a:t>
            </a:r>
            <a:r>
              <a:rPr lang="en-GB" sz="1600" b="1" dirty="0"/>
              <a:t>outbreaks are periodic with one or two peaks per year</a:t>
            </a:r>
            <a:r>
              <a:rPr lang="en-GB" sz="1600" dirty="0"/>
              <a:t>.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Seasonal floods and droughts </a:t>
            </a:r>
            <a:r>
              <a:rPr lang="en-GB" sz="1600" dirty="0"/>
              <a:t>cause periodic variations in contact and contamination rates. If such variations are strong enough to cause large variations of </a:t>
            </a:r>
            <a:r>
              <a:rPr lang="en-GB" sz="1600" dirty="0" err="1"/>
              <a:t>R</a:t>
            </a:r>
            <a:r>
              <a:rPr lang="en-GB" sz="1600" baseline="-25000" dirty="0" err="1"/>
              <a:t>0</a:t>
            </a:r>
            <a:r>
              <a:rPr lang="en-GB" sz="1600" dirty="0"/>
              <a:t>, we will note the occurrence of periodic outbreaks. Cholera outbreaks will be triggered when contact and/or contamination rates bring the </a:t>
            </a:r>
            <a:r>
              <a:rPr lang="en-GB" sz="1600" dirty="0" err="1"/>
              <a:t>R</a:t>
            </a:r>
            <a:r>
              <a:rPr lang="en-GB" sz="1600" baseline="-25000" dirty="0" err="1"/>
              <a:t>0</a:t>
            </a:r>
            <a:r>
              <a:rPr lang="en-GB" sz="1600" dirty="0"/>
              <a:t> above the unity threshold</a:t>
            </a:r>
          </a:p>
          <a:p>
            <a:r>
              <a:rPr lang="en-GB" sz="1600" dirty="0"/>
              <a:t>Endemic cholera, however, can be maintained even in the absence of a</a:t>
            </a:r>
            <a:r>
              <a:rPr lang="en-GB" sz="1800" dirty="0"/>
              <a:t> </a:t>
            </a:r>
            <a:r>
              <a:rPr lang="en-GB" sz="1600" dirty="0"/>
              <a:t>permanent reservoir.</a:t>
            </a:r>
          </a:p>
          <a:p>
            <a:r>
              <a:rPr lang="en-GB" sz="1000" i="1" dirty="0"/>
              <a:t>http://bmcinfectdis.biomedcentral.com/articles/10.1186/1471-2334-1-1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405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Cholera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76400"/>
            <a:ext cx="7859216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Flooding and drought are likely to affect cholera dynamics in a complex way. </a:t>
            </a:r>
          </a:p>
          <a:p>
            <a:r>
              <a:rPr lang="en-GB" sz="1800" dirty="0"/>
              <a:t>In endemic regions, cholera outbreaks are often associated to climatic events .</a:t>
            </a:r>
          </a:p>
          <a:p>
            <a:r>
              <a:rPr lang="en-GB" sz="1800" dirty="0"/>
              <a:t>In some parts of </a:t>
            </a:r>
            <a:r>
              <a:rPr lang="en-GB" sz="1800" b="1" dirty="0"/>
              <a:t>Africa</a:t>
            </a:r>
            <a:r>
              <a:rPr lang="en-GB" sz="1800" dirty="0"/>
              <a:t>, outbreaks occur during the </a:t>
            </a:r>
            <a:r>
              <a:rPr lang="en-GB" sz="1800" b="1" dirty="0"/>
              <a:t>dry season </a:t>
            </a:r>
            <a:r>
              <a:rPr lang="en-GB" sz="1800" dirty="0"/>
              <a:t>or right after </a:t>
            </a:r>
            <a:r>
              <a:rPr lang="en-GB" sz="1800" b="1" dirty="0"/>
              <a:t>heavy rainfalls</a:t>
            </a:r>
            <a:r>
              <a:rPr lang="en-GB" sz="1800" dirty="0"/>
              <a:t>.</a:t>
            </a:r>
          </a:p>
          <a:p>
            <a:r>
              <a:rPr lang="en-GB" sz="1800" dirty="0"/>
              <a:t> In the Americas, disasters caused by the </a:t>
            </a:r>
            <a:r>
              <a:rPr lang="en-GB" sz="1800" b="1" dirty="0"/>
              <a:t>El Niño </a:t>
            </a:r>
            <a:r>
              <a:rPr lang="en-GB" sz="1800" dirty="0"/>
              <a:t>preceded large cholera outbreaks.</a:t>
            </a:r>
          </a:p>
          <a:p>
            <a:r>
              <a:rPr lang="en-GB" sz="1800" dirty="0"/>
              <a:t> In Bangladesh, cholera season coincides with the </a:t>
            </a:r>
            <a:r>
              <a:rPr lang="en-GB" sz="1800" b="1" dirty="0"/>
              <a:t>post-monsoon</a:t>
            </a:r>
            <a:r>
              <a:rPr lang="en-GB" sz="1800" dirty="0"/>
              <a:t> period. </a:t>
            </a:r>
          </a:p>
          <a:p>
            <a:r>
              <a:rPr lang="en-GB" sz="1800" dirty="0"/>
              <a:t>Seasonal variations of </a:t>
            </a:r>
            <a:r>
              <a:rPr lang="en-GB" sz="1800" b="1" dirty="0"/>
              <a:t>water temperature </a:t>
            </a:r>
            <a:r>
              <a:rPr lang="en-GB" sz="1800" dirty="0"/>
              <a:t>has been also associated to cholera outbreaks.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4257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right response for the right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8147248" cy="4191000"/>
          </a:xfrm>
        </p:spPr>
        <p:txBody>
          <a:bodyPr/>
          <a:lstStyle/>
          <a:p>
            <a:r>
              <a:rPr lang="en-GB" dirty="0"/>
              <a:t>Move away from copy paste cholera response:-</a:t>
            </a:r>
          </a:p>
          <a:p>
            <a:r>
              <a:rPr lang="en-GB" dirty="0"/>
              <a:t>Prevention, control and Response</a:t>
            </a:r>
            <a:endParaRPr lang="en-GB" dirty="0"/>
          </a:p>
          <a:p>
            <a:pPr lvl="1"/>
            <a:r>
              <a:rPr lang="en-GB" dirty="0"/>
              <a:t>Know your context</a:t>
            </a:r>
          </a:p>
          <a:p>
            <a:pPr lvl="1"/>
            <a:r>
              <a:rPr lang="en-GB" dirty="0"/>
              <a:t>Know your disease dynamics</a:t>
            </a:r>
          </a:p>
          <a:p>
            <a:pPr lvl="2"/>
            <a:r>
              <a:rPr lang="en-GB" sz="1600" dirty="0"/>
              <a:t>Endemic vs epidemic</a:t>
            </a:r>
          </a:p>
          <a:p>
            <a:pPr lvl="2"/>
            <a:r>
              <a:rPr lang="en-GB" sz="1600" dirty="0"/>
              <a:t>Seasonality</a:t>
            </a:r>
          </a:p>
          <a:p>
            <a:pPr lvl="2"/>
            <a:r>
              <a:rPr lang="en-GB" sz="1600" dirty="0"/>
              <a:t>Hot spots</a:t>
            </a:r>
          </a:p>
          <a:p>
            <a:pPr lvl="2"/>
            <a:r>
              <a:rPr lang="en-GB" sz="1600" dirty="0"/>
              <a:t>Transmission routes</a:t>
            </a:r>
          </a:p>
          <a:p>
            <a:pPr lvl="1"/>
            <a:r>
              <a:rPr lang="en-GB" dirty="0"/>
              <a:t>Design for root cause control of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89" y="2139033"/>
            <a:ext cx="2690408" cy="37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Sword and Shield Response – linking with the Epidemiology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01" y="1590396"/>
            <a:ext cx="8808488" cy="52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8352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3053</TotalTime>
  <Words>540</Words>
  <Application>Microsoft Office PowerPoint</Application>
  <PresentationFormat>On-screen Show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Wingdings</vt:lpstr>
      <vt:lpstr>IFRC_2011 presentation-EN</vt:lpstr>
      <vt:lpstr>WASH and Cholera Preparedness to Response-  </vt:lpstr>
      <vt:lpstr>Global Cholera Burden Updated Global Burden of Cholera in Endemic Counters Ali etl</vt:lpstr>
      <vt:lpstr>Trend in cases reported by year and continent 1989 - 2014 </vt:lpstr>
      <vt:lpstr>Countries Reporting Cholera in 2015</vt:lpstr>
      <vt:lpstr>Worldwide Distribution of Cholera in 2015, by Country*</vt:lpstr>
      <vt:lpstr>Endemic vs Epidemic</vt:lpstr>
      <vt:lpstr>Cholera in context</vt:lpstr>
      <vt:lpstr>The right response for the right context</vt:lpstr>
      <vt:lpstr>Sword and Shield Response – linking with the Epidemiology</vt:lpstr>
      <vt:lpstr>Approaches to Cholera Control</vt:lpstr>
      <vt:lpstr>The role of Oral Cholera Vaccine</vt:lpstr>
      <vt:lpstr>Role of Social Science</vt:lpstr>
      <vt:lpstr>Role of Early Detection Early Action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Trends and Response Capacity</dc:title>
  <dc:creator>amanda.mcclelland</dc:creator>
  <cp:lastModifiedBy>Amanda MCCLELLAND</cp:lastModifiedBy>
  <cp:revision>29</cp:revision>
  <dcterms:created xsi:type="dcterms:W3CDTF">2013-02-08T19:49:26Z</dcterms:created>
  <dcterms:modified xsi:type="dcterms:W3CDTF">2017-03-22T13:45:03Z</dcterms:modified>
</cp:coreProperties>
</file>