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9" r:id="rId2"/>
    <p:sldId id="420" r:id="rId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C21"/>
    <a:srgbClr val="F4D1B9"/>
    <a:srgbClr val="541818"/>
    <a:srgbClr val="8B4907"/>
    <a:srgbClr val="5C4F46"/>
    <a:srgbClr val="66584E"/>
    <a:srgbClr val="E8C7B0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7" autoAdjust="0"/>
    <p:restoredTop sz="65583" autoAdjust="0"/>
  </p:normalViewPr>
  <p:slideViewPr>
    <p:cSldViewPr>
      <p:cViewPr varScale="1">
        <p:scale>
          <a:sx n="49" d="100"/>
          <a:sy n="49" d="100"/>
        </p:scale>
        <p:origin x="7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2686-4A65-4593-92F4-DF1467A2BB2C}" type="datetimeFigureOut">
              <a:rPr lang="en-US" smtClean="0"/>
              <a:pPr/>
              <a:t>3/29/2017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D738B-87E3-4454-AF95-F6748B80AD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170BB-D7C3-4E49-B1DD-69A3F9AC8F06}" type="datetimeFigureOut">
              <a:rPr lang="en-GB" smtClean="0"/>
              <a:pPr/>
              <a:t>29/03/2017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90939-5F4E-40FB-A039-87C9DECBF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4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0939-5F4E-40FB-A039-87C9DECBF3B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9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0939-5F4E-40FB-A039-87C9DECBF3B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2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 bwMode="auto">
          <a:xfrm>
            <a:off x="395536" y="692696"/>
            <a:ext cx="1144588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Federation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WASH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9552" y="400472"/>
              <a:ext cx="4724400" cy="482183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HEALTH</a:t>
              </a:r>
              <a:r>
                <a:rPr lang="en-US" sz="2000" b="1" baseline="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DEPARTMENT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Dr.</a:t>
              </a:r>
              <a:r>
                <a:rPr lang="en-US" sz="24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Ayham Alomari,</a:t>
              </a:r>
              <a:r>
                <a:rPr lang="en-US" sz="24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Senior Health Officer – Community Health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ayham.alomari@ifrc.org</a:t>
              </a:r>
              <a:endParaRPr lang="en-US" sz="24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William Carter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Senior Officer – Water, Sanitation and Emergency Health</a:t>
              </a:r>
              <a:r>
                <a:rPr lang="en-US" sz="2000" b="1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william.carter@ifrc.org</a:t>
              </a:r>
              <a:endParaRPr lang="en-US" sz="2400" b="1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35696" y="26064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332656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0581" y="588504"/>
              <a:ext cx="1144157" cy="553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  <a:r>
                <a:rPr lang="en-US" sz="1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WASH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2060"/>
                </a:solidFill>
                <a:latin typeface="+mn-lt"/>
              </a:rPr>
              <a:t>WASH Advisers’ Meeting 22-23 March 2017</a:t>
            </a:r>
            <a:br>
              <a:rPr lang="en-GB" sz="2400" dirty="0">
                <a:solidFill>
                  <a:srgbClr val="002060"/>
                </a:solidFill>
                <a:latin typeface="+mn-lt"/>
              </a:rPr>
            </a:br>
            <a:r>
              <a:rPr lang="en-GB" sz="2400" dirty="0">
                <a:solidFill>
                  <a:srgbClr val="002060"/>
                </a:solidFill>
                <a:latin typeface="+mn-lt"/>
              </a:rPr>
              <a:t>ACTION POINTS (Page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76400"/>
            <a:ext cx="8964488" cy="4632920"/>
          </a:xfrm>
        </p:spPr>
        <p:txBody>
          <a:bodyPr/>
          <a:lstStyle/>
          <a:p>
            <a:pPr lvl="0"/>
            <a:r>
              <a:rPr lang="en-GB" sz="2000" dirty="0">
                <a:solidFill>
                  <a:srgbClr val="0070C0"/>
                </a:solidFill>
                <a:latin typeface="+mn-lt"/>
              </a:rPr>
              <a:t>Next general WASH Advisors Meeting (in 2018), include sessions on failure;</a:t>
            </a:r>
          </a:p>
          <a:p>
            <a:pPr lvl="0"/>
            <a:r>
              <a:rPr lang="en-GB" sz="2000" b="1" i="1" u="sng" dirty="0">
                <a:solidFill>
                  <a:srgbClr val="002060"/>
                </a:solidFill>
                <a:latin typeface="+mn-lt"/>
              </a:rPr>
              <a:t>Strategic Directions, tools development:</a:t>
            </a:r>
          </a:p>
          <a:p>
            <a:r>
              <a:rPr lang="en-GB" sz="2000" dirty="0">
                <a:solidFill>
                  <a:srgbClr val="0070C0"/>
                </a:solidFill>
                <a:latin typeface="+mj-lt"/>
              </a:rPr>
              <a:t>Dissemination/roll-out of WASH strategic direction, &amp; summary page;</a:t>
            </a:r>
          </a:p>
          <a:p>
            <a:r>
              <a:rPr lang="en-GB" sz="2000" dirty="0">
                <a:solidFill>
                  <a:srgbClr val="0070C0"/>
                </a:solidFill>
                <a:latin typeface="+mj-lt"/>
              </a:rPr>
              <a:t>Dissemination/roll-out of Urban WASH strategic direction, &amp; summary page; </a:t>
            </a:r>
          </a:p>
          <a:p>
            <a:r>
              <a:rPr lang="en-GB" sz="2000" dirty="0">
                <a:solidFill>
                  <a:srgbClr val="0070C0"/>
                </a:solidFill>
                <a:latin typeface="+mj-lt"/>
              </a:rPr>
              <a:t>Final revision of SDG unpacked indicators and roll-out;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Long term ‘software’ revision and roll out along with Emergency HP guidelines;</a:t>
            </a:r>
          </a:p>
          <a:p>
            <a:r>
              <a:rPr lang="en-GB" sz="2000" b="1" i="1" u="sng" dirty="0">
                <a:solidFill>
                  <a:srgbClr val="002060"/>
                </a:solidFill>
                <a:latin typeface="+mn-lt"/>
              </a:rPr>
              <a:t>Emergency Wash:</a:t>
            </a:r>
            <a:endParaRPr lang="en-GB" sz="2000" dirty="0">
              <a:solidFill>
                <a:srgbClr val="0070C0"/>
              </a:solidFill>
              <a:latin typeface="+mj-lt"/>
            </a:endParaRP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Equipment trial exercise in 2017 as part of ESP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Global surge capacity building paper to be finalized and shared for comment as precursor to resource mobilization</a:t>
            </a:r>
            <a:r>
              <a:rPr lang="en-GB" sz="2000" strike="sngStrike" dirty="0">
                <a:solidFill>
                  <a:srgbClr val="0070C0"/>
                </a:solidFill>
                <a:latin typeface="+mn-lt"/>
              </a:rPr>
              <a:t>;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ERU new Modules &amp; Surge Rota System;</a:t>
            </a:r>
          </a:p>
          <a:p>
            <a:pPr lvl="0"/>
            <a:endParaRPr lang="en-GB" sz="1800" dirty="0">
              <a:latin typeface="+mn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78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2060"/>
                </a:solidFill>
              </a:rPr>
              <a:t>WASH Advisers’ Meeting 22-23 March 2017</a:t>
            </a:r>
            <a:br>
              <a:rPr lang="en-GB" sz="2000" dirty="0">
                <a:solidFill>
                  <a:srgbClr val="002060"/>
                </a:solidFill>
              </a:rPr>
            </a:br>
            <a:r>
              <a:rPr lang="en-GB" sz="2000" dirty="0">
                <a:solidFill>
                  <a:srgbClr val="002060"/>
                </a:solidFill>
              </a:rPr>
              <a:t>ACTION POINTS (Page 2)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536504"/>
          </a:xfrm>
        </p:spPr>
        <p:txBody>
          <a:bodyPr/>
          <a:lstStyle/>
          <a:p>
            <a:r>
              <a:rPr lang="en-GB" sz="2000" b="1" i="1" u="sng" dirty="0">
                <a:solidFill>
                  <a:srgbClr val="002060"/>
                </a:solidFill>
                <a:latin typeface="+mn-lt"/>
              </a:rPr>
              <a:t>Urban WASH: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Next Urban WASH TWG meeting, hosted by the Kenyan RC, September 2017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Urban WASH TWG, next steps and follow-ups to TWG action points;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Monitoring Urban pilots (Kenya; Ethiopia; Uganda and elsewhere);</a:t>
            </a:r>
          </a:p>
          <a:p>
            <a:r>
              <a:rPr lang="en-GB" sz="2000" b="1" i="1" u="sng" dirty="0">
                <a:solidFill>
                  <a:srgbClr val="002060"/>
                </a:solidFill>
                <a:latin typeface="+mn-lt"/>
              </a:rPr>
              <a:t>Development WASH: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GWSI, Flagship and RM, Wider integration and link to SDG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Establish ad-hoc sub working group on developmental WASH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Workshop on GWSI portal prior to launch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PBR Follow-up with British Red Cross and re-engagement with EU;</a:t>
            </a:r>
          </a:p>
          <a:p>
            <a:r>
              <a:rPr lang="en-GB" sz="2000" b="1" i="1" u="sng" dirty="0">
                <a:solidFill>
                  <a:srgbClr val="002060"/>
                </a:solidFill>
                <a:latin typeface="+mn-lt"/>
              </a:rPr>
              <a:t>Public Health WASH: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Coordinate the hosting of a WASH/Nutrition forum in 2017;</a:t>
            </a:r>
          </a:p>
          <a:p>
            <a:r>
              <a:rPr lang="en-GB" sz="2000" dirty="0">
                <a:solidFill>
                  <a:srgbClr val="0070C0"/>
                </a:solidFill>
                <a:latin typeface="+mn-lt"/>
              </a:rPr>
              <a:t>Consortia development, integrated programming, Cholera focus/epidemics; </a:t>
            </a:r>
          </a:p>
          <a:p>
            <a:endParaRPr lang="en-GB" sz="2000" dirty="0">
              <a:solidFill>
                <a:srgbClr val="0070C0"/>
              </a:solidFill>
              <a:latin typeface="+mn-lt"/>
            </a:endParaRPr>
          </a:p>
          <a:p>
            <a:endParaRPr lang="en-GB" sz="2000" b="1" i="1" u="sng" dirty="0">
              <a:solidFill>
                <a:srgbClr val="002060"/>
              </a:solidFill>
              <a:latin typeface="+mn-lt"/>
            </a:endParaRPr>
          </a:p>
          <a:p>
            <a:endParaRPr lang="en-GB" sz="2000" b="1" i="1" u="sng" dirty="0">
              <a:solidFill>
                <a:srgbClr val="002060"/>
              </a:solidFill>
              <a:latin typeface="+mn-lt"/>
            </a:endParaRPr>
          </a:p>
          <a:p>
            <a:endParaRPr lang="en-GB" sz="2000" dirty="0"/>
          </a:p>
          <a:p>
            <a:endParaRPr lang="en-GB" sz="2000" b="1" i="1" u="sng" dirty="0">
              <a:solidFill>
                <a:srgbClr val="002060"/>
              </a:solidFill>
              <a:latin typeface="+mn-lt"/>
            </a:endParaRPr>
          </a:p>
          <a:p>
            <a:endParaRPr lang="en-GB" sz="2000" dirty="0">
              <a:solidFill>
                <a:srgbClr val="0070C0"/>
              </a:solidFill>
              <a:latin typeface="+mn-lt"/>
            </a:endParaRPr>
          </a:p>
          <a:p>
            <a:endParaRPr lang="en-GB" sz="2000" b="1" i="1" u="sng" dirty="0">
              <a:solidFill>
                <a:srgbClr val="0070C0"/>
              </a:solidFill>
              <a:latin typeface="+mn-lt"/>
            </a:endParaRPr>
          </a:p>
          <a:p>
            <a:r>
              <a:rPr lang="en-GB" sz="2000" dirty="0">
                <a:latin typeface="+mn-lt"/>
              </a:rPr>
              <a:t>Evaluations and studies safe site</a:t>
            </a:r>
          </a:p>
          <a:p>
            <a:r>
              <a:rPr lang="en-GB" sz="2000" dirty="0">
                <a:latin typeface="+mn-lt"/>
              </a:rPr>
              <a:t>More structured approach to Gates for longer term funding</a:t>
            </a:r>
          </a:p>
          <a:p>
            <a:r>
              <a:rPr lang="en-GB" sz="2000" dirty="0">
                <a:latin typeface="+mn-lt"/>
              </a:rPr>
              <a:t>RANAS model to continue be trialled and results disseminated</a:t>
            </a:r>
          </a:p>
          <a:p>
            <a:r>
              <a:rPr lang="en-GB" sz="2000" dirty="0">
                <a:latin typeface="+mn-lt"/>
              </a:rPr>
              <a:t>New Lookback Studies and upload to WIKI</a:t>
            </a:r>
          </a:p>
          <a:p>
            <a:r>
              <a:rPr lang="en-GB" sz="2000" dirty="0">
                <a:latin typeface="+mn-lt"/>
              </a:rPr>
              <a:t>Groundwater register</a:t>
            </a:r>
          </a:p>
          <a:p>
            <a:r>
              <a:rPr lang="en-GB" sz="2000" dirty="0">
                <a:latin typeface="+mn-lt"/>
              </a:rPr>
              <a:t>Theory of Change (TOC)</a:t>
            </a:r>
          </a:p>
          <a:p>
            <a:r>
              <a:rPr lang="en-GB" sz="2000" dirty="0">
                <a:latin typeface="+mn-lt"/>
              </a:rPr>
              <a:t>WASH &amp; Nutrition</a:t>
            </a:r>
          </a:p>
          <a:p>
            <a:r>
              <a:rPr lang="en-GB" sz="2000" dirty="0">
                <a:latin typeface="+mn-lt"/>
              </a:rPr>
              <a:t>Share more information on EUTF, Discussions with Brussels Office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020106"/>
      </p:ext>
    </p:extLst>
  </p:cSld>
  <p:clrMapOvr>
    <a:masterClrMapping/>
  </p:clrMapOvr>
</p:sld>
</file>

<file path=ppt/theme/theme1.xml><?xml version="1.0" encoding="utf-8"?>
<a:theme xmlns:a="http://schemas.openxmlformats.org/drawingml/2006/main" name="IFRC_2010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IFRC_2010 presentation-EN</Template>
  <TotalTime>5929</TotalTime>
  <Words>276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Wingdings</vt:lpstr>
      <vt:lpstr>IFRC_2010 presentation-EN</vt:lpstr>
      <vt:lpstr>WASH Advisers’ Meeting 22-23 March 2017 ACTION POINTS (Page 1)</vt:lpstr>
      <vt:lpstr>WASH Advisers’ Meeting 22-23 March 2017 ACTION POINTS (Page 2)</vt:lpstr>
    </vt:vector>
  </TitlesOfParts>
  <Company>IFRC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CBHFA Global Mapping  Where are we today?</dc:title>
  <dc:creator>ayham.alomari</dc:creator>
  <cp:lastModifiedBy>Robert FRASER</cp:lastModifiedBy>
  <cp:revision>167</cp:revision>
  <dcterms:created xsi:type="dcterms:W3CDTF">2011-02-17T08:05:53Z</dcterms:created>
  <dcterms:modified xsi:type="dcterms:W3CDTF">2017-03-29T10:50:52Z</dcterms:modified>
</cp:coreProperties>
</file>