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91" r:id="rId2"/>
    <p:sldId id="381" r:id="rId3"/>
    <p:sldId id="390" r:id="rId4"/>
    <p:sldId id="391" r:id="rId5"/>
    <p:sldId id="385" r:id="rId6"/>
    <p:sldId id="392" r:id="rId7"/>
    <p:sldId id="389" r:id="rId8"/>
  </p:sldIdLst>
  <p:sldSz cx="9144000" cy="6858000" type="screen4x3"/>
  <p:notesSz cx="6797675" cy="992663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4D1B9"/>
    <a:srgbClr val="541818"/>
    <a:srgbClr val="CF1C21"/>
    <a:srgbClr val="8B4907"/>
    <a:srgbClr val="5C4F46"/>
    <a:srgbClr val="66584E"/>
    <a:srgbClr val="E8C7B0"/>
    <a:srgbClr val="B9BFC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67" autoAdjust="0"/>
    <p:restoredTop sz="65583" autoAdjust="0"/>
  </p:normalViewPr>
  <p:slideViewPr>
    <p:cSldViewPr>
      <p:cViewPr varScale="1">
        <p:scale>
          <a:sx n="55" d="100"/>
          <a:sy n="55" d="100"/>
        </p:scale>
        <p:origin x="-235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8" d="100"/>
          <a:sy n="68" d="100"/>
        </p:scale>
        <p:origin x="-2856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5B2686-4A65-4593-92F4-DF1467A2BB2C}" type="datetimeFigureOut">
              <a:rPr lang="en-US" smtClean="0"/>
              <a:pPr/>
              <a:t>1/25/2016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DD738B-87E3-4454-AF95-F6748B80AD4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0064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0170BB-D7C3-4E49-B1DD-69A3F9AC8F06}" type="datetimeFigureOut">
              <a:rPr lang="en-GB" smtClean="0"/>
              <a:pPr/>
              <a:t>25/01/2016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890939-5F4E-40FB-A039-87C9DECBF3B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34416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890939-5F4E-40FB-A039-87C9DECBF3BB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over without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152400"/>
            <a:ext cx="8839200" cy="5753100"/>
          </a:xfrm>
          <a:prstGeom prst="rect">
            <a:avLst/>
          </a:prstGeom>
          <a:solidFill>
            <a:srgbClr val="66584E">
              <a:alpha val="8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val 5"/>
          <p:cNvSpPr/>
          <p:nvPr/>
        </p:nvSpPr>
        <p:spPr bwMode="auto">
          <a:xfrm>
            <a:off x="339725" y="339725"/>
            <a:ext cx="1260475" cy="1260475"/>
          </a:xfrm>
          <a:prstGeom prst="ellipse">
            <a:avLst/>
          </a:prstGeom>
          <a:solidFill>
            <a:srgbClr val="CF1C21"/>
          </a:solidFill>
          <a:ln w="31750">
            <a:solidFill>
              <a:schemeClr val="bg1"/>
            </a:solidFill>
            <a:round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2819400"/>
            <a:ext cx="7239000" cy="647591"/>
          </a:xfrm>
        </p:spPr>
        <p:txBody>
          <a:bodyPr/>
          <a:lstStyle>
            <a:lvl1pPr algn="r">
              <a:defRPr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3886200"/>
            <a:ext cx="7239000" cy="1752600"/>
          </a:xfrm>
        </p:spPr>
        <p:txBody>
          <a:bodyPr>
            <a:normAutofit/>
          </a:bodyPr>
          <a:lstStyle>
            <a:lvl1pPr marL="0" indent="0" algn="r">
              <a:buNone/>
              <a:defRPr sz="2400" b="1">
                <a:solidFill>
                  <a:srgbClr val="541818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 bwMode="auto">
          <a:xfrm>
            <a:off x="395536" y="692696"/>
            <a:ext cx="1144588" cy="553998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Federation</a:t>
            </a:r>
            <a:r>
              <a:rPr lang="en-US" sz="1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WASH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1828800" y="354013"/>
            <a:ext cx="6858000" cy="158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1828800" y="1495425"/>
            <a:ext cx="6858000" cy="1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>
            <a:off x="1828800" y="354013"/>
            <a:ext cx="6858000" cy="158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828800" y="1495425"/>
            <a:ext cx="6858000" cy="1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hart Placeholder 3"/>
          <p:cNvSpPr>
            <a:spLocks noGrp="1"/>
          </p:cNvSpPr>
          <p:nvPr>
            <p:ph type="chart" sz="quarter" idx="10"/>
          </p:nvPr>
        </p:nvSpPr>
        <p:spPr>
          <a:xfrm>
            <a:off x="457200" y="1676400"/>
            <a:ext cx="3352800" cy="4191000"/>
          </a:xfrm>
        </p:spPr>
        <p:txBody>
          <a:bodyPr rtlCol="0">
            <a:normAutofit/>
          </a:bodyPr>
          <a:lstStyle/>
          <a:p>
            <a:pPr lvl="0"/>
            <a:r>
              <a:rPr lang="en-US" noProof="0" smtClean="0"/>
              <a:t>Click icon to add chart</a:t>
            </a:r>
            <a:endParaRPr lang="en-GB" noProof="0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3959770" y="1676400"/>
            <a:ext cx="4724400" cy="4191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1828800" y="354013"/>
            <a:ext cx="6858000" cy="158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828800" y="1495425"/>
            <a:ext cx="6858000" cy="1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1828800" y="2895600"/>
            <a:ext cx="6858000" cy="2971800"/>
          </a:xfrm>
        </p:spPr>
        <p:txBody>
          <a:bodyPr rtlCol="0">
            <a:normAutofit/>
          </a:bodyPr>
          <a:lstStyle/>
          <a:p>
            <a:pPr lvl="0"/>
            <a:r>
              <a:rPr lang="en-US" noProof="0" smtClean="0"/>
              <a:t>Click icon to add picture</a:t>
            </a:r>
            <a:endParaRPr lang="en-GB" noProof="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1828800" y="1631732"/>
            <a:ext cx="6858000" cy="114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1828800" y="354013"/>
            <a:ext cx="6858000" cy="158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1828800" y="1495425"/>
            <a:ext cx="6858000" cy="1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6400"/>
            <a:ext cx="4038600" cy="419100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038600" cy="419100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828800" y="354013"/>
            <a:ext cx="6858000" cy="158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828800" y="1495425"/>
            <a:ext cx="6858000" cy="1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399"/>
            <a:ext cx="4040188" cy="574675"/>
          </a:xfrm>
        </p:spPr>
        <p:txBody>
          <a:bodyPr anchor="ctr"/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251075"/>
            <a:ext cx="4040188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76399"/>
            <a:ext cx="4041775" cy="574675"/>
          </a:xfrm>
        </p:spPr>
        <p:txBody>
          <a:bodyPr anchor="ctr"/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251075"/>
            <a:ext cx="4041775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 contac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152400" y="152400"/>
            <a:ext cx="8839200" cy="6553200"/>
            <a:chOff x="152400" y="76200"/>
            <a:chExt cx="8839200" cy="6553200"/>
          </a:xfrm>
        </p:grpSpPr>
        <p:sp>
          <p:nvSpPr>
            <p:cNvPr id="3" name="Rectangle 2"/>
            <p:cNvSpPr/>
            <p:nvPr/>
          </p:nvSpPr>
          <p:spPr>
            <a:xfrm>
              <a:off x="152400" y="76200"/>
              <a:ext cx="8839200" cy="65532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" name="Rectangle 3"/>
            <p:cNvSpPr/>
            <p:nvPr/>
          </p:nvSpPr>
          <p:spPr>
            <a:xfrm>
              <a:off x="152400" y="76200"/>
              <a:ext cx="8839200" cy="5029200"/>
            </a:xfrm>
            <a:prstGeom prst="rect">
              <a:avLst/>
            </a:prstGeom>
            <a:solidFill>
              <a:srgbClr val="CF1C2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539552" y="400472"/>
              <a:ext cx="4724400" cy="4821833"/>
            </a:xfrm>
            <a:prstGeom prst="rect">
              <a:avLst/>
            </a:prstGeom>
            <a:noFill/>
          </p:spPr>
          <p:txBody>
            <a:bodyPr lIns="0" tIns="0" rIns="0" bIns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b="1" baseline="30000" dirty="0">
                  <a:solidFill>
                    <a:srgbClr val="E8C7B0"/>
                  </a:solidFill>
                  <a:latin typeface="Arial" pitchFamily="34" charset="0"/>
                  <a:cs typeface="Arial" pitchFamily="34" charset="0"/>
                </a:rPr>
                <a:t>FOR FURTHER </a:t>
              </a:r>
              <a:r>
                <a:rPr lang="en-US" sz="2000" b="1" baseline="30000" dirty="0" smtClean="0">
                  <a:solidFill>
                    <a:srgbClr val="E8C7B0"/>
                  </a:solidFill>
                  <a:latin typeface="Arial" pitchFamily="34" charset="0"/>
                  <a:cs typeface="Arial" pitchFamily="34" charset="0"/>
                </a:rPr>
                <a:t>INFORMATION </a:t>
              </a:r>
              <a:r>
                <a:rPr lang="en-US" sz="2000" b="1" baseline="30000" dirty="0">
                  <a:solidFill>
                    <a:srgbClr val="E8C7B0"/>
                  </a:solidFill>
                  <a:latin typeface="Arial" pitchFamily="34" charset="0"/>
                  <a:cs typeface="Arial" pitchFamily="34" charset="0"/>
                </a:rPr>
                <a:t>PLEASE CONTACT: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000" b="1" baseline="30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b="1" baseline="30000" dirty="0" smtClean="0">
                  <a:solidFill>
                    <a:srgbClr val="E8C7B0"/>
                  </a:solidFill>
                  <a:latin typeface="Arial" pitchFamily="34" charset="0"/>
                  <a:cs typeface="Arial" pitchFamily="34" charset="0"/>
                </a:rPr>
                <a:t>IFRC HEALTH</a:t>
              </a:r>
              <a:r>
                <a:rPr lang="en-US" sz="2000" b="1" baseline="0" dirty="0" smtClean="0">
                  <a:solidFill>
                    <a:srgbClr val="E8C7B0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000" b="1" baseline="30000" dirty="0" smtClean="0">
                  <a:solidFill>
                    <a:srgbClr val="E8C7B0"/>
                  </a:solidFill>
                  <a:latin typeface="Arial" pitchFamily="34" charset="0"/>
                  <a:cs typeface="Arial" pitchFamily="34" charset="0"/>
                </a:rPr>
                <a:t>DEPARTMENT</a:t>
              </a:r>
              <a:endParaRPr lang="en-US" sz="2000" b="1" baseline="30000" dirty="0">
                <a:solidFill>
                  <a:srgbClr val="E8C7B0"/>
                </a:solidFill>
                <a:latin typeface="Arial" pitchFamily="34" charset="0"/>
                <a:cs typeface="Arial" pitchFamily="34" charset="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b="1" baseline="300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Dr.</a:t>
              </a:r>
              <a:r>
                <a:rPr lang="en-US" sz="2400" b="1" baseline="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400" b="1" baseline="300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Ayham Alomari,</a:t>
              </a:r>
              <a:r>
                <a:rPr lang="en-US" sz="2400" b="1" baseline="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 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b="1" baseline="300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Senior Health Officer – Community Health 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b="1" baseline="300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ayham.alomari@ifrc.org</a:t>
              </a:r>
              <a:endParaRPr lang="en-US" sz="2400" b="1" baseline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000" b="1" baseline="30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000" b="1" baseline="30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b="1" baseline="300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William Carter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b="1" baseline="300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Senior Officer – Water, Sanitation and Emergency Health</a:t>
              </a:r>
              <a:r>
                <a:rPr lang="en-US" sz="2000" b="1" baseline="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 </a:t>
              </a:r>
              <a:endParaRPr lang="en-US" sz="2000" b="1" baseline="30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b="1" baseline="300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william.carter@ifrc.org</a:t>
              </a:r>
              <a:endParaRPr lang="en-US" sz="2400" b="1" baseline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000" b="1" baseline="30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000" b="1" baseline="30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b="1" baseline="30000" dirty="0" smtClean="0">
                  <a:solidFill>
                    <a:srgbClr val="E8C7B0"/>
                  </a:solidFill>
                  <a:latin typeface="Arial" pitchFamily="34" charset="0"/>
                  <a:cs typeface="Arial" pitchFamily="34" charset="0"/>
                </a:rPr>
                <a:t>THIS </a:t>
              </a:r>
              <a:r>
                <a:rPr lang="en-US" sz="2000" b="1" baseline="30000" dirty="0">
                  <a:solidFill>
                    <a:srgbClr val="E8C7B0"/>
                  </a:solidFill>
                  <a:latin typeface="Arial" pitchFamily="34" charset="0"/>
                  <a:cs typeface="Arial" pitchFamily="34" charset="0"/>
                </a:rPr>
                <a:t>PRESENTATION IS PUBLISHED BY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b="0" baseline="30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INTERNATIONAL FEDERATION OF </a:t>
              </a:r>
              <a:br>
                <a:rPr lang="en-US" sz="2000" b="0" baseline="30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</a:br>
              <a:r>
                <a:rPr lang="en-US" sz="2000" b="0" baseline="30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RED CROSS AND RED CRESCENT SOCIETIES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b="0" baseline="30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P.O. BOX 372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b="0" baseline="30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CH-1211 GENEVA 19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b="0" baseline="30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SWITZERLAND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000" b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6" name="Picture 15" descr="SLCM-icons logo-EN.jpg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57200" y="5486400"/>
              <a:ext cx="1905000" cy="9830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" name="Picture 16" descr="IFRC_logo_EN.jpg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715000" y="6096000"/>
              <a:ext cx="3157728" cy="2958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4"/>
          <p:cNvGrpSpPr>
            <a:grpSpLocks/>
          </p:cNvGrpSpPr>
          <p:nvPr/>
        </p:nvGrpSpPr>
        <p:grpSpPr bwMode="auto">
          <a:xfrm>
            <a:off x="152400" y="5943600"/>
            <a:ext cx="8839200" cy="787400"/>
            <a:chOff x="152400" y="5918015"/>
            <a:chExt cx="8839200" cy="787585"/>
          </a:xfrm>
        </p:grpSpPr>
        <p:sp>
          <p:nvSpPr>
            <p:cNvPr id="9" name="Rectangle 8"/>
            <p:cNvSpPr/>
            <p:nvPr/>
          </p:nvSpPr>
          <p:spPr bwMode="auto">
            <a:xfrm>
              <a:off x="152400" y="5918015"/>
              <a:ext cx="8839200" cy="787585"/>
            </a:xfrm>
            <a:prstGeom prst="rect">
              <a:avLst/>
            </a:prstGeom>
            <a:solidFill>
              <a:srgbClr val="DB0000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342900" indent="-342900" fontAlgn="auto">
                <a:spcBef>
                  <a:spcPct val="20000"/>
                </a:spcBef>
                <a:spcAft>
                  <a:spcPts val="0"/>
                </a:spcAft>
                <a:buFontTx/>
                <a:buChar char="•"/>
                <a:defRPr/>
              </a:pPr>
              <a:endParaRPr lang="en-US" sz="3200"/>
            </a:p>
          </p:txBody>
        </p:sp>
        <p:sp>
          <p:nvSpPr>
            <p:cNvPr id="10" name="TextBox 9"/>
            <p:cNvSpPr txBox="1"/>
            <p:nvPr/>
          </p:nvSpPr>
          <p:spPr bwMode="auto">
            <a:xfrm>
              <a:off x="304800" y="6106972"/>
              <a:ext cx="3124200" cy="369974"/>
            </a:xfrm>
            <a:prstGeom prst="rect">
              <a:avLst/>
            </a:prstGeom>
            <a:noFill/>
          </p:spPr>
          <p:txBody>
            <a:bodyPr lIns="0" tIns="0" rIns="0" bIns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b="1">
                  <a:solidFill>
                    <a:srgbClr val="551C15"/>
                  </a:solidFill>
                  <a:latin typeface="Arial Rounded MT Bold" pitchFamily="-110" charset="0"/>
                  <a:ea typeface="Arial Rounded MT Bold" pitchFamily="-110" charset="0"/>
                  <a:cs typeface="Arial Rounded MT Bold" pitchFamily="-110" charset="0"/>
                </a:rPr>
                <a:t>www.ifrc.org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b="1">
                  <a:solidFill>
                    <a:schemeClr val="bg1"/>
                  </a:solidFill>
                  <a:latin typeface="Arial Rounded MT Bold" pitchFamily="-110" charset="0"/>
                  <a:ea typeface="Arial Rounded MT Bold" pitchFamily="-110" charset="0"/>
                  <a:cs typeface="Arial Rounded MT Bold" pitchFamily="-110" charset="0"/>
                </a:rPr>
                <a:t>Saving lives, changing minds.</a:t>
              </a:r>
              <a:endParaRPr lang="en-US" sz="1200">
                <a:solidFill>
                  <a:schemeClr val="bg1"/>
                </a:solidFill>
                <a:latin typeface="Arial Rounded MT Bold" pitchFamily="-110" charset="0"/>
                <a:ea typeface="Arial Rounded MT Bold" pitchFamily="-110" charset="0"/>
                <a:cs typeface="Arial Rounded MT Bold" pitchFamily="-110" charset="0"/>
              </a:endParaRPr>
            </a:p>
          </p:txBody>
        </p:sp>
        <p:pic>
          <p:nvPicPr>
            <p:cNvPr id="1034" name="Picture 14" descr="IFRC_logo_EN.gif"/>
            <p:cNvPicPr>
              <a:picLocks noChangeAspect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5613869" y="6172201"/>
              <a:ext cx="3225331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1835696" y="260648"/>
            <a:ext cx="6858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828800" y="1676400"/>
            <a:ext cx="68580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grpSp>
        <p:nvGrpSpPr>
          <p:cNvPr id="1029" name="Group 16"/>
          <p:cNvGrpSpPr>
            <a:grpSpLocks/>
          </p:cNvGrpSpPr>
          <p:nvPr/>
        </p:nvGrpSpPr>
        <p:grpSpPr bwMode="auto">
          <a:xfrm>
            <a:off x="323528" y="332656"/>
            <a:ext cx="1260475" cy="1260475"/>
            <a:chOff x="228600" y="228600"/>
            <a:chExt cx="1260000" cy="1260000"/>
          </a:xfrm>
        </p:grpSpPr>
        <p:sp>
          <p:nvSpPr>
            <p:cNvPr id="18" name="Oval 17"/>
            <p:cNvSpPr/>
            <p:nvPr/>
          </p:nvSpPr>
          <p:spPr>
            <a:xfrm>
              <a:off x="228600" y="228600"/>
              <a:ext cx="1260000" cy="1260000"/>
            </a:xfrm>
            <a:prstGeom prst="ellipse">
              <a:avLst/>
            </a:prstGeom>
            <a:solidFill>
              <a:srgbClr val="CF1C21"/>
            </a:solidFill>
            <a:ln w="31750">
              <a:solidFill>
                <a:schemeClr val="bg1"/>
              </a:solidFill>
              <a:round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300581" y="588504"/>
              <a:ext cx="1144157" cy="553789"/>
            </a:xfrm>
            <a:prstGeom prst="rect">
              <a:avLst/>
            </a:prstGeom>
            <a:noFill/>
          </p:spPr>
          <p:txBody>
            <a:bodyPr lIns="0" tIns="0" rIns="0" bIns="0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b="1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Federation</a:t>
              </a:r>
              <a:r>
                <a:rPr lang="en-US" sz="1800" b="1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 WASH</a:t>
              </a: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2600" b="1" i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600" b="1" i="1">
          <a:solidFill>
            <a:schemeClr val="tx1"/>
          </a:solidFill>
          <a:latin typeface="Arial" pitchFamily="34" charset="0"/>
          <a:cs typeface="Arial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600" b="1" i="1">
          <a:solidFill>
            <a:schemeClr val="tx1"/>
          </a:solidFill>
          <a:latin typeface="Arial" pitchFamily="34" charset="0"/>
          <a:cs typeface="Arial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600" b="1" i="1">
          <a:solidFill>
            <a:schemeClr val="tx1"/>
          </a:solidFill>
          <a:latin typeface="Arial" pitchFamily="34" charset="0"/>
          <a:cs typeface="Arial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600" b="1" i="1">
          <a:solidFill>
            <a:schemeClr val="tx1"/>
          </a:solidFill>
          <a:latin typeface="Arial" pitchFamily="34" charset="0"/>
          <a:cs typeface="Arial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600" b="1" i="1">
          <a:solidFill>
            <a:schemeClr val="tx1"/>
          </a:solidFill>
          <a:latin typeface="Arial" pitchFamily="34" charset="0"/>
          <a:cs typeface="Arial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600" b="1" i="1">
          <a:solidFill>
            <a:schemeClr val="tx1"/>
          </a:solidFill>
          <a:latin typeface="Arial" pitchFamily="34" charset="0"/>
          <a:cs typeface="Arial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600" b="1" i="1">
          <a:solidFill>
            <a:schemeClr val="tx1"/>
          </a:solidFill>
          <a:latin typeface="Arial" pitchFamily="34" charset="0"/>
          <a:cs typeface="Arial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600" b="1" i="1">
          <a:solidFill>
            <a:schemeClr val="tx1"/>
          </a:solidFill>
          <a:latin typeface="Arial" pitchFamily="34" charset="0"/>
          <a:cs typeface="Arial" pitchFamily="34" charset="0"/>
        </a:defRPr>
      </a:lvl9pPr>
    </p:titleStyle>
    <p:bodyStyle>
      <a:lvl1pPr marL="273050" indent="-273050" algn="l" rtl="0" eaLnBrk="1" fontAlgn="base" hangingPunct="1">
        <a:spcBef>
          <a:spcPct val="20000"/>
        </a:spcBef>
        <a:spcAft>
          <a:spcPct val="0"/>
        </a:spcAft>
        <a:buClr>
          <a:srgbClr val="CF1C21"/>
        </a:buClr>
        <a:buSzPct val="80000"/>
        <a:buFont typeface="Wingdings" pitchFamily="2" charset="2"/>
        <a:buChar char="§"/>
        <a:defRPr sz="2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450850" indent="-177800" algn="l" rtl="0" eaLnBrk="1" fontAlgn="base" hangingPunct="1">
        <a:spcBef>
          <a:spcPct val="20000"/>
        </a:spcBef>
        <a:spcAft>
          <a:spcPct val="0"/>
        </a:spcAft>
        <a:buClr>
          <a:srgbClr val="CF1C21"/>
        </a:buClr>
        <a:buSzPct val="80000"/>
        <a:buFont typeface="Wingdings" pitchFamily="2" charset="2"/>
        <a:buChar char="§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627063" indent="-176213" algn="l" rtl="0" eaLnBrk="1" fontAlgn="base" hangingPunct="1">
        <a:spcBef>
          <a:spcPct val="20000"/>
        </a:spcBef>
        <a:spcAft>
          <a:spcPct val="0"/>
        </a:spcAft>
        <a:buClr>
          <a:srgbClr val="CF1C21"/>
        </a:buClr>
        <a:buSzPct val="80000"/>
        <a:buFont typeface="Wingdings" pitchFamily="2" charset="2"/>
        <a:buChar char="§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627063" indent="-176213" algn="l" rtl="0" eaLnBrk="1" fontAlgn="base" hangingPunct="1">
        <a:spcBef>
          <a:spcPct val="20000"/>
        </a:spcBef>
        <a:spcAft>
          <a:spcPct val="0"/>
        </a:spcAft>
        <a:buClr>
          <a:srgbClr val="CF1C21"/>
        </a:buClr>
        <a:buSzPct val="80000"/>
        <a:buFont typeface="Wingdings" pitchFamily="2" charset="2"/>
        <a:buChar char="§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627063" indent="-176213" algn="l" rtl="0" eaLnBrk="1" fontAlgn="base" hangingPunct="1">
        <a:spcBef>
          <a:spcPct val="20000"/>
        </a:spcBef>
        <a:spcAft>
          <a:spcPct val="0"/>
        </a:spcAft>
        <a:buClr>
          <a:srgbClr val="CF1C21"/>
        </a:buClr>
        <a:buSzPct val="80000"/>
        <a:buFont typeface="Wingdings" pitchFamily="2" charset="2"/>
        <a:buChar char="§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51520" y="2132856"/>
            <a:ext cx="8496944" cy="2612503"/>
          </a:xfrm>
        </p:spPr>
        <p:txBody>
          <a:bodyPr>
            <a:noAutofit/>
          </a:bodyPr>
          <a:lstStyle/>
          <a:p>
            <a:r>
              <a:rPr lang="en-GB" sz="1600" dirty="0" smtClean="0"/>
              <a:t/>
            </a:r>
            <a:br>
              <a:rPr lang="en-GB" sz="1600" dirty="0" smtClean="0"/>
            </a:br>
            <a:r>
              <a:rPr lang="en-GB" sz="4400" dirty="0" smtClean="0"/>
              <a:t> </a:t>
            </a:r>
            <a:r>
              <a:rPr lang="en-GB" sz="4400" dirty="0" smtClean="0"/>
              <a:t>Emergency WASH</a:t>
            </a:r>
            <a:r>
              <a:rPr lang="en-GB" sz="3200" dirty="0" smtClean="0"/>
              <a:t/>
            </a:r>
            <a:br>
              <a:rPr lang="en-GB" sz="3200" dirty="0" smtClean="0"/>
            </a:br>
            <a:r>
              <a:rPr lang="en-GB" sz="3200" dirty="0" smtClean="0"/>
              <a:t>Vienna</a:t>
            </a:r>
            <a:r>
              <a:rPr lang="en-GB" sz="1600" dirty="0" smtClean="0"/>
              <a:t/>
            </a:r>
            <a:br>
              <a:rPr lang="en-GB" sz="1600" dirty="0" smtClean="0"/>
            </a:br>
            <a:r>
              <a:rPr lang="en-GB" sz="1600" dirty="0" smtClean="0"/>
              <a:t>January </a:t>
            </a:r>
            <a:r>
              <a:rPr lang="en-GB" sz="2000" dirty="0" smtClean="0"/>
              <a:t> 2016</a:t>
            </a:r>
            <a:r>
              <a:rPr lang="en-GB" sz="2000" dirty="0" smtClean="0"/>
              <a:t/>
            </a:r>
            <a:br>
              <a:rPr lang="en-GB" sz="2000" dirty="0" smtClean="0"/>
            </a:br>
            <a:endParaRPr lang="en-GB" sz="1200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2859" y="1340768"/>
            <a:ext cx="8995234" cy="44530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1682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ERU Deployments 1996 - 2015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849418"/>
            <a:ext cx="9144000" cy="50085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92671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3454" y="332656"/>
            <a:ext cx="9085631" cy="54726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87086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179512" y="1556792"/>
            <a:ext cx="8677472" cy="3995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>
              <a:spcBef>
                <a:spcPct val="20000"/>
              </a:spcBef>
              <a:buClr>
                <a:srgbClr val="CF1C21"/>
              </a:buClr>
              <a:buSzPct val="80000"/>
              <a:defRPr/>
            </a:pPr>
            <a:endParaRPr lang="en-US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947" y="1748631"/>
            <a:ext cx="8518525" cy="398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40882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WASH Global Tools</a:t>
            </a:r>
            <a:endParaRPr lang="en-GB" dirty="0"/>
          </a:p>
        </p:txBody>
      </p:sp>
      <p:grpSp>
        <p:nvGrpSpPr>
          <p:cNvPr id="48" name="Group 47"/>
          <p:cNvGrpSpPr/>
          <p:nvPr/>
        </p:nvGrpSpPr>
        <p:grpSpPr>
          <a:xfrm>
            <a:off x="-36512" y="1655118"/>
            <a:ext cx="9225141" cy="3671353"/>
            <a:chOff x="0" y="0"/>
            <a:chExt cx="9833610" cy="3913728"/>
          </a:xfrm>
        </p:grpSpPr>
        <p:pic>
          <p:nvPicPr>
            <p:cNvPr id="49" name="Picture 48" descr="Logo FACT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82573" y="182880"/>
              <a:ext cx="1521561" cy="811987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50" name="Group 49"/>
            <p:cNvGrpSpPr/>
            <p:nvPr/>
          </p:nvGrpSpPr>
          <p:grpSpPr>
            <a:xfrm>
              <a:off x="0" y="0"/>
              <a:ext cx="9833610" cy="3913728"/>
              <a:chOff x="0" y="0"/>
              <a:chExt cx="9833628" cy="3914307"/>
            </a:xfrm>
          </p:grpSpPr>
          <p:grpSp>
            <p:nvGrpSpPr>
              <p:cNvPr id="52" name="Group 51"/>
              <p:cNvGrpSpPr/>
              <p:nvPr/>
            </p:nvGrpSpPr>
            <p:grpSpPr>
              <a:xfrm>
                <a:off x="0" y="0"/>
                <a:ext cx="9833628" cy="3914307"/>
                <a:chOff x="0" y="0"/>
                <a:chExt cx="9833628" cy="3914307"/>
              </a:xfrm>
            </p:grpSpPr>
            <p:sp>
              <p:nvSpPr>
                <p:cNvPr id="75" name="Text Box 28"/>
                <p:cNvSpPr txBox="1">
                  <a:spLocks noChangeArrowheads="1"/>
                </p:cNvSpPr>
                <p:nvPr/>
              </p:nvSpPr>
              <p:spPr bwMode="auto">
                <a:xfrm>
                  <a:off x="8587911" y="2669559"/>
                  <a:ext cx="1223647" cy="1182545"/>
                </a:xfrm>
                <a:prstGeom prst="rect">
                  <a:avLst/>
                </a:prstGeom>
                <a:solidFill>
                  <a:schemeClr val="tx2">
                    <a:lumMod val="40000"/>
                    <a:lumOff val="60000"/>
                  </a:schemeClr>
                </a:solidFill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 fontAlgn="base">
                    <a:spcBef>
                      <a:spcPts val="1080"/>
                    </a:spcBef>
                    <a:spcAft>
                      <a:spcPts val="0"/>
                    </a:spcAft>
                  </a:pPr>
                  <a:r>
                    <a:rPr lang="en-GB" sz="1600" b="1" kern="1200">
                      <a:solidFill>
                        <a:srgbClr val="C0504D"/>
                      </a:solidFill>
                      <a:effectLst/>
                      <a:latin typeface="Arial"/>
                      <a:ea typeface="Times New Roman"/>
                    </a:rPr>
                    <a:t>WATSAN ERU MODULE 40</a:t>
                  </a:r>
                  <a:endParaRPr lang="en-GB" sz="1200">
                    <a:effectLst/>
                    <a:latin typeface="Times New Roman"/>
                    <a:ea typeface="Times New Roman"/>
                  </a:endParaRPr>
                </a:p>
              </p:txBody>
            </p:sp>
            <p:sp>
              <p:nvSpPr>
                <p:cNvPr id="76" name="Text Box 23"/>
                <p:cNvSpPr txBox="1">
                  <a:spLocks noChangeArrowheads="1"/>
                </p:cNvSpPr>
                <p:nvPr/>
              </p:nvSpPr>
              <p:spPr bwMode="auto">
                <a:xfrm>
                  <a:off x="0" y="2669642"/>
                  <a:ext cx="1223647" cy="715116"/>
                </a:xfrm>
                <a:prstGeom prst="rect">
                  <a:avLst/>
                </a:prstGeom>
                <a:solidFill>
                  <a:srgbClr val="EEF7F8"/>
                </a:solidFill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 fontAlgn="base">
                    <a:spcBef>
                      <a:spcPts val="1080"/>
                    </a:spcBef>
                    <a:spcAft>
                      <a:spcPts val="0"/>
                    </a:spcAft>
                  </a:pPr>
                  <a:r>
                    <a:rPr lang="en-GB" sz="1600" b="1" kern="1200">
                      <a:solidFill>
                        <a:srgbClr val="C0504D"/>
                      </a:solidFill>
                      <a:effectLst/>
                      <a:latin typeface="Arial"/>
                      <a:ea typeface="Times New Roman"/>
                    </a:rPr>
                    <a:t>WATSAN KIT 2</a:t>
                  </a:r>
                  <a:endParaRPr lang="en-GB" sz="1200">
                    <a:effectLst/>
                    <a:latin typeface="Times New Roman"/>
                    <a:ea typeface="Times New Roman"/>
                  </a:endParaRPr>
                </a:p>
              </p:txBody>
            </p:sp>
            <p:sp>
              <p:nvSpPr>
                <p:cNvPr id="77" name="Text Box 24"/>
                <p:cNvSpPr txBox="1">
                  <a:spLocks noChangeArrowheads="1"/>
                </p:cNvSpPr>
                <p:nvPr/>
              </p:nvSpPr>
              <p:spPr bwMode="auto">
                <a:xfrm>
                  <a:off x="1514244" y="2669642"/>
                  <a:ext cx="1223647" cy="715116"/>
                </a:xfrm>
                <a:prstGeom prst="rect">
                  <a:avLst/>
                </a:prstGeom>
                <a:solidFill>
                  <a:srgbClr val="CCE8EA"/>
                </a:solidFill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 fontAlgn="base">
                    <a:spcBef>
                      <a:spcPts val="1080"/>
                    </a:spcBef>
                    <a:spcAft>
                      <a:spcPts val="0"/>
                    </a:spcAft>
                  </a:pPr>
                  <a:r>
                    <a:rPr lang="en-GB" sz="1600" b="1" kern="1200">
                      <a:solidFill>
                        <a:srgbClr val="C0504D"/>
                      </a:solidFill>
                      <a:effectLst/>
                      <a:latin typeface="Arial"/>
                      <a:ea typeface="Times New Roman"/>
                    </a:rPr>
                    <a:t>WATSAN KIT 5</a:t>
                  </a:r>
                  <a:endParaRPr lang="en-GB" sz="1200">
                    <a:effectLst/>
                    <a:latin typeface="Times New Roman"/>
                    <a:ea typeface="Times New Roman"/>
                  </a:endParaRPr>
                </a:p>
              </p:txBody>
            </p:sp>
            <p:sp>
              <p:nvSpPr>
                <p:cNvPr id="78" name="Text Box 25"/>
                <p:cNvSpPr txBox="1">
                  <a:spLocks noChangeArrowheads="1"/>
                </p:cNvSpPr>
                <p:nvPr/>
              </p:nvSpPr>
              <p:spPr bwMode="auto">
                <a:xfrm>
                  <a:off x="3021172" y="2669642"/>
                  <a:ext cx="1223647" cy="1223191"/>
                </a:xfrm>
                <a:prstGeom prst="rect">
                  <a:avLst/>
                </a:prstGeom>
                <a:solidFill>
                  <a:srgbClr val="A3D5D9"/>
                </a:solidFill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 fontAlgn="base">
                    <a:spcBef>
                      <a:spcPts val="1080"/>
                    </a:spcBef>
                    <a:spcAft>
                      <a:spcPts val="0"/>
                    </a:spcAft>
                  </a:pPr>
                  <a:r>
                    <a:rPr lang="en-GB" sz="1600" b="1" kern="1200">
                      <a:solidFill>
                        <a:srgbClr val="C0504D"/>
                      </a:solidFill>
                      <a:effectLst/>
                      <a:latin typeface="Arial"/>
                      <a:ea typeface="Times New Roman"/>
                    </a:rPr>
                    <a:t>RWSR</a:t>
                  </a:r>
                  <a:endParaRPr lang="en-GB" sz="1200">
                    <a:effectLst/>
                    <a:latin typeface="Times New Roman"/>
                    <a:ea typeface="Times New Roman"/>
                  </a:endParaRPr>
                </a:p>
                <a:p>
                  <a:pPr algn="ctr" fontAlgn="base">
                    <a:spcBef>
                      <a:spcPts val="1080"/>
                    </a:spcBef>
                    <a:spcAft>
                      <a:spcPts val="0"/>
                    </a:spcAft>
                  </a:pPr>
                  <a:r>
                    <a:rPr lang="en-GB" sz="1600" b="1" kern="1200">
                      <a:solidFill>
                        <a:srgbClr val="C0504D"/>
                      </a:solidFill>
                      <a:effectLst/>
                      <a:latin typeface="Arial"/>
                      <a:ea typeface="Times New Roman"/>
                    </a:rPr>
                    <a:t>MODULE</a:t>
                  </a:r>
                  <a:endParaRPr lang="en-GB" sz="1200">
                    <a:effectLst/>
                    <a:latin typeface="Times New Roman"/>
                    <a:ea typeface="Times New Roman"/>
                  </a:endParaRPr>
                </a:p>
                <a:p>
                  <a:pPr algn="ctr" fontAlgn="base">
                    <a:spcBef>
                      <a:spcPts val="1080"/>
                    </a:spcBef>
                    <a:spcAft>
                      <a:spcPts val="0"/>
                    </a:spcAft>
                  </a:pPr>
                  <a:r>
                    <a:rPr lang="en-GB" sz="1600" b="1" kern="1200">
                      <a:solidFill>
                        <a:srgbClr val="C0504D"/>
                      </a:solidFill>
                      <a:effectLst/>
                      <a:latin typeface="Arial"/>
                      <a:ea typeface="Times New Roman"/>
                    </a:rPr>
                    <a:t> X</a:t>
                  </a:r>
                  <a:endParaRPr lang="en-GB" sz="1200">
                    <a:effectLst/>
                    <a:latin typeface="Times New Roman"/>
                    <a:ea typeface="Times New Roman"/>
                  </a:endParaRPr>
                </a:p>
              </p:txBody>
            </p:sp>
            <p:sp>
              <p:nvSpPr>
                <p:cNvPr id="79" name="Text Box 26"/>
                <p:cNvSpPr txBox="1">
                  <a:spLocks noChangeArrowheads="1"/>
                </p:cNvSpPr>
                <p:nvPr/>
              </p:nvSpPr>
              <p:spPr bwMode="auto">
                <a:xfrm>
                  <a:off x="5778997" y="2669586"/>
                  <a:ext cx="1223647" cy="1182545"/>
                </a:xfrm>
                <a:prstGeom prst="rect">
                  <a:avLst/>
                </a:prstGeom>
                <a:solidFill>
                  <a:srgbClr val="80C5CA"/>
                </a:solidFill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 fontAlgn="base">
                    <a:spcBef>
                      <a:spcPts val="1080"/>
                    </a:spcBef>
                    <a:spcAft>
                      <a:spcPts val="0"/>
                    </a:spcAft>
                  </a:pPr>
                  <a:r>
                    <a:rPr lang="en-GB" sz="1600" b="1" kern="1200">
                      <a:solidFill>
                        <a:srgbClr val="C0504D"/>
                      </a:solidFill>
                      <a:effectLst/>
                      <a:latin typeface="Arial"/>
                      <a:ea typeface="Times New Roman"/>
                    </a:rPr>
                    <a:t>WATSAN ERU MODULE 15</a:t>
                  </a:r>
                  <a:endParaRPr lang="en-GB" sz="1200">
                    <a:effectLst/>
                    <a:latin typeface="Times New Roman"/>
                    <a:ea typeface="Times New Roman"/>
                  </a:endParaRPr>
                </a:p>
              </p:txBody>
            </p:sp>
            <p:sp>
              <p:nvSpPr>
                <p:cNvPr id="80" name="Text Box 27"/>
                <p:cNvSpPr txBox="1">
                  <a:spLocks noChangeArrowheads="1"/>
                </p:cNvSpPr>
                <p:nvPr/>
              </p:nvSpPr>
              <p:spPr bwMode="auto">
                <a:xfrm>
                  <a:off x="7146938" y="2669586"/>
                  <a:ext cx="1223647" cy="948830"/>
                </a:xfrm>
                <a:prstGeom prst="rect">
                  <a:avLst/>
                </a:prstGeom>
                <a:solidFill>
                  <a:srgbClr val="5CB5BC"/>
                </a:solidFill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 fontAlgn="base">
                    <a:spcBef>
                      <a:spcPts val="1080"/>
                    </a:spcBef>
                    <a:spcAft>
                      <a:spcPts val="0"/>
                    </a:spcAft>
                  </a:pPr>
                  <a:r>
                    <a:rPr lang="en-GB" sz="1600" b="1" kern="1200">
                      <a:solidFill>
                        <a:srgbClr val="C0504D"/>
                      </a:solidFill>
                      <a:effectLst/>
                      <a:latin typeface="Arial"/>
                      <a:ea typeface="Times New Roman"/>
                    </a:rPr>
                    <a:t>MSM ERU MODULE 20</a:t>
                  </a:r>
                  <a:endParaRPr lang="en-GB" sz="1200">
                    <a:effectLst/>
                    <a:latin typeface="Times New Roman"/>
                    <a:ea typeface="Times New Roman"/>
                  </a:endParaRPr>
                </a:p>
              </p:txBody>
            </p:sp>
            <p:sp>
              <p:nvSpPr>
                <p:cNvPr id="81" name="Text Box 7"/>
                <p:cNvSpPr txBox="1">
                  <a:spLocks noChangeArrowheads="1"/>
                </p:cNvSpPr>
                <p:nvPr/>
              </p:nvSpPr>
              <p:spPr bwMode="auto">
                <a:xfrm>
                  <a:off x="3123585" y="1821301"/>
                  <a:ext cx="1079500" cy="510540"/>
                </a:xfrm>
                <a:prstGeom prst="rect">
                  <a:avLst/>
                </a:prstGeom>
                <a:solidFill>
                  <a:srgbClr val="A3D5D9"/>
                </a:solidFill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 fontAlgn="base">
                    <a:spcBef>
                      <a:spcPts val="1080"/>
                    </a:spcBef>
                    <a:spcAft>
                      <a:spcPts val="0"/>
                    </a:spcAft>
                  </a:pPr>
                  <a:r>
                    <a:rPr lang="en-GB" sz="1800" b="1" kern="1200">
                      <a:solidFill>
                        <a:srgbClr val="C0504D"/>
                      </a:solidFill>
                      <a:effectLst/>
                      <a:latin typeface="Arial"/>
                      <a:ea typeface="Times New Roman"/>
                    </a:rPr>
                    <a:t>X.000</a:t>
                  </a:r>
                  <a:endParaRPr lang="en-GB" sz="1200">
                    <a:effectLst/>
                    <a:latin typeface="Times New Roman"/>
                    <a:ea typeface="Times New Roman"/>
                  </a:endParaRPr>
                </a:p>
              </p:txBody>
            </p:sp>
            <p:sp>
              <p:nvSpPr>
                <p:cNvPr id="82" name="Text Box 25"/>
                <p:cNvSpPr txBox="1">
                  <a:spLocks noChangeArrowheads="1"/>
                </p:cNvSpPr>
                <p:nvPr/>
              </p:nvSpPr>
              <p:spPr bwMode="auto">
                <a:xfrm>
                  <a:off x="4418373" y="2691116"/>
                  <a:ext cx="1223647" cy="1223191"/>
                </a:xfrm>
                <a:prstGeom prst="rect">
                  <a:avLst/>
                </a:prstGeom>
                <a:solidFill>
                  <a:srgbClr val="A3D5D9"/>
                </a:solidFill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 fontAlgn="base">
                    <a:spcBef>
                      <a:spcPts val="1080"/>
                    </a:spcBef>
                    <a:spcAft>
                      <a:spcPts val="0"/>
                    </a:spcAft>
                  </a:pPr>
                  <a:r>
                    <a:rPr lang="en-GB" sz="1600" b="1" kern="1200">
                      <a:solidFill>
                        <a:srgbClr val="C0504D"/>
                      </a:solidFill>
                      <a:effectLst/>
                      <a:latin typeface="Arial"/>
                      <a:ea typeface="Times New Roman"/>
                    </a:rPr>
                    <a:t>HWTS</a:t>
                  </a:r>
                  <a:endParaRPr lang="en-GB" sz="1200">
                    <a:effectLst/>
                    <a:latin typeface="Times New Roman"/>
                    <a:ea typeface="Times New Roman"/>
                  </a:endParaRPr>
                </a:p>
                <a:p>
                  <a:pPr algn="ctr" fontAlgn="base">
                    <a:spcBef>
                      <a:spcPts val="1080"/>
                    </a:spcBef>
                    <a:spcAft>
                      <a:spcPts val="0"/>
                    </a:spcAft>
                  </a:pPr>
                  <a:r>
                    <a:rPr lang="en-GB" sz="1600" b="1" kern="1200">
                      <a:solidFill>
                        <a:srgbClr val="C0504D"/>
                      </a:solidFill>
                      <a:effectLst/>
                      <a:latin typeface="Arial"/>
                      <a:ea typeface="Times New Roman"/>
                    </a:rPr>
                    <a:t>MODULE</a:t>
                  </a:r>
                  <a:endParaRPr lang="en-GB" sz="1200">
                    <a:effectLst/>
                    <a:latin typeface="Times New Roman"/>
                    <a:ea typeface="Times New Roman"/>
                  </a:endParaRPr>
                </a:p>
                <a:p>
                  <a:pPr algn="ctr" fontAlgn="base">
                    <a:spcBef>
                      <a:spcPts val="1080"/>
                    </a:spcBef>
                    <a:spcAft>
                      <a:spcPts val="0"/>
                    </a:spcAft>
                  </a:pPr>
                  <a:r>
                    <a:rPr lang="en-GB" sz="1600" b="1" kern="1200">
                      <a:solidFill>
                        <a:srgbClr val="C0504D"/>
                      </a:solidFill>
                      <a:effectLst/>
                      <a:latin typeface="Arial"/>
                      <a:ea typeface="Times New Roman"/>
                    </a:rPr>
                    <a:t> X</a:t>
                  </a:r>
                  <a:endParaRPr lang="en-GB" sz="1200">
                    <a:effectLst/>
                    <a:latin typeface="Times New Roman"/>
                    <a:ea typeface="Times New Roman"/>
                  </a:endParaRPr>
                </a:p>
              </p:txBody>
            </p:sp>
            <p:sp>
              <p:nvSpPr>
                <p:cNvPr id="83" name="Text Box 4"/>
                <p:cNvSpPr txBox="1">
                  <a:spLocks noChangeArrowheads="1"/>
                </p:cNvSpPr>
                <p:nvPr/>
              </p:nvSpPr>
              <p:spPr bwMode="auto">
                <a:xfrm>
                  <a:off x="3796530" y="0"/>
                  <a:ext cx="2447925" cy="554990"/>
                </a:xfrm>
                <a:prstGeom prst="rect">
                  <a:avLst/>
                </a:prstGeom>
                <a:solidFill>
                  <a:srgbClr val="FEE3A0"/>
                </a:solidFill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 fontAlgn="base">
                    <a:spcBef>
                      <a:spcPts val="1200"/>
                    </a:spcBef>
                    <a:spcAft>
                      <a:spcPts val="0"/>
                    </a:spcAft>
                  </a:pPr>
                  <a:r>
                    <a:rPr lang="en-GB" sz="2000" b="1" kern="1200">
                      <a:solidFill>
                        <a:srgbClr val="C0504D"/>
                      </a:solidFill>
                      <a:effectLst/>
                      <a:latin typeface="Arial"/>
                      <a:ea typeface="Times New Roman"/>
                    </a:rPr>
                    <a:t>DISASTER</a:t>
                  </a:r>
                  <a:endParaRPr lang="en-GB" sz="1200">
                    <a:effectLst/>
                    <a:latin typeface="Times New Roman"/>
                    <a:ea typeface="Times New Roman"/>
                  </a:endParaRPr>
                </a:p>
              </p:txBody>
            </p:sp>
            <p:sp>
              <p:nvSpPr>
                <p:cNvPr id="84" name="Text Box 6"/>
                <p:cNvSpPr txBox="1">
                  <a:spLocks noChangeArrowheads="1"/>
                </p:cNvSpPr>
                <p:nvPr/>
              </p:nvSpPr>
              <p:spPr bwMode="auto">
                <a:xfrm>
                  <a:off x="1514223" y="1799468"/>
                  <a:ext cx="1223645" cy="510540"/>
                </a:xfrm>
                <a:prstGeom prst="rect">
                  <a:avLst/>
                </a:prstGeom>
                <a:solidFill>
                  <a:srgbClr val="CCE8EA"/>
                </a:solidFill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 fontAlgn="base">
                    <a:spcBef>
                      <a:spcPts val="1080"/>
                    </a:spcBef>
                    <a:spcAft>
                      <a:spcPts val="0"/>
                    </a:spcAft>
                  </a:pPr>
                  <a:r>
                    <a:rPr lang="en-GB" sz="1800" b="1" kern="1200">
                      <a:solidFill>
                        <a:srgbClr val="C0504D"/>
                      </a:solidFill>
                      <a:effectLst/>
                      <a:latin typeface="Arial"/>
                      <a:ea typeface="Times New Roman"/>
                    </a:rPr>
                    <a:t>5.000</a:t>
                  </a:r>
                  <a:endParaRPr lang="en-GB" sz="1200">
                    <a:effectLst/>
                    <a:latin typeface="Times New Roman"/>
                    <a:ea typeface="Times New Roman"/>
                  </a:endParaRPr>
                </a:p>
              </p:txBody>
            </p:sp>
            <p:sp>
              <p:nvSpPr>
                <p:cNvPr id="85" name="Text Box 7"/>
                <p:cNvSpPr txBox="1">
                  <a:spLocks noChangeArrowheads="1"/>
                </p:cNvSpPr>
                <p:nvPr/>
              </p:nvSpPr>
              <p:spPr bwMode="auto">
                <a:xfrm>
                  <a:off x="4440258" y="1828727"/>
                  <a:ext cx="1079500" cy="510540"/>
                </a:xfrm>
                <a:prstGeom prst="rect">
                  <a:avLst/>
                </a:prstGeom>
                <a:solidFill>
                  <a:srgbClr val="A3D5D9"/>
                </a:solidFill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 fontAlgn="base">
                    <a:spcBef>
                      <a:spcPts val="1080"/>
                    </a:spcBef>
                    <a:spcAft>
                      <a:spcPts val="0"/>
                    </a:spcAft>
                  </a:pPr>
                  <a:r>
                    <a:rPr lang="en-GB" sz="1800" b="1" kern="1200">
                      <a:solidFill>
                        <a:srgbClr val="C0504D"/>
                      </a:solidFill>
                      <a:effectLst/>
                      <a:latin typeface="Arial"/>
                      <a:ea typeface="Times New Roman"/>
                    </a:rPr>
                    <a:t>X.000</a:t>
                  </a:r>
                  <a:endParaRPr lang="en-GB" sz="1200">
                    <a:effectLst/>
                    <a:latin typeface="Times New Roman"/>
                    <a:ea typeface="Times New Roman"/>
                  </a:endParaRPr>
                </a:p>
              </p:txBody>
            </p:sp>
            <p:sp>
              <p:nvSpPr>
                <p:cNvPr id="86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5852069" y="1799468"/>
                  <a:ext cx="1079500" cy="510540"/>
                </a:xfrm>
                <a:prstGeom prst="rect">
                  <a:avLst/>
                </a:prstGeom>
                <a:solidFill>
                  <a:srgbClr val="80C5CA"/>
                </a:solidFill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 fontAlgn="base">
                    <a:spcBef>
                      <a:spcPts val="1080"/>
                    </a:spcBef>
                    <a:spcAft>
                      <a:spcPts val="0"/>
                    </a:spcAft>
                  </a:pPr>
                  <a:r>
                    <a:rPr lang="en-GB" sz="1800" b="1" kern="1200">
                      <a:solidFill>
                        <a:srgbClr val="C0504D"/>
                      </a:solidFill>
                      <a:effectLst/>
                      <a:latin typeface="Arial"/>
                      <a:ea typeface="Times New Roman"/>
                    </a:rPr>
                    <a:t>15.000</a:t>
                  </a:r>
                  <a:endParaRPr lang="en-GB" sz="1200">
                    <a:effectLst/>
                    <a:latin typeface="Times New Roman"/>
                    <a:ea typeface="Times New Roman"/>
                  </a:endParaRPr>
                </a:p>
              </p:txBody>
            </p:sp>
            <p:sp>
              <p:nvSpPr>
                <p:cNvPr id="87" name="Text Box 9"/>
                <p:cNvSpPr txBox="1">
                  <a:spLocks noChangeArrowheads="1"/>
                </p:cNvSpPr>
                <p:nvPr/>
              </p:nvSpPr>
              <p:spPr bwMode="auto">
                <a:xfrm>
                  <a:off x="7241935" y="1799468"/>
                  <a:ext cx="1150620" cy="510540"/>
                </a:xfrm>
                <a:prstGeom prst="rect">
                  <a:avLst/>
                </a:prstGeom>
                <a:solidFill>
                  <a:srgbClr val="5CB5BC"/>
                </a:solidFill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 fontAlgn="base">
                    <a:spcBef>
                      <a:spcPts val="1080"/>
                    </a:spcBef>
                    <a:spcAft>
                      <a:spcPts val="0"/>
                    </a:spcAft>
                  </a:pPr>
                  <a:r>
                    <a:rPr lang="en-GB" sz="1800" b="1" kern="1200">
                      <a:solidFill>
                        <a:srgbClr val="C0504D"/>
                      </a:solidFill>
                      <a:effectLst/>
                      <a:latin typeface="Arial"/>
                      <a:ea typeface="Times New Roman"/>
                    </a:rPr>
                    <a:t>20.000</a:t>
                  </a:r>
                  <a:endParaRPr lang="en-GB" sz="1200">
                    <a:effectLst/>
                    <a:latin typeface="Times New Roman"/>
                    <a:ea typeface="Times New Roman"/>
                  </a:endParaRPr>
                </a:p>
              </p:txBody>
            </p:sp>
            <p:sp>
              <p:nvSpPr>
                <p:cNvPr id="88" name="Text Box 10"/>
                <p:cNvSpPr txBox="1">
                  <a:spLocks noChangeArrowheads="1"/>
                </p:cNvSpPr>
                <p:nvPr/>
              </p:nvSpPr>
              <p:spPr bwMode="auto">
                <a:xfrm>
                  <a:off x="8683008" y="1799468"/>
                  <a:ext cx="1150620" cy="510540"/>
                </a:xfrm>
                <a:prstGeom prst="rect">
                  <a:avLst/>
                </a:prstGeom>
                <a:solidFill>
                  <a:srgbClr val="3D8F95"/>
                </a:solidFill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 fontAlgn="base">
                    <a:spcBef>
                      <a:spcPts val="1080"/>
                    </a:spcBef>
                    <a:spcAft>
                      <a:spcPts val="0"/>
                    </a:spcAft>
                  </a:pPr>
                  <a:r>
                    <a:rPr lang="en-GB" sz="1800" b="1" kern="1200">
                      <a:solidFill>
                        <a:srgbClr val="C0504D"/>
                      </a:solidFill>
                      <a:effectLst/>
                      <a:latin typeface="Arial"/>
                      <a:ea typeface="Times New Roman"/>
                    </a:rPr>
                    <a:t>40.000</a:t>
                  </a:r>
                  <a:endParaRPr lang="en-GB" sz="1200">
                    <a:effectLst/>
                    <a:latin typeface="Times New Roman"/>
                    <a:ea typeface="Times New Roman"/>
                  </a:endParaRPr>
                </a:p>
              </p:txBody>
            </p:sp>
            <p:sp>
              <p:nvSpPr>
                <p:cNvPr id="89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3438138" y="797325"/>
                  <a:ext cx="3166745" cy="554990"/>
                </a:xfrm>
                <a:prstGeom prst="rect">
                  <a:avLst/>
                </a:prstGeom>
                <a:solidFill>
                  <a:srgbClr val="F8FF9F"/>
                </a:solidFill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 fontAlgn="base">
                    <a:spcBef>
                      <a:spcPts val="1200"/>
                    </a:spcBef>
                    <a:spcAft>
                      <a:spcPts val="0"/>
                    </a:spcAft>
                  </a:pPr>
                  <a:r>
                    <a:rPr lang="en-GB" sz="2000" b="1" kern="1200">
                      <a:solidFill>
                        <a:srgbClr val="C0504D"/>
                      </a:solidFill>
                      <a:effectLst/>
                      <a:latin typeface="Arial"/>
                      <a:ea typeface="Times New Roman"/>
                    </a:rPr>
                    <a:t>TARGET POPULATION</a:t>
                  </a:r>
                  <a:endParaRPr lang="en-GB" sz="1200">
                    <a:effectLst/>
                    <a:latin typeface="Times New Roman"/>
                    <a:ea typeface="Times New Roman"/>
                  </a:endParaRPr>
                </a:p>
              </p:txBody>
            </p:sp>
            <p:sp>
              <p:nvSpPr>
                <p:cNvPr id="90" name="Text Box 5"/>
                <p:cNvSpPr txBox="1">
                  <a:spLocks noChangeArrowheads="1"/>
                </p:cNvSpPr>
                <p:nvPr/>
              </p:nvSpPr>
              <p:spPr bwMode="auto">
                <a:xfrm>
                  <a:off x="0" y="1799468"/>
                  <a:ext cx="1223645" cy="510540"/>
                </a:xfrm>
                <a:prstGeom prst="rect">
                  <a:avLst/>
                </a:prstGeom>
                <a:solidFill>
                  <a:srgbClr val="EEF7F8"/>
                </a:solidFill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 fontAlgn="base">
                    <a:spcBef>
                      <a:spcPts val="1080"/>
                    </a:spcBef>
                    <a:spcAft>
                      <a:spcPts val="0"/>
                    </a:spcAft>
                  </a:pPr>
                  <a:r>
                    <a:rPr lang="en-GB" sz="1800" b="1" kern="1200">
                      <a:solidFill>
                        <a:srgbClr val="C0504D"/>
                      </a:solidFill>
                      <a:effectLst/>
                      <a:latin typeface="Arial"/>
                      <a:ea typeface="Times New Roman"/>
                    </a:rPr>
                    <a:t>2.000</a:t>
                  </a:r>
                  <a:endParaRPr lang="en-GB" sz="1200">
                    <a:effectLst/>
                    <a:latin typeface="Times New Roman"/>
                    <a:ea typeface="Times New Roman"/>
                  </a:endParaRPr>
                </a:p>
              </p:txBody>
            </p:sp>
          </p:grpSp>
          <p:grpSp>
            <p:nvGrpSpPr>
              <p:cNvPr id="53" name="Group 52"/>
              <p:cNvGrpSpPr/>
              <p:nvPr/>
            </p:nvGrpSpPr>
            <p:grpSpPr>
              <a:xfrm>
                <a:off x="614477" y="548640"/>
                <a:ext cx="8653882" cy="2137407"/>
                <a:chOff x="0" y="0"/>
                <a:chExt cx="8653882" cy="2137562"/>
              </a:xfrm>
            </p:grpSpPr>
            <p:cxnSp>
              <p:nvCxnSpPr>
                <p:cNvPr id="54" name="Line 13"/>
                <p:cNvCxnSpPr/>
                <p:nvPr/>
              </p:nvCxnSpPr>
              <p:spPr bwMode="auto">
                <a:xfrm>
                  <a:off x="4389120" y="0"/>
                  <a:ext cx="0" cy="23495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</p:cxnSp>
            <p:grpSp>
              <p:nvGrpSpPr>
                <p:cNvPr id="55" name="Group 54"/>
                <p:cNvGrpSpPr/>
                <p:nvPr/>
              </p:nvGrpSpPr>
              <p:grpSpPr>
                <a:xfrm>
                  <a:off x="0" y="885139"/>
                  <a:ext cx="8653882" cy="1252423"/>
                  <a:chOff x="0" y="0"/>
                  <a:chExt cx="8653882" cy="1252423"/>
                </a:xfrm>
              </p:grpSpPr>
              <p:grpSp>
                <p:nvGrpSpPr>
                  <p:cNvPr id="57" name="Group 56"/>
                  <p:cNvGrpSpPr/>
                  <p:nvPr/>
                </p:nvGrpSpPr>
                <p:grpSpPr>
                  <a:xfrm>
                    <a:off x="0" y="0"/>
                    <a:ext cx="8638896" cy="1252423"/>
                    <a:chOff x="0" y="0"/>
                    <a:chExt cx="8638896" cy="1252423"/>
                  </a:xfrm>
                </p:grpSpPr>
                <p:grpSp>
                  <p:nvGrpSpPr>
                    <p:cNvPr id="68" name="Group 67"/>
                    <p:cNvGrpSpPr/>
                    <p:nvPr/>
                  </p:nvGrpSpPr>
                  <p:grpSpPr>
                    <a:xfrm>
                      <a:off x="0" y="0"/>
                      <a:ext cx="8638896" cy="1252423"/>
                      <a:chOff x="0" y="0"/>
                      <a:chExt cx="8638896" cy="1252423"/>
                    </a:xfrm>
                  </p:grpSpPr>
                  <p:cxnSp>
                    <p:nvCxnSpPr>
                      <p:cNvPr id="70" name="Line 15"/>
                      <p:cNvCxnSpPr/>
                      <p:nvPr/>
                    </p:nvCxnSpPr>
                    <p:spPr bwMode="auto">
                      <a:xfrm>
                        <a:off x="21946" y="14630"/>
                        <a:ext cx="8616950" cy="0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</p:cxnSp>
                  <p:cxnSp>
                    <p:nvCxnSpPr>
                      <p:cNvPr id="71" name="Line 16"/>
                      <p:cNvCxnSpPr/>
                      <p:nvPr/>
                    </p:nvCxnSpPr>
                    <p:spPr bwMode="auto">
                      <a:xfrm>
                        <a:off x="14631" y="0"/>
                        <a:ext cx="0" cy="358775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chemeClr val="tx1"/>
                        </a:solidFill>
                        <a:round/>
                        <a:headEnd/>
                        <a:tailEnd type="triangle" w="med" len="med"/>
                      </a:ln>
                    </p:spPr>
                  </p:cxnSp>
                  <p:cxnSp>
                    <p:nvCxnSpPr>
                      <p:cNvPr id="72" name="Line 17"/>
                      <p:cNvCxnSpPr/>
                      <p:nvPr/>
                    </p:nvCxnSpPr>
                    <p:spPr bwMode="auto">
                      <a:xfrm>
                        <a:off x="1528877" y="0"/>
                        <a:ext cx="0" cy="358775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chemeClr val="tx1"/>
                        </a:solidFill>
                        <a:round/>
                        <a:headEnd/>
                        <a:tailEnd type="triangle" w="med" len="med"/>
                      </a:ln>
                    </p:spPr>
                  </p:cxnSp>
                  <p:cxnSp>
                    <p:nvCxnSpPr>
                      <p:cNvPr id="73" name="Line 30"/>
                      <p:cNvCxnSpPr/>
                      <p:nvPr/>
                    </p:nvCxnSpPr>
                    <p:spPr bwMode="auto">
                      <a:xfrm>
                        <a:off x="0" y="848563"/>
                        <a:ext cx="0" cy="360045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chemeClr val="tx1"/>
                        </a:solidFill>
                        <a:round/>
                        <a:headEnd/>
                        <a:tailEnd type="triangle" w="med" len="med"/>
                      </a:ln>
                    </p:spPr>
                  </p:cxnSp>
                  <p:cxnSp>
                    <p:nvCxnSpPr>
                      <p:cNvPr id="74" name="Line 31"/>
                      <p:cNvCxnSpPr/>
                      <p:nvPr/>
                    </p:nvCxnSpPr>
                    <p:spPr bwMode="auto">
                      <a:xfrm>
                        <a:off x="1506932" y="848563"/>
                        <a:ext cx="0" cy="403860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chemeClr val="tx1"/>
                        </a:solidFill>
                        <a:round/>
                        <a:headEnd/>
                        <a:tailEnd type="triangle" w="med" len="med"/>
                      </a:ln>
                    </p:spPr>
                  </p:cxnSp>
                </p:grpSp>
                <p:cxnSp>
                  <p:nvCxnSpPr>
                    <p:cNvPr id="69" name="Line 32"/>
                    <p:cNvCxnSpPr/>
                    <p:nvPr/>
                  </p:nvCxnSpPr>
                  <p:spPr bwMode="auto">
                    <a:xfrm>
                      <a:off x="4403751" y="899769"/>
                      <a:ext cx="0" cy="330200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  <a:round/>
                      <a:headEnd/>
                      <a:tailEnd type="triangle" w="med" len="med"/>
                    </a:ln>
                  </p:spPr>
                </p:cxnSp>
              </p:grpSp>
              <p:grpSp>
                <p:nvGrpSpPr>
                  <p:cNvPr id="58" name="Group 57"/>
                  <p:cNvGrpSpPr/>
                  <p:nvPr/>
                </p:nvGrpSpPr>
                <p:grpSpPr>
                  <a:xfrm>
                    <a:off x="3035808" y="0"/>
                    <a:ext cx="5618074" cy="1229030"/>
                    <a:chOff x="0" y="0"/>
                    <a:chExt cx="5618074" cy="1229030"/>
                  </a:xfrm>
                </p:grpSpPr>
                <p:cxnSp>
                  <p:nvCxnSpPr>
                    <p:cNvPr id="59" name="Line 18"/>
                    <p:cNvCxnSpPr/>
                    <p:nvPr/>
                  </p:nvCxnSpPr>
                  <p:spPr bwMode="auto">
                    <a:xfrm>
                      <a:off x="0" y="0"/>
                      <a:ext cx="0" cy="358775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  <a:round/>
                      <a:headEnd/>
                      <a:tailEnd type="triangle" w="med" len="med"/>
                    </a:ln>
                  </p:spPr>
                </p:cxnSp>
                <p:cxnSp>
                  <p:nvCxnSpPr>
                    <p:cNvPr id="60" name="Line 19"/>
                    <p:cNvCxnSpPr/>
                    <p:nvPr/>
                  </p:nvCxnSpPr>
                  <p:spPr bwMode="auto">
                    <a:xfrm>
                      <a:off x="1367943" y="0"/>
                      <a:ext cx="0" cy="358775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  <a:round/>
                      <a:headEnd/>
                      <a:tailEnd type="triangle" w="med" len="med"/>
                    </a:ln>
                  </p:spPr>
                </p:cxnSp>
                <p:cxnSp>
                  <p:nvCxnSpPr>
                    <p:cNvPr id="61" name="Line 20"/>
                    <p:cNvCxnSpPr/>
                    <p:nvPr/>
                  </p:nvCxnSpPr>
                  <p:spPr bwMode="auto">
                    <a:xfrm>
                      <a:off x="2735885" y="0"/>
                      <a:ext cx="0" cy="358775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  <a:round/>
                      <a:headEnd/>
                      <a:tailEnd type="triangle" w="med" len="med"/>
                    </a:ln>
                  </p:spPr>
                </p:cxnSp>
                <p:cxnSp>
                  <p:nvCxnSpPr>
                    <p:cNvPr id="62" name="Line 21"/>
                    <p:cNvCxnSpPr/>
                    <p:nvPr/>
                  </p:nvCxnSpPr>
                  <p:spPr bwMode="auto">
                    <a:xfrm>
                      <a:off x="4176980" y="0"/>
                      <a:ext cx="0" cy="358775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  <a:round/>
                      <a:headEnd/>
                      <a:tailEnd type="triangle" w="med" len="med"/>
                    </a:ln>
                  </p:spPr>
                </p:cxnSp>
                <p:cxnSp>
                  <p:nvCxnSpPr>
                    <p:cNvPr id="63" name="Line 33"/>
                    <p:cNvCxnSpPr/>
                    <p:nvPr/>
                  </p:nvCxnSpPr>
                  <p:spPr bwMode="auto">
                    <a:xfrm>
                      <a:off x="14631" y="848563"/>
                      <a:ext cx="0" cy="360045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  <a:round/>
                      <a:headEnd/>
                      <a:tailEnd type="triangle" w="med" len="med"/>
                    </a:ln>
                  </p:spPr>
                </p:cxnSp>
                <p:cxnSp>
                  <p:nvCxnSpPr>
                    <p:cNvPr id="64" name="Line 34"/>
                    <p:cNvCxnSpPr/>
                    <p:nvPr/>
                  </p:nvCxnSpPr>
                  <p:spPr bwMode="auto">
                    <a:xfrm>
                      <a:off x="2735885" y="870509"/>
                      <a:ext cx="0" cy="358140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  <a:round/>
                      <a:headEnd/>
                      <a:tailEnd type="triangle" w="med" len="med"/>
                    </a:ln>
                  </p:spPr>
                </p:cxnSp>
                <p:cxnSp>
                  <p:nvCxnSpPr>
                    <p:cNvPr id="65" name="Line 21"/>
                    <p:cNvCxnSpPr/>
                    <p:nvPr/>
                  </p:nvCxnSpPr>
                  <p:spPr bwMode="auto">
                    <a:xfrm>
                      <a:off x="5596128" y="14630"/>
                      <a:ext cx="0" cy="358775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  <a:round/>
                      <a:headEnd/>
                      <a:tailEnd type="triangle" w="med" len="med"/>
                    </a:ln>
                  </p:spPr>
                </p:cxnSp>
                <p:cxnSp>
                  <p:nvCxnSpPr>
                    <p:cNvPr id="66" name="Line 34"/>
                    <p:cNvCxnSpPr/>
                    <p:nvPr/>
                  </p:nvCxnSpPr>
                  <p:spPr bwMode="auto">
                    <a:xfrm>
                      <a:off x="5618074" y="870509"/>
                      <a:ext cx="0" cy="358521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  <a:round/>
                      <a:headEnd/>
                      <a:tailEnd type="triangle" w="med" len="med"/>
                    </a:ln>
                  </p:spPr>
                </p:cxnSp>
                <p:cxnSp>
                  <p:nvCxnSpPr>
                    <p:cNvPr id="67" name="Line 34"/>
                    <p:cNvCxnSpPr/>
                    <p:nvPr/>
                  </p:nvCxnSpPr>
                  <p:spPr bwMode="auto">
                    <a:xfrm>
                      <a:off x="4111143" y="870509"/>
                      <a:ext cx="0" cy="358140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  <a:round/>
                      <a:headEnd/>
                      <a:tailEnd type="triangle" w="med" len="med"/>
                    </a:ln>
                  </p:spPr>
                </p:cxnSp>
              </p:grpSp>
            </p:grpSp>
            <p:cxnSp>
              <p:nvCxnSpPr>
                <p:cNvPr id="56" name="Line 13"/>
                <p:cNvCxnSpPr/>
                <p:nvPr/>
              </p:nvCxnSpPr>
              <p:spPr bwMode="auto">
                <a:xfrm>
                  <a:off x="4418381" y="797356"/>
                  <a:ext cx="0" cy="74981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</p:cxnSp>
          </p:grpSp>
        </p:grpSp>
        <p:pic>
          <p:nvPicPr>
            <p:cNvPr id="51" name="Picture 50" descr="RDRT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66483" y="182880"/>
              <a:ext cx="1536192" cy="819303"/>
            </a:xfrm>
            <a:prstGeom prst="rect">
              <a:avLst/>
            </a:prstGeom>
            <a:noFill/>
            <a:ln>
              <a:noFill/>
            </a:ln>
          </p:spPr>
        </p:pic>
      </p:grpSp>
    </p:spTree>
    <p:extLst>
      <p:ext uri="{BB962C8B-B14F-4D97-AF65-F5344CB8AC3E}">
        <p14:creationId xmlns:p14="http://schemas.microsoft.com/office/powerpoint/2010/main" val="3035292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2123728" y="428604"/>
            <a:ext cx="7020272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An interesting proposal</a:t>
            </a:r>
            <a:endParaRPr kumimoji="0" lang="en-GB" sz="4000" b="1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179512" y="1556792"/>
            <a:ext cx="8677472" cy="3995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spcBef>
                <a:spcPct val="20000"/>
              </a:spcBef>
              <a:buClr>
                <a:srgbClr val="CF1C21"/>
              </a:buClr>
              <a:buSzPct val="80000"/>
              <a:buFont typeface="Arial" pitchFamily="34" charset="0"/>
              <a:buChar char="•"/>
              <a:defRPr/>
            </a:pPr>
            <a:endParaRPr lang="en-US" sz="28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lvl="0">
              <a:spcBef>
                <a:spcPct val="20000"/>
              </a:spcBef>
              <a:buClr>
                <a:srgbClr val="CF1C21"/>
              </a:buClr>
              <a:buSzPct val="80000"/>
              <a:defRPr/>
            </a:pPr>
            <a:r>
              <a:rPr lang="en-US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NS FACT On Call Rota</a:t>
            </a:r>
          </a:p>
          <a:p>
            <a:pPr lvl="0">
              <a:spcBef>
                <a:spcPct val="20000"/>
              </a:spcBef>
              <a:buClr>
                <a:srgbClr val="CF1C21"/>
              </a:buClr>
              <a:buSzPct val="80000"/>
              <a:defRPr/>
            </a:pPr>
            <a:endParaRPr lang="en-US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457200" lvl="0" indent="-457200">
              <a:spcBef>
                <a:spcPct val="20000"/>
              </a:spcBef>
              <a:buClr>
                <a:srgbClr val="CF1C21"/>
              </a:buClr>
              <a:buSzPct val="80000"/>
              <a:buFont typeface="Arial" panose="020B0604020202020204" pitchFamily="34" charset="0"/>
              <a:buChar char="•"/>
              <a:defRPr/>
            </a:pPr>
            <a:r>
              <a:rPr lang="en-US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Still interested?</a:t>
            </a:r>
          </a:p>
          <a:p>
            <a:pPr marL="457200" lvl="0" indent="-457200">
              <a:spcBef>
                <a:spcPct val="20000"/>
              </a:spcBef>
              <a:buClr>
                <a:srgbClr val="CF1C21"/>
              </a:buClr>
              <a:buSzPct val="80000"/>
              <a:buFont typeface="Arial" panose="020B0604020202020204" pitchFamily="34" charset="0"/>
              <a:buChar char="•"/>
              <a:defRPr/>
            </a:pPr>
            <a:r>
              <a:rPr lang="en-US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What can we put in place today?</a:t>
            </a:r>
            <a:r>
              <a:rPr lang="en-US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7579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FRC_2010 presentation-E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IFRC_2010 presentation-EN</Template>
  <TotalTime>5491</TotalTime>
  <Words>64</Words>
  <Application>Microsoft Office PowerPoint</Application>
  <PresentationFormat>On-screen Show (4:3)</PresentationFormat>
  <Paragraphs>30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IFRC_2010 presentation-EN</vt:lpstr>
      <vt:lpstr>  Emergency WASH Vienna January  2016 </vt:lpstr>
      <vt:lpstr>PowerPoint Presentation</vt:lpstr>
      <vt:lpstr>ERU Deployments 1996 - 2015</vt:lpstr>
      <vt:lpstr>PowerPoint Presentation</vt:lpstr>
      <vt:lpstr>PowerPoint Presentation</vt:lpstr>
      <vt:lpstr>WASH Global Tools</vt:lpstr>
      <vt:lpstr>PowerPoint Presentation</vt:lpstr>
    </vt:vector>
  </TitlesOfParts>
  <Company>IFRC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CBHFA Global Mapping  Where are we today?</dc:title>
  <dc:creator>ayham.alomari</dc:creator>
  <cp:lastModifiedBy>William CARTER</cp:lastModifiedBy>
  <cp:revision>113</cp:revision>
  <dcterms:created xsi:type="dcterms:W3CDTF">2011-02-17T08:05:53Z</dcterms:created>
  <dcterms:modified xsi:type="dcterms:W3CDTF">2016-01-25T10:46:58Z</dcterms:modified>
</cp:coreProperties>
</file>