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2" r:id="rId2"/>
  </p:sldMasterIdLst>
  <p:notesMasterIdLst>
    <p:notesMasterId r:id="rId7"/>
  </p:notesMasterIdLst>
  <p:handoutMasterIdLst>
    <p:handoutMasterId r:id="rId8"/>
  </p:handoutMasterIdLst>
  <p:sldIdLst>
    <p:sldId id="327" r:id="rId3"/>
    <p:sldId id="378" r:id="rId4"/>
    <p:sldId id="385" r:id="rId5"/>
    <p:sldId id="386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541818"/>
    <a:srgbClr val="CF1C21"/>
    <a:srgbClr val="8B4907"/>
    <a:srgbClr val="5C4F46"/>
    <a:srgbClr val="66584E"/>
    <a:srgbClr val="E8C7B0"/>
    <a:srgbClr val="F4D1B9"/>
    <a:srgbClr val="B9B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86401" autoAdjust="0"/>
  </p:normalViewPr>
  <p:slideViewPr>
    <p:cSldViewPr>
      <p:cViewPr>
        <p:scale>
          <a:sx n="80" d="100"/>
          <a:sy n="80" d="100"/>
        </p:scale>
        <p:origin x="60" y="6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739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24" y="-6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9193C0B-0D08-4E2A-B725-3752F6CA8538}" type="datetimeFigureOut">
              <a:rPr lang="en-GB"/>
              <a:pPr>
                <a:defRPr/>
              </a:pPr>
              <a:t>25/08/2015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BB45137-13A1-4792-9020-2316740E02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492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89150" tIns="44575" rIns="89150" bIns="44575" rtlCol="0"/>
          <a:lstStyle>
            <a:lvl1pPr algn="l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89150" tIns="44575" rIns="89150" bIns="44575" rtlCol="0"/>
          <a:lstStyle>
            <a:lvl1pPr algn="r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9AE83C6-13C0-48DB-AEA9-205C088AE42D}" type="datetimeFigureOut">
              <a:rPr lang="es-ES_tradnl"/>
              <a:pPr>
                <a:defRPr/>
              </a:pPr>
              <a:t>25/08/2015</a:t>
            </a:fld>
            <a:endParaRPr lang="es-ES_trad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50" tIns="44575" rIns="89150" bIns="44575" rtlCol="0" anchor="ctr"/>
          <a:lstStyle/>
          <a:p>
            <a:pPr lvl="0"/>
            <a:endParaRPr lang="es-ES_tradnl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89150" tIns="44575" rIns="89150" bIns="4457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_tradn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89150" tIns="44575" rIns="89150" bIns="44575" rtlCol="0" anchor="b"/>
          <a:lstStyle>
            <a:lvl1pPr algn="l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89150" tIns="44575" rIns="89150" bIns="44575" rtlCol="0" anchor="b"/>
          <a:lstStyle>
            <a:lvl1pPr algn="r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FE1987-CEAC-48DA-B404-DE5109E627C2}" type="slidenum">
              <a:rPr lang="es-ES_tradnl"/>
              <a:pPr>
                <a:defRPr/>
              </a:pPr>
              <a:t>‹#›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07422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90939-5F4E-40FB-A039-87C9DECBF3BB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withou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5753100"/>
          </a:xfrm>
          <a:prstGeom prst="rect">
            <a:avLst/>
          </a:prstGeom>
          <a:solidFill>
            <a:srgbClr val="66584E">
              <a:alpha val="8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6" name="Oval 5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Federation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WatSan/EH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239000" cy="647591"/>
          </a:xfrm>
          <a:prstGeom prst="rect">
            <a:avLst/>
          </a:prstGeom>
        </p:spPr>
        <p:txBody>
          <a:bodyPr/>
          <a:lstStyle>
            <a:lvl1pPr algn="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 b="1">
                <a:solidFill>
                  <a:srgbClr val="54181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AAA2D-7AF4-4BC7-87FD-D7F5408F7F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2289-0BC8-4073-8ECD-F1013F2E0E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07C4A-4376-4586-BD19-D3AC3B4A62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1A1CD-2ECB-42DD-BD5A-67A8747FAB6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AE14-B9C1-44FA-9955-44FE2276C9D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1FAB0-8846-42CD-BA9B-EFD961C30E2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57164-09EE-4B9F-9182-445A51E7A84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420D7-3DC2-49F0-B3DE-CF7A141BF1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7F4C8-1872-4E7F-AC3B-326FF1AE047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489C-BA7C-40EE-8BD5-D80C977AB66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32656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76400"/>
            <a:ext cx="68580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CB826-BB65-43D4-8C06-D4A1233BA3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8A975-CD99-44FB-96BD-3026E458D3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hart Placeholder 3"/>
          <p:cNvSpPr>
            <a:spLocks noGrp="1"/>
          </p:cNvSpPr>
          <p:nvPr>
            <p:ph type="chart" sz="quarter" idx="10"/>
          </p:nvPr>
        </p:nvSpPr>
        <p:spPr>
          <a:xfrm>
            <a:off x="457200" y="1676400"/>
            <a:ext cx="3352800" cy="4191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chart</a:t>
            </a:r>
            <a:endParaRPr lang="en-GB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3959770" y="1676400"/>
            <a:ext cx="47244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828800" y="2895600"/>
            <a:ext cx="6858000" cy="2971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828800" y="1631732"/>
            <a:ext cx="6858000" cy="1143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91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19100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399"/>
            <a:ext cx="4040188" cy="5746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51075"/>
            <a:ext cx="4040188" cy="361632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6399"/>
            <a:ext cx="4041775" cy="574675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51075"/>
            <a:ext cx="4041775" cy="3616325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contac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2400" y="152400"/>
            <a:ext cx="8839200" cy="6553200"/>
            <a:chOff x="152400" y="76200"/>
            <a:chExt cx="8839200" cy="6553200"/>
          </a:xfrm>
        </p:grpSpPr>
        <p:sp>
          <p:nvSpPr>
            <p:cNvPr id="3" name="Rectangle 2"/>
            <p:cNvSpPr/>
            <p:nvPr/>
          </p:nvSpPr>
          <p:spPr>
            <a:xfrm>
              <a:off x="152400" y="76200"/>
              <a:ext cx="8839200" cy="6553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152400" y="76200"/>
              <a:ext cx="8839200" cy="5029200"/>
            </a:xfrm>
            <a:prstGeom prst="rect">
              <a:avLst/>
            </a:prstGeom>
            <a:solidFill>
              <a:srgbClr val="CF1C2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33400" y="498475"/>
              <a:ext cx="4724400" cy="359072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FOR FURTHER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INFORMATION</a:t>
              </a:r>
              <a:r>
                <a:rPr lang="en-US" sz="2000" b="1" baseline="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PLEASE </a:t>
              </a: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CONTACT: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IFRC </a:t>
              </a:r>
              <a:r>
                <a:rPr lang="en-US" sz="2000" b="1" baseline="30000" dirty="0" smtClean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Water, Sanitation, and Emergency Health Unit</a:t>
              </a:r>
              <a:endParaRPr lang="en-US" sz="2000" b="1" baseline="30000" dirty="0">
                <a:solidFill>
                  <a:srgbClr val="E8C7B0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XXNAMEXX</a:t>
              </a:r>
              <a: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en-US" sz="2000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 : +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41</a:t>
              </a: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EMAIL: </a:t>
              </a:r>
              <a:r>
                <a:rPr lang="en-US" sz="2000" b="1" baseline="30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XXX@ifrc.org</a:t>
              </a: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rgbClr val="E8C7B0"/>
                  </a:solidFill>
                  <a:latin typeface="Arial" pitchFamily="34" charset="0"/>
                  <a:cs typeface="Arial" pitchFamily="34" charset="0"/>
                </a:rPr>
                <a:t>THIS PRESENTATION IS PUBLISHED BY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INTERNATIONAL FEDERATION OF </a:t>
              </a:r>
              <a:b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RED CROSS AND RED CRESCENT SOCIETIES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P.O. BOX 372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CH-1211 GENEVA 19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SWITZERLAND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TEL.: +41 22 730 42 22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baseline="30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FAX.: +41 22 733 03 95</a:t>
              </a:r>
              <a:endPara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5" descr="SLCM-icons logo-EN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5486400"/>
              <a:ext cx="1905000" cy="9830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IFRC_logo_EN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15000" y="6096000"/>
              <a:ext cx="3157728" cy="295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828800" y="354013"/>
            <a:ext cx="6858000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828800" y="1495425"/>
            <a:ext cx="6858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50838"/>
            <a:ext cx="68580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4"/>
          <p:cNvGrpSpPr>
            <a:grpSpLocks/>
          </p:cNvGrpSpPr>
          <p:nvPr/>
        </p:nvGrpSpPr>
        <p:grpSpPr bwMode="auto">
          <a:xfrm>
            <a:off x="152400" y="5943600"/>
            <a:ext cx="8839200" cy="787400"/>
            <a:chOff x="152400" y="5918015"/>
            <a:chExt cx="8839200" cy="787585"/>
          </a:xfrm>
        </p:grpSpPr>
        <p:sp>
          <p:nvSpPr>
            <p:cNvPr id="9" name="Rectangle 8"/>
            <p:cNvSpPr/>
            <p:nvPr/>
          </p:nvSpPr>
          <p:spPr bwMode="auto">
            <a:xfrm>
              <a:off x="152400" y="5918015"/>
              <a:ext cx="8839200" cy="787585"/>
            </a:xfrm>
            <a:prstGeom prst="rect">
              <a:avLst/>
            </a:prstGeom>
            <a:solidFill>
              <a:srgbClr val="DB0000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342900" indent="-342900" fontAlgn="auto">
                <a:spcBef>
                  <a:spcPct val="20000"/>
                </a:spcBef>
                <a:spcAft>
                  <a:spcPts val="0"/>
                </a:spcAft>
                <a:buFontTx/>
                <a:buChar char="•"/>
                <a:defRPr/>
              </a:pPr>
              <a:endParaRPr lang="en-US" sz="3200" dirty="0"/>
            </a:p>
          </p:txBody>
        </p:sp>
        <p:sp>
          <p:nvSpPr>
            <p:cNvPr id="10" name="TextBox 9"/>
            <p:cNvSpPr txBox="1"/>
            <p:nvPr/>
          </p:nvSpPr>
          <p:spPr bwMode="auto">
            <a:xfrm>
              <a:off x="304800" y="6106972"/>
              <a:ext cx="3124200" cy="36997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rgbClr val="551C15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www.ifrc.org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b="1" dirty="0">
                  <a:solidFill>
                    <a:schemeClr val="bg1"/>
                  </a:solidFill>
                  <a:latin typeface="Arial Rounded MT Bold" pitchFamily="-110" charset="0"/>
                  <a:ea typeface="Arial Rounded MT Bold" pitchFamily="-110" charset="0"/>
                  <a:cs typeface="Arial Rounded MT Bold" pitchFamily="-110" charset="0"/>
                </a:rPr>
                <a:t>Saving lives, changing minds.</a:t>
              </a:r>
              <a:endParaRPr lang="en-US" sz="1200" dirty="0">
                <a:solidFill>
                  <a:schemeClr val="bg1"/>
                </a:solidFill>
                <a:latin typeface="Arial Rounded MT Bold" pitchFamily="-110" charset="0"/>
                <a:ea typeface="Arial Rounded MT Bold" pitchFamily="-110" charset="0"/>
                <a:cs typeface="Arial Rounded MT Bold" pitchFamily="-110" charset="0"/>
              </a:endParaRPr>
            </a:p>
          </p:txBody>
        </p:sp>
        <p:pic>
          <p:nvPicPr>
            <p:cNvPr id="1033" name="Picture 14" descr="IFRC_logo_EN.gif"/>
            <p:cNvPicPr>
              <a:picLocks noChangeAspect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5613869" y="6172201"/>
              <a:ext cx="3225331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339725" y="339725"/>
            <a:ext cx="1260475" cy="1260475"/>
            <a:chOff x="228600" y="228600"/>
            <a:chExt cx="1260000" cy="1260000"/>
          </a:xfrm>
        </p:grpSpPr>
        <p:sp>
          <p:nvSpPr>
            <p:cNvPr id="18" name="Oval 17"/>
            <p:cNvSpPr/>
            <p:nvPr/>
          </p:nvSpPr>
          <p:spPr>
            <a:xfrm>
              <a:off x="228600" y="228600"/>
              <a:ext cx="1260000" cy="1260000"/>
            </a:xfrm>
            <a:prstGeom prst="ellipse">
              <a:avLst/>
            </a:prstGeom>
            <a:solidFill>
              <a:srgbClr val="CF1C21"/>
            </a:solidFill>
            <a:ln w="31750">
              <a:solidFill>
                <a:schemeClr val="bg1"/>
              </a:solidFill>
              <a:round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2555" y="625325"/>
              <a:ext cx="1144157" cy="461789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Federation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Health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 WatSan/EH</a:t>
              </a:r>
            </a:p>
          </p:txBody>
        </p:sp>
      </p:grpSp>
      <p:sp>
        <p:nvSpPr>
          <p:cNvPr id="12" name="TextBox 11"/>
          <p:cNvSpPr txBox="1"/>
          <p:nvPr userDrawn="1"/>
        </p:nvSpPr>
        <p:spPr>
          <a:xfrm rot="188437">
            <a:off x="6310313" y="1938338"/>
            <a:ext cx="185261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9" r:id="rId1"/>
    <p:sldLayoutId id="2147484180" r:id="rId2"/>
    <p:sldLayoutId id="2147484181" r:id="rId3"/>
    <p:sldLayoutId id="2147484182" r:id="rId4"/>
    <p:sldLayoutId id="2147484183" r:id="rId5"/>
    <p:sldLayoutId id="2147484184" r:id="rId6"/>
    <p:sldLayoutId id="2147484185" r:id="rId7"/>
    <p:sldLayoutId id="2147484186" r:id="rId8"/>
    <p:sldLayoutId id="2147484166" r:id="rId9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 i="1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0850" indent="-177800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627063" indent="-176213" algn="l" rtl="0" eaLnBrk="0" fontAlgn="base" hangingPunct="0">
        <a:spcBef>
          <a:spcPct val="20000"/>
        </a:spcBef>
        <a:spcAft>
          <a:spcPct val="0"/>
        </a:spcAft>
        <a:buClr>
          <a:srgbClr val="CF1C21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CC800DA-399E-41C4-A6F0-DEE48DD6CE8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064896" cy="647591"/>
          </a:xfrm>
        </p:spPr>
        <p:txBody>
          <a:bodyPr/>
          <a:lstStyle/>
          <a:p>
            <a:pPr algn="ctr"/>
            <a:r>
              <a:rPr lang="en-GB" dirty="0"/>
              <a:t>Theme: Developmental </a:t>
            </a:r>
            <a:r>
              <a:rPr lang="en-GB" dirty="0" smtClean="0"/>
              <a:t>WASH; </a:t>
            </a:r>
            <a:r>
              <a:rPr lang="en-GB" dirty="0"/>
              <a:t>Centralised systems, sustainability and impact, URBAN WASH.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An Overview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                                                                        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613223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Stockholm World Water Week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r>
              <a:rPr lang="en-GB" b="1" dirty="0" smtClean="0">
                <a:solidFill>
                  <a:srgbClr val="FFFF00"/>
                </a:solidFill>
              </a:rPr>
              <a:t>PNS WASH Advisors Meeting  </a:t>
            </a:r>
          </a:p>
          <a:p>
            <a:endParaRPr lang="en-GB" b="1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8" name="Flowchart: Connector 7"/>
          <p:cNvSpPr/>
          <p:nvPr/>
        </p:nvSpPr>
        <p:spPr>
          <a:xfrm>
            <a:off x="323528" y="332656"/>
            <a:ext cx="1296144" cy="1296144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Federation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chemeClr val="bg1"/>
                </a:solidFill>
              </a:rPr>
              <a:t>WASH</a:t>
            </a:r>
            <a:endParaRPr lang="en-GB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35696" y="548680"/>
            <a:ext cx="6851104" cy="926976"/>
          </a:xfrm>
        </p:spPr>
        <p:txBody>
          <a:bodyPr/>
          <a:lstStyle/>
          <a:p>
            <a:pPr lvl="0"/>
            <a:r>
              <a:rPr lang="en-GB" sz="2000" dirty="0" smtClean="0">
                <a:solidFill>
                  <a:srgbClr val="002060"/>
                </a:solidFill>
              </a:rPr>
              <a:t>Developmental WASH: Centralised Systems/URBAN WASH, Sustainability and Impact.</a:t>
            </a:r>
            <a:br>
              <a:rPr lang="en-GB" sz="2000" dirty="0" smtClean="0">
                <a:solidFill>
                  <a:srgbClr val="002060"/>
                </a:solidFill>
              </a:rPr>
            </a:b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87524" y="1988840"/>
            <a:ext cx="2664296" cy="388843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GWSI primarily rural and mostly small scale (however to a high volume).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1200" dirty="0">
                <a:solidFill>
                  <a:srgbClr val="002060"/>
                </a:solidFill>
              </a:rPr>
              <a:t>NS existing skill sets in WASH mostly still rural in nature</a:t>
            </a:r>
            <a:endParaRPr lang="en-GB" sz="1200" dirty="0" smtClean="0">
              <a:solidFill>
                <a:srgbClr val="002060"/>
              </a:solidFill>
            </a:endParaRPr>
          </a:p>
          <a:p>
            <a:pPr marL="0" indent="0"/>
            <a:endParaRPr lang="en-GB" sz="14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Some exceptions to that in East Timor, post Tsunami countries, Nepal, Kenya, Burundi, Rwanda, Uganda.</a:t>
            </a:r>
          </a:p>
          <a:p>
            <a:pPr>
              <a:buFont typeface="Arial" pitchFamily="34" charset="0"/>
              <a:buChar char="•"/>
            </a:pPr>
            <a:endParaRPr lang="en-GB" sz="14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Exit strategies for centralised systems/URBAN WASH may be more complex.</a:t>
            </a:r>
          </a:p>
          <a:p>
            <a:pPr>
              <a:buFont typeface="Arial" pitchFamily="34" charset="0"/>
              <a:buChar char="•"/>
            </a:pPr>
            <a:endParaRPr lang="en-GB" sz="1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GB" sz="1200" dirty="0" smtClean="0">
                <a:solidFill>
                  <a:srgbClr val="002060"/>
                </a:solidFill>
              </a:rPr>
              <a:t>Are we addressing sustainability and impact measurement well?</a:t>
            </a:r>
            <a:endParaRPr lang="en-GB" sz="1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12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1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1200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1200" dirty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1200" dirty="0" smtClean="0">
              <a:solidFill>
                <a:srgbClr val="002060"/>
              </a:solidFill>
            </a:endParaRPr>
          </a:p>
          <a:p>
            <a:pPr marL="0" indent="0"/>
            <a:endParaRPr lang="en-GB" sz="1600" dirty="0" smtClean="0">
              <a:solidFill>
                <a:srgbClr val="C0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GB" sz="1800" dirty="0"/>
          </a:p>
        </p:txBody>
      </p:sp>
      <p:sp>
        <p:nvSpPr>
          <p:cNvPr id="7" name="Flowchart: Connector 6"/>
          <p:cNvSpPr/>
          <p:nvPr/>
        </p:nvSpPr>
        <p:spPr>
          <a:xfrm>
            <a:off x="323528" y="332656"/>
            <a:ext cx="1296144" cy="1296144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Federation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chemeClr val="bg1"/>
                </a:solidFill>
              </a:rPr>
              <a:t>WASH</a:t>
            </a:r>
            <a:endParaRPr lang="en-GB" sz="1200" dirty="0"/>
          </a:p>
        </p:txBody>
      </p:sp>
      <p:pic>
        <p:nvPicPr>
          <p:cNvPr id="1028" name="Picture 4" descr="Water Treatment Pl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556792"/>
            <a:ext cx="5616624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1628800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Observations:</a:t>
            </a:r>
            <a:endParaRPr lang="en-GB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32656"/>
            <a:ext cx="6858000" cy="648072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Developmental WASH: Needs &amp; Challenges: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191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002060"/>
                </a:solidFill>
              </a:rPr>
              <a:t>Why should the RCRC engage?</a:t>
            </a:r>
            <a:r>
              <a:rPr lang="en-GB" sz="1600" dirty="0" smtClean="0">
                <a:solidFill>
                  <a:srgbClr val="002060"/>
                </a:solidFill>
              </a:rPr>
              <a:t> Both centralised systems and Urban WASH are areas we need to expand further, but what are the drivers to do so (e.g. cost effectiveness, scale, needs in </a:t>
            </a:r>
            <a:r>
              <a:rPr lang="en-GB" sz="1600" dirty="0" err="1" smtClean="0">
                <a:solidFill>
                  <a:srgbClr val="002060"/>
                </a:solidFill>
              </a:rPr>
              <a:t>peri</a:t>
            </a:r>
            <a:r>
              <a:rPr lang="en-GB" sz="1600" dirty="0" smtClean="0">
                <a:solidFill>
                  <a:srgbClr val="002060"/>
                </a:solidFill>
              </a:rPr>
              <a:t>-Urban and Urban, </a:t>
            </a:r>
            <a:r>
              <a:rPr lang="en-GB" sz="1600" smtClean="0">
                <a:solidFill>
                  <a:srgbClr val="002060"/>
                </a:solidFill>
              </a:rPr>
              <a:t>RC/RC positioning) </a:t>
            </a:r>
            <a:r>
              <a:rPr lang="en-GB" sz="1600" dirty="0" smtClean="0">
                <a:solidFill>
                  <a:srgbClr val="002060"/>
                </a:solidFill>
              </a:rPr>
              <a:t>and what is the value added of the RCRC? </a:t>
            </a:r>
            <a:endParaRPr lang="en-GB" sz="1600" i="1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002060"/>
                </a:solidFill>
              </a:rPr>
              <a:t>What are the key issues and risks?</a:t>
            </a:r>
            <a:r>
              <a:rPr lang="en-GB" sz="1600" dirty="0" smtClean="0">
                <a:solidFill>
                  <a:srgbClr val="002060"/>
                </a:solidFill>
              </a:rPr>
              <a:t> Can we identify/define RC/RC role with private and public/private utilities, what is our advocacy role for ‘pro-poor’ Urban WASH</a:t>
            </a:r>
            <a:r>
              <a:rPr lang="en-GB" sz="1600" dirty="0">
                <a:solidFill>
                  <a:srgbClr val="002060"/>
                </a:solidFill>
              </a:rPr>
              <a:t>? What are the </a:t>
            </a:r>
            <a:r>
              <a:rPr lang="en-GB" sz="1600" dirty="0" smtClean="0">
                <a:solidFill>
                  <a:srgbClr val="002060"/>
                </a:solidFill>
              </a:rPr>
              <a:t>other key </a:t>
            </a:r>
            <a:r>
              <a:rPr lang="en-GB" sz="1600" dirty="0">
                <a:solidFill>
                  <a:srgbClr val="002060"/>
                </a:solidFill>
              </a:rPr>
              <a:t>issues for engagement? </a:t>
            </a:r>
            <a:endParaRPr lang="en-GB" sz="16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b="1" dirty="0" smtClean="0">
                <a:solidFill>
                  <a:srgbClr val="002060"/>
                </a:solidFill>
              </a:rPr>
              <a:t>What do we need to engage effectively?  </a:t>
            </a:r>
            <a:r>
              <a:rPr lang="en-GB" sz="1600" dirty="0" smtClean="0">
                <a:solidFill>
                  <a:srgbClr val="002060"/>
                </a:solidFill>
              </a:rPr>
              <a:t>Are new skills required in engineering, finance (revenue), and management of centralised systems? Where can we access these skills? Is the ‘Look Back’ tool still valid for centralized /urban systems?  What other evaluation methods/tools do we or might we use?</a:t>
            </a:r>
          </a:p>
          <a:p>
            <a:pPr marL="0" indent="0"/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323528" y="332656"/>
            <a:ext cx="1296144" cy="1296144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Federation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chemeClr val="bg1"/>
                </a:solidFill>
              </a:rPr>
              <a:t>WASH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70080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Discussion Points – Way Forward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93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Discussion points and Ways Forward: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indent="0"/>
            <a:endParaRPr lang="en-GB" dirty="0"/>
          </a:p>
        </p:txBody>
      </p:sp>
      <p:sp>
        <p:nvSpPr>
          <p:cNvPr id="4" name="Flowchart: Connector 3"/>
          <p:cNvSpPr/>
          <p:nvPr/>
        </p:nvSpPr>
        <p:spPr>
          <a:xfrm>
            <a:off x="323528" y="332656"/>
            <a:ext cx="1296144" cy="1296144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Federation</a:t>
            </a:r>
            <a:r>
              <a:rPr lang="en-GB" sz="1200" b="1" dirty="0"/>
              <a:t> </a:t>
            </a:r>
            <a:r>
              <a:rPr lang="en-GB" sz="1200" b="1" dirty="0">
                <a:solidFill>
                  <a:schemeClr val="bg1"/>
                </a:solidFill>
              </a:rPr>
              <a:t>WASH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8550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IFRC_2011 presentation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0000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4079</TotalTime>
  <Words>283</Words>
  <Application>Microsoft Office PowerPoint</Application>
  <PresentationFormat>On-screen Show (4:3)</PresentationFormat>
  <Paragraphs>34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IFRC_2011 presentation-EN</vt:lpstr>
      <vt:lpstr>Custom Design</vt:lpstr>
      <vt:lpstr>Theme: Developmental WASH; Centralised systems, sustainability and impact, URBAN WASH.   An Overview                                                                                      </vt:lpstr>
      <vt:lpstr>Developmental WASH: Centralised Systems/URBAN WASH, Sustainability and Impact. </vt:lpstr>
      <vt:lpstr>Developmental WASH: Needs &amp; Challenges:</vt:lpstr>
      <vt:lpstr>Discussion points and Ways Forward: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marine.wallace</dc:creator>
  <cp:lastModifiedBy>Robert Fraser</cp:lastModifiedBy>
  <cp:revision>216</cp:revision>
  <cp:lastPrinted>2011-05-17T11:25:33Z</cp:lastPrinted>
  <dcterms:created xsi:type="dcterms:W3CDTF">2011-05-17T09:54:11Z</dcterms:created>
  <dcterms:modified xsi:type="dcterms:W3CDTF">2015-08-25T06:18:39Z</dcterms:modified>
</cp:coreProperties>
</file>