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1" r:id="rId2"/>
    <p:sldId id="278" r:id="rId3"/>
    <p:sldId id="271" r:id="rId4"/>
    <p:sldId id="274" r:id="rId5"/>
    <p:sldId id="275" r:id="rId6"/>
    <p:sldId id="268" r:id="rId7"/>
    <p:sldId id="269" r:id="rId8"/>
    <p:sldId id="276" r:id="rId9"/>
    <p:sldId id="279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82179" autoAdjust="0"/>
  </p:normalViewPr>
  <p:slideViewPr>
    <p:cSldViewPr snapToGrid="0">
      <p:cViewPr varScale="1">
        <p:scale>
          <a:sx n="74" d="100"/>
          <a:sy n="74" d="100"/>
        </p:scale>
        <p:origin x="117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DC5E5-3B02-47FD-AAEF-D4861FEAE6E1}" type="datetimeFigureOut">
              <a:rPr lang="en-NZ" smtClean="0"/>
              <a:t>20/03/2017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BC103-9A92-4FBC-A93F-5729CAEFAB5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425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Technical Working Group was set up at beginning of consultancy,</a:t>
            </a:r>
            <a:r>
              <a:rPr lang="en-NZ" baseline="0" dirty="0"/>
              <a:t> to provide input and feedback at all stages. </a:t>
            </a:r>
          </a:p>
          <a:p>
            <a:r>
              <a:rPr lang="en-NZ" baseline="0" dirty="0"/>
              <a:t>Originally was a virtual workshop – but it was agreed that a face-to-face 2 day workshop would be much more useful in getting feedback, inputs etc. </a:t>
            </a:r>
          </a:p>
          <a:p>
            <a:r>
              <a:rPr lang="en-NZ" baseline="0" dirty="0"/>
              <a:t>However, due to scheduling and timing issues this workshop was ‘merged’ together with other WASH meetings going on this week.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BC103-9A92-4FBC-A93F-5729CAEFAB5A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1242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Note: the terms ‘hygiene</a:t>
            </a:r>
            <a:r>
              <a:rPr lang="en-NZ" baseline="0" dirty="0"/>
              <a:t> promotion’ and ‘software’ are used interchangeably in the TOR and by many RCRC staff/volunteers. Either term in this context is taken to mean all WASH related software (design, provision, use and maintenance of materials and facilities, community mobilisation, link between hygiene promoter and engineers/technicians, community engagement and participation).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BC103-9A92-4FBC-A93F-5729CAEFAB5A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219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u="sng" dirty="0">
                <a:solidFill>
                  <a:schemeClr val="tx1"/>
                </a:solidFill>
              </a:rPr>
              <a:t>IFRC Staff</a:t>
            </a:r>
            <a:r>
              <a:rPr lang="en-NZ" dirty="0">
                <a:solidFill>
                  <a:schemeClr val="tx1"/>
                </a:solidFill>
              </a:rPr>
              <a:t>: Robert Fraser, William Carter, Mariyam </a:t>
            </a:r>
            <a:r>
              <a:rPr lang="en-NZ" dirty="0" err="1">
                <a:solidFill>
                  <a:schemeClr val="tx1"/>
                </a:solidFill>
              </a:rPr>
              <a:t>Asifa</a:t>
            </a:r>
            <a:endParaRPr lang="en-NZ" dirty="0">
              <a:solidFill>
                <a:schemeClr val="tx1"/>
              </a:solidFill>
            </a:endParaRPr>
          </a:p>
          <a:p>
            <a:r>
              <a:rPr lang="en-NZ" u="sng" dirty="0">
                <a:solidFill>
                  <a:schemeClr val="tx1"/>
                </a:solidFill>
              </a:rPr>
              <a:t>PNSS’ PARTICIPANTS</a:t>
            </a:r>
            <a:r>
              <a:rPr lang="en-NZ" dirty="0">
                <a:solidFill>
                  <a:schemeClr val="tx1"/>
                </a:solidFill>
              </a:rPr>
              <a:t>: Libertad González CRNL, Claire </a:t>
            </a:r>
            <a:r>
              <a:rPr lang="en-NZ" dirty="0" err="1">
                <a:solidFill>
                  <a:schemeClr val="tx1"/>
                </a:solidFill>
              </a:rPr>
              <a:t>Grisaffi</a:t>
            </a:r>
            <a:r>
              <a:rPr lang="en-NZ" dirty="0">
                <a:solidFill>
                  <a:schemeClr val="tx1"/>
                </a:solidFill>
              </a:rPr>
              <a:t> RCUK, Axel </a:t>
            </a:r>
            <a:r>
              <a:rPr lang="en-NZ" dirty="0" err="1">
                <a:solidFill>
                  <a:schemeClr val="tx1"/>
                </a:solidFill>
              </a:rPr>
              <a:t>vande</a:t>
            </a:r>
            <a:r>
              <a:rPr lang="en-NZ" dirty="0">
                <a:solidFill>
                  <a:schemeClr val="tx1"/>
                </a:solidFill>
              </a:rPr>
              <a:t> </a:t>
            </a:r>
            <a:r>
              <a:rPr lang="en-NZ" dirty="0" err="1">
                <a:solidFill>
                  <a:schemeClr val="tx1"/>
                </a:solidFill>
              </a:rPr>
              <a:t>Veegaete</a:t>
            </a:r>
            <a:r>
              <a:rPr lang="en-NZ" dirty="0">
                <a:solidFill>
                  <a:schemeClr val="tx1"/>
                </a:solidFill>
              </a:rPr>
              <a:t> RCBE, Alexandra Machado </a:t>
            </a:r>
            <a:r>
              <a:rPr lang="en-NZ" dirty="0" err="1">
                <a:solidFill>
                  <a:schemeClr val="tx1"/>
                </a:solidFill>
              </a:rPr>
              <a:t>CRSwitzerland</a:t>
            </a:r>
            <a:r>
              <a:rPr lang="en-NZ" dirty="0">
                <a:solidFill>
                  <a:schemeClr val="tx1"/>
                </a:solidFill>
              </a:rPr>
              <a:t> in Malawi,</a:t>
            </a:r>
          </a:p>
          <a:p>
            <a:r>
              <a:rPr lang="en-NZ" u="sng" dirty="0">
                <a:solidFill>
                  <a:schemeClr val="tx1"/>
                </a:solidFill>
              </a:rPr>
              <a:t>HOST NSS’ PARTICIPANTS</a:t>
            </a:r>
            <a:r>
              <a:rPr lang="en-NZ" dirty="0">
                <a:solidFill>
                  <a:schemeClr val="tx1"/>
                </a:solidFill>
              </a:rPr>
              <a:t>: Abel </a:t>
            </a:r>
            <a:r>
              <a:rPr lang="en-NZ" dirty="0" err="1">
                <a:solidFill>
                  <a:schemeClr val="tx1"/>
                </a:solidFill>
              </a:rPr>
              <a:t>Agostinio</a:t>
            </a:r>
            <a:r>
              <a:rPr lang="en-NZ" dirty="0">
                <a:solidFill>
                  <a:schemeClr val="tx1"/>
                </a:solidFill>
              </a:rPr>
              <a:t> </a:t>
            </a:r>
            <a:r>
              <a:rPr lang="en-NZ" dirty="0" err="1">
                <a:solidFill>
                  <a:schemeClr val="tx1"/>
                </a:solidFill>
              </a:rPr>
              <a:t>CRGhana</a:t>
            </a:r>
            <a:r>
              <a:rPr lang="en-NZ" dirty="0">
                <a:solidFill>
                  <a:schemeClr val="tx1"/>
                </a:solidFill>
              </a:rPr>
              <a:t>, Brian Enriquez </a:t>
            </a:r>
            <a:r>
              <a:rPr lang="en-NZ" dirty="0" err="1">
                <a:solidFill>
                  <a:schemeClr val="tx1"/>
                </a:solidFill>
              </a:rPr>
              <a:t>RCPhilipines</a:t>
            </a:r>
            <a:r>
              <a:rPr lang="en-NZ" dirty="0">
                <a:solidFill>
                  <a:schemeClr val="tx1"/>
                </a:solidFill>
              </a:rPr>
              <a:t>, Amar </a:t>
            </a:r>
            <a:r>
              <a:rPr lang="en-NZ" dirty="0" err="1">
                <a:solidFill>
                  <a:schemeClr val="tx1"/>
                </a:solidFill>
              </a:rPr>
              <a:t>Poudel</a:t>
            </a:r>
            <a:r>
              <a:rPr lang="en-NZ" dirty="0">
                <a:solidFill>
                  <a:schemeClr val="tx1"/>
                </a:solidFill>
              </a:rPr>
              <a:t> </a:t>
            </a:r>
            <a:r>
              <a:rPr lang="en-NZ" dirty="0" err="1">
                <a:solidFill>
                  <a:schemeClr val="tx1"/>
                </a:solidFill>
              </a:rPr>
              <a:t>RCNepal</a:t>
            </a:r>
            <a:r>
              <a:rPr lang="en-NZ" dirty="0">
                <a:solidFill>
                  <a:schemeClr val="tx1"/>
                </a:solidFill>
              </a:rPr>
              <a:t>, Noor </a:t>
            </a:r>
            <a:r>
              <a:rPr lang="en-NZ" dirty="0" err="1">
                <a:solidFill>
                  <a:schemeClr val="tx1"/>
                </a:solidFill>
              </a:rPr>
              <a:t>Pwani</a:t>
            </a:r>
            <a:r>
              <a:rPr lang="en-NZ" dirty="0">
                <a:solidFill>
                  <a:schemeClr val="tx1"/>
                </a:solidFill>
              </a:rPr>
              <a:t> </a:t>
            </a:r>
            <a:r>
              <a:rPr lang="en-NZ" dirty="0" err="1">
                <a:solidFill>
                  <a:schemeClr val="tx1"/>
                </a:solidFill>
              </a:rPr>
              <a:t>RCEritrea</a:t>
            </a:r>
            <a:r>
              <a:rPr lang="en-NZ" dirty="0">
                <a:solidFill>
                  <a:schemeClr val="tx1"/>
                </a:solidFill>
              </a:rPr>
              <a:t>, Rachael </a:t>
            </a:r>
            <a:r>
              <a:rPr lang="en-NZ" dirty="0" err="1">
                <a:solidFill>
                  <a:schemeClr val="tx1"/>
                </a:solidFill>
              </a:rPr>
              <a:t>Waithaka</a:t>
            </a:r>
            <a:r>
              <a:rPr lang="en-NZ" dirty="0">
                <a:solidFill>
                  <a:schemeClr val="tx1"/>
                </a:solidFill>
              </a:rPr>
              <a:t> </a:t>
            </a:r>
            <a:r>
              <a:rPr lang="en-NZ" dirty="0" err="1">
                <a:solidFill>
                  <a:schemeClr val="tx1"/>
                </a:solidFill>
              </a:rPr>
              <a:t>RCKenya</a:t>
            </a:r>
            <a:r>
              <a:rPr lang="en-NZ" dirty="0">
                <a:solidFill>
                  <a:schemeClr val="tx1"/>
                </a:solidFill>
              </a:rPr>
              <a:t>, </a:t>
            </a:r>
            <a:r>
              <a:rPr lang="en-NZ" dirty="0" err="1">
                <a:solidFill>
                  <a:schemeClr val="tx1"/>
                </a:solidFill>
              </a:rPr>
              <a:t>Colex</a:t>
            </a:r>
            <a:r>
              <a:rPr lang="en-NZ" dirty="0">
                <a:solidFill>
                  <a:schemeClr val="tx1"/>
                </a:solidFill>
              </a:rPr>
              <a:t> </a:t>
            </a:r>
            <a:r>
              <a:rPr lang="en-NZ" dirty="0" err="1">
                <a:solidFill>
                  <a:schemeClr val="tx1"/>
                </a:solidFill>
              </a:rPr>
              <a:t>Chapendeka</a:t>
            </a:r>
            <a:r>
              <a:rPr lang="en-NZ" dirty="0">
                <a:solidFill>
                  <a:schemeClr val="tx1"/>
                </a:solidFill>
              </a:rPr>
              <a:t>, </a:t>
            </a:r>
            <a:r>
              <a:rPr lang="en-NZ" dirty="0" err="1">
                <a:solidFill>
                  <a:schemeClr val="tx1"/>
                </a:solidFill>
              </a:rPr>
              <a:t>RCMalawi</a:t>
            </a:r>
            <a:endParaRPr lang="en-NZ" dirty="0">
              <a:solidFill>
                <a:schemeClr val="tx1"/>
              </a:solidFill>
            </a:endParaRPr>
          </a:p>
          <a:p>
            <a:r>
              <a:rPr lang="en-NZ" u="sng" dirty="0">
                <a:solidFill>
                  <a:schemeClr val="tx1"/>
                </a:solidFill>
              </a:rPr>
              <a:t>Other</a:t>
            </a:r>
            <a:r>
              <a:rPr lang="en-NZ" dirty="0">
                <a:solidFill>
                  <a:schemeClr val="tx1"/>
                </a:solidFill>
              </a:rPr>
              <a:t>: Hans </a:t>
            </a:r>
            <a:r>
              <a:rPr lang="en-NZ" dirty="0" err="1">
                <a:solidFill>
                  <a:schemeClr val="tx1"/>
                </a:solidFill>
              </a:rPr>
              <a:t>Mosler</a:t>
            </a:r>
            <a:r>
              <a:rPr lang="en-NZ" dirty="0">
                <a:solidFill>
                  <a:schemeClr val="tx1"/>
                </a:solidFill>
              </a:rPr>
              <a:t> (RANAS)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BC103-9A92-4FBC-A93F-5729CAEFAB5A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2557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/>
              <a:t>Challenges</a:t>
            </a:r>
            <a:r>
              <a:rPr lang="en-GB" altLang="en-US" sz="1200" baseline="0" dirty="0"/>
              <a:t> identified through KIIs, desk-review and to some extent the survey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baseline="0" dirty="0"/>
              <a:t>Summarized and outlined in the ‘Gaps and Recommendations report’ from late 2016 which was reviewed by the TWG with feedback incorporated.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BC103-9A92-4FBC-A93F-5729CAEFAB5A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0440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We need your collective wisdom!</a:t>
            </a:r>
            <a:r>
              <a:rPr lang="en-NZ" baseline="0" dirty="0"/>
              <a:t> Will feed into and guide </a:t>
            </a:r>
            <a:r>
              <a:rPr lang="en-NZ" baseline="0"/>
              <a:t>the roll-out plan. </a:t>
            </a:r>
            <a:endParaRPr lang="en-NZ" baseline="0" dirty="0"/>
          </a:p>
          <a:p>
            <a:r>
              <a:rPr lang="en-NZ" baseline="0" dirty="0"/>
              <a:t>Split into groups to make it faster: 20 participants divided into 3 = 6 or 7 in each group </a:t>
            </a:r>
          </a:p>
          <a:p>
            <a:r>
              <a:rPr lang="en-NZ" baseline="0" dirty="0"/>
              <a:t>Each group has 5 mins at each station: read through the key challenges; identify if anything is missing; then score/rate each challenge (on scale of 1 – 5 as outlined on slide)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BC103-9A92-4FBC-A93F-5729CAEFAB5A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187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4D93C-92A3-4C11-9936-EA7C05C4C957}" type="datetime1">
              <a:rPr lang="en-US" smtClean="0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105B4-DF44-4380-A33D-D13D78D39D36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51598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2A11AF-64FD-43CD-9201-79FF6CFC2DDF}" type="datetime1">
              <a:rPr lang="en-US" smtClean="0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BE9A0-80BE-4D29-B08C-787819B0C2C1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16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D499BC-6D4C-4942-97D6-C104BEAEE778}" type="datetime1">
              <a:rPr lang="en-US" smtClean="0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5AE6-1CC9-451C-BDE2-26031D5F3558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957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B691F5-1392-4786-8444-ECD177996F59}" type="datetime1">
              <a:rPr lang="en-US" smtClean="0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3DEC7-9CFA-4E0F-9F89-A7ABB7564069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928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731C03-EB07-428E-93FC-D2D154593365}" type="datetime1">
              <a:rPr lang="en-US" smtClean="0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23AA2-962D-494A-8206-0824EA6CE78D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80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801C05-E59B-407A-B24F-242D77DAA716}" type="datetime1">
              <a:rPr lang="en-US" smtClean="0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3D994-BA44-4839-A152-96E8D124FA3A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933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CD5002-CBE3-4F82-9A6E-967523D7B5EE}" type="datetime1">
              <a:rPr lang="en-US" smtClean="0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C084C-2E4E-4C79-8B5D-9BE02F7FECE8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433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0D0F10-E2DA-4B84-88ED-9D4DACE8CFE7}" type="datetime1">
              <a:rPr lang="en-US" smtClean="0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D5DAF-F8D2-45CC-A2BC-E3E3DBCD72C5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329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17ABD4-9B07-4F4C-B0A1-F3272302395D}" type="datetime1">
              <a:rPr lang="en-US" smtClean="0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F84F1-C2AA-4BED-99D1-C6D84CC2E841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109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8C48E69-CFB0-42B5-9C3A-80D818AAF210}" type="datetime1">
              <a:rPr lang="en-US" smtClean="0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00182FA-9DCA-4F8D-B671-027271442FAF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936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76BE1-681C-4CEA-8B90-9362F14D1869}" type="datetime1">
              <a:rPr lang="en-US" smtClean="0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F4044-1E03-4C3E-9671-F1C58B25A389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63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183D3E-597D-400F-8933-994D2E7A43B4}" type="datetime1">
              <a:rPr lang="en-US" smtClean="0"/>
              <a:pPr>
                <a:defRPr/>
              </a:pPr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653560-59DC-4A20-9660-CECC3CA77481}" type="slidenum">
              <a:rPr lang="en-NZ" smtClean="0"/>
              <a:pPr>
                <a:defRPr/>
              </a:pPr>
              <a:t>‹#›</a:t>
            </a:fld>
            <a:endParaRPr lang="en-N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24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 txBox="1">
            <a:spLocks noGrp="1"/>
          </p:cNvSpPr>
          <p:nvPr>
            <p:ph type="ctrTitle"/>
          </p:nvPr>
        </p:nvSpPr>
        <p:spPr>
          <a:xfrm>
            <a:off x="1100051" y="792480"/>
            <a:ext cx="9144000" cy="26639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NZ" altLang="en-US" sz="4900" b="1" dirty="0">
                <a:latin typeface="Calibri Light" panose="020F0302020204030204" pitchFamily="34" charset="0"/>
              </a:rPr>
              <a:t>Revision of </a:t>
            </a:r>
            <a:r>
              <a:rPr altLang="en-US" sz="4900" b="1" dirty="0">
                <a:latin typeface="Calibri Light" panose="020F0302020204030204" pitchFamily="34" charset="0"/>
              </a:rPr>
              <a:t>IFRC</a:t>
            </a:r>
            <a:r>
              <a:rPr lang="en-NZ" altLang="en-US" sz="4900" b="1" dirty="0">
                <a:latin typeface="Calibri Light" panose="020F0302020204030204" pitchFamily="34" charset="0"/>
              </a:rPr>
              <a:t> Sustainable WASH Software Tools</a:t>
            </a:r>
            <a:br>
              <a:rPr lang="en-NZ" altLang="en-US" sz="4900" b="1" dirty="0">
                <a:latin typeface="Calibri Light" panose="020F0302020204030204" pitchFamily="34" charset="0"/>
              </a:rPr>
            </a:br>
            <a:br>
              <a:rPr lang="en-NZ" altLang="en-US" sz="4900" b="1" dirty="0">
                <a:latin typeface="Calibri Light" panose="020F0302020204030204" pitchFamily="34" charset="0"/>
              </a:rPr>
            </a:br>
            <a:r>
              <a:rPr lang="en-NZ" altLang="en-US" sz="4400" b="1" dirty="0">
                <a:latin typeface="Calibri Light" panose="020F0302020204030204" pitchFamily="34" charset="0"/>
              </a:rPr>
              <a:t>Introduction, Results, Key Challenges / Gaps </a:t>
            </a:r>
            <a:endParaRPr lang="en-GB" altLang="en-US" sz="4900" b="1" dirty="0">
              <a:latin typeface="Calibri Light" panose="020F0302020204030204" pitchFamily="34" charset="0"/>
            </a:endParaRPr>
          </a:p>
        </p:txBody>
      </p:sp>
      <p:sp>
        <p:nvSpPr>
          <p:cNvPr id="2051" name="Subtitle 2"/>
          <p:cNvSpPr txBox="1"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20</a:t>
            </a:r>
            <a:r>
              <a:rPr lang="en-US" altLang="en-US" baseline="30000" dirty="0">
                <a:latin typeface="Calibri" panose="020F0502020204030204" pitchFamily="34" charset="0"/>
              </a:rPr>
              <a:t>th</a:t>
            </a:r>
            <a:r>
              <a:rPr lang="en-US" altLang="en-US" dirty="0">
                <a:latin typeface="Calibri" panose="020F0502020204030204" pitchFamily="34" charset="0"/>
              </a:rPr>
              <a:t> March 2017, Geneva </a:t>
            </a:r>
          </a:p>
          <a:p>
            <a:r>
              <a:rPr lang="en-NZ" altLang="en-US" dirty="0">
                <a:latin typeface="Calibri" panose="020F0502020204030204" pitchFamily="34" charset="0"/>
              </a:rPr>
              <a:t>Community wisdom partners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7080" y="4320700"/>
            <a:ext cx="10058398" cy="1548394"/>
          </a:xfrm>
          <a:prstGeom prst="rect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This afternoon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NZ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NZ" sz="2800" dirty="0"/>
              <a:t>Present consultancy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2800" dirty="0"/>
              <a:t>Present findings from work done to date </a:t>
            </a:r>
          </a:p>
          <a:p>
            <a:pPr>
              <a:buFont typeface="Arial" panose="020B0604020202020204" pitchFamily="34" charset="0"/>
              <a:buChar char="•"/>
            </a:pPr>
            <a:endParaRPr lang="en-NZ" sz="2800" dirty="0"/>
          </a:p>
          <a:p>
            <a:pPr>
              <a:buFont typeface="Arial" panose="020B0604020202020204" pitchFamily="34" charset="0"/>
              <a:buChar char="•"/>
            </a:pPr>
            <a:endParaRPr lang="en-NZ" sz="2800" dirty="0"/>
          </a:p>
          <a:p>
            <a:pPr marL="0" indent="0">
              <a:buNone/>
            </a:pPr>
            <a:r>
              <a:rPr lang="en-NZ" sz="2800" dirty="0"/>
              <a:t>→ To get feedback and guide the way forward with revision of the “IFRC WASH software tools” publication and roll-out plan </a:t>
            </a:r>
          </a:p>
          <a:p>
            <a:pPr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8234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Terms of Reference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/>
              <a:t>Specific objectives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NZ" dirty="0"/>
              <a:t>Assess the needs for support in long-term HP programming &amp; develop set of recommendations for capacity development </a:t>
            </a:r>
          </a:p>
          <a:p>
            <a:pPr marL="457200" indent="-457200">
              <a:buFont typeface="+mj-lt"/>
              <a:buAutoNum type="arabicPeriod"/>
            </a:pPr>
            <a:r>
              <a:rPr lang="en-NZ" dirty="0"/>
              <a:t>Produce draft revision of “The IFRCs software tools for long-term water and sanitation programming” </a:t>
            </a:r>
          </a:p>
          <a:p>
            <a:pPr marL="457200" indent="-457200">
              <a:buFont typeface="+mj-lt"/>
              <a:buAutoNum type="arabicPeriod"/>
            </a:pPr>
            <a:r>
              <a:rPr lang="en-NZ" dirty="0"/>
              <a:t>Develop a roll-out plan for the revised publication </a:t>
            </a:r>
          </a:p>
          <a:p>
            <a:endParaRPr lang="en-NZ" dirty="0"/>
          </a:p>
          <a:p>
            <a:r>
              <a:rPr lang="en-NZ" b="1" dirty="0"/>
              <a:t>Main output </a:t>
            </a:r>
            <a:r>
              <a:rPr lang="en-NZ" dirty="0"/>
              <a:t>= Revision of the “IFRC software tools” publication, through a consultative process with RC/RC field practitioners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3407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Scope and timeline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097280" y="2459736"/>
            <a:ext cx="4023360" cy="5303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ight Arrow 4"/>
          <p:cNvSpPr/>
          <p:nvPr/>
        </p:nvSpPr>
        <p:spPr>
          <a:xfrm>
            <a:off x="4173728" y="3030649"/>
            <a:ext cx="4023360" cy="5303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ight Arrow 5"/>
          <p:cNvSpPr/>
          <p:nvPr/>
        </p:nvSpPr>
        <p:spPr>
          <a:xfrm>
            <a:off x="7254748" y="3561001"/>
            <a:ext cx="3921760" cy="5303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/>
          <p:cNvSpPr txBox="1"/>
          <p:nvPr/>
        </p:nvSpPr>
        <p:spPr>
          <a:xfrm>
            <a:off x="740664" y="1872841"/>
            <a:ext cx="118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/>
              <a:t>START</a:t>
            </a:r>
          </a:p>
          <a:p>
            <a:r>
              <a:rPr lang="en-NZ" b="1" dirty="0"/>
              <a:t>Sept 2016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79684" y="2851588"/>
            <a:ext cx="119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/>
              <a:t>END</a:t>
            </a:r>
          </a:p>
          <a:p>
            <a:r>
              <a:rPr lang="en-NZ" b="1" dirty="0"/>
              <a:t>April 2017 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95172" y="2519172"/>
            <a:ext cx="1524" cy="367131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90136" y="2459736"/>
            <a:ext cx="7619" cy="298779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719569" y="2905629"/>
            <a:ext cx="7111" cy="284022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278616" y="3503244"/>
            <a:ext cx="18797" cy="265460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63624" y="2990088"/>
            <a:ext cx="21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>
                <a:solidFill>
                  <a:srgbClr val="FF0000"/>
                </a:solidFill>
              </a:rPr>
              <a:t>PHASE 1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17872" y="3478093"/>
            <a:ext cx="21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>
                <a:solidFill>
                  <a:srgbClr val="FF0000"/>
                </a:solidFill>
              </a:rPr>
              <a:t>PHASE 2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25614" y="4048551"/>
            <a:ext cx="214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>
                <a:solidFill>
                  <a:srgbClr val="FF0000"/>
                </a:solidFill>
              </a:rPr>
              <a:t>PHASE 3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38504" y="3359420"/>
            <a:ext cx="2814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Desk review </a:t>
            </a:r>
          </a:p>
          <a:p>
            <a:endParaRPr lang="en-N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Mapping of current WASH software approaches &amp; opinions (e-survey)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94861" y="3847425"/>
            <a:ext cx="2515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Key informant interviews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39686" y="4328915"/>
            <a:ext cx="2515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Production of revised publication and roll-out plan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19304" y="5420458"/>
            <a:ext cx="1238504" cy="661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Key team member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18280" y="5561190"/>
            <a:ext cx="130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Ana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906256" y="5561190"/>
            <a:ext cx="130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Chelsea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31612" y="5859518"/>
            <a:ext cx="130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err="1"/>
              <a:t>Chiqui</a:t>
            </a:r>
            <a:r>
              <a:rPr lang="en-NZ" dirty="0"/>
              <a:t>  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672076" y="5745856"/>
            <a:ext cx="2926588" cy="0"/>
          </a:xfrm>
          <a:prstGeom prst="straightConnector1">
            <a:avLst/>
          </a:prstGeom>
          <a:ln w="381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097280" y="5745856"/>
            <a:ext cx="2815336" cy="0"/>
          </a:xfrm>
          <a:prstGeom prst="straightConnector1">
            <a:avLst/>
          </a:prstGeom>
          <a:ln w="381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0" idx="1"/>
          </p:cNvCxnSpPr>
          <p:nvPr/>
        </p:nvCxnSpPr>
        <p:spPr>
          <a:xfrm flipH="1">
            <a:off x="1097280" y="6044184"/>
            <a:ext cx="4434332" cy="0"/>
          </a:xfrm>
          <a:prstGeom prst="straightConnector1">
            <a:avLst/>
          </a:prstGeom>
          <a:ln w="381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289040" y="6044184"/>
            <a:ext cx="4887468" cy="0"/>
          </a:xfrm>
          <a:prstGeom prst="straightConnector1">
            <a:avLst/>
          </a:prstGeom>
          <a:ln w="381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9" idx="1"/>
          </p:cNvCxnSpPr>
          <p:nvPr/>
        </p:nvCxnSpPr>
        <p:spPr>
          <a:xfrm flipH="1">
            <a:off x="7792720" y="5745856"/>
            <a:ext cx="1113536" cy="0"/>
          </a:xfrm>
          <a:prstGeom prst="straightConnector1">
            <a:avLst/>
          </a:prstGeom>
          <a:ln w="381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845040" y="5745856"/>
            <a:ext cx="1331468" cy="0"/>
          </a:xfrm>
          <a:prstGeom prst="straightConnector1">
            <a:avLst/>
          </a:prstGeom>
          <a:ln w="38100">
            <a:gradFill flip="none" rotWithShape="1">
              <a:gsLst>
                <a:gs pos="0">
                  <a:schemeClr val="accent5">
                    <a:lumMod val="67000"/>
                  </a:schemeClr>
                </a:gs>
                <a:gs pos="48000">
                  <a:schemeClr val="accent5">
                    <a:lumMod val="97000"/>
                    <a:lumOff val="3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74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Mapping and Key Informant Interviews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38228" cy="4023360"/>
          </a:xfrm>
          <a:noFill/>
        </p:spPr>
        <p:txBody>
          <a:bodyPr>
            <a:normAutofit/>
          </a:bodyPr>
          <a:lstStyle/>
          <a:p>
            <a:r>
              <a:rPr lang="en-NZ" sz="2800" b="1" dirty="0"/>
              <a:t>E-survey / mapping: </a:t>
            </a:r>
          </a:p>
          <a:p>
            <a:pPr lvl="1"/>
            <a:r>
              <a:rPr lang="en-NZ" sz="2400" dirty="0"/>
              <a:t>2 versions – longer 1</a:t>
            </a:r>
            <a:r>
              <a:rPr lang="en-NZ" sz="2400" baseline="30000" dirty="0"/>
              <a:t>st</a:t>
            </a:r>
            <a:r>
              <a:rPr lang="en-NZ" sz="2400" dirty="0"/>
              <a:t> version – piloted with 5 people; shorter 2</a:t>
            </a:r>
            <a:r>
              <a:rPr lang="en-NZ" sz="2400" baseline="30000" dirty="0"/>
              <a:t>nd</a:t>
            </a:r>
            <a:r>
              <a:rPr lang="en-NZ" sz="2400" dirty="0"/>
              <a:t> version focussed on ‘mapping’. 2</a:t>
            </a:r>
            <a:r>
              <a:rPr lang="en-NZ" sz="2400" baseline="30000" dirty="0"/>
              <a:t>nd</a:t>
            </a:r>
            <a:r>
              <a:rPr lang="en-NZ" sz="2400" dirty="0"/>
              <a:t> version in English and Spanish. </a:t>
            </a:r>
          </a:p>
          <a:p>
            <a:pPr lvl="1"/>
            <a:r>
              <a:rPr lang="en-NZ" sz="2400" dirty="0"/>
              <a:t>9 responses total – 7 from Asia, 1 from East Africa, 1 from Latin America </a:t>
            </a:r>
          </a:p>
          <a:p>
            <a:pPr lvl="1"/>
            <a:r>
              <a:rPr lang="en-NZ" sz="2400" dirty="0"/>
              <a:t>Limited representation </a:t>
            </a:r>
          </a:p>
          <a:p>
            <a:pPr marL="201168" lvl="1" indent="0">
              <a:buNone/>
            </a:pPr>
            <a:endParaRPr lang="en-NZ" sz="2400" dirty="0"/>
          </a:p>
          <a:p>
            <a:r>
              <a:rPr lang="en-NZ" sz="2800" b="1" dirty="0"/>
              <a:t>Interviews: 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14 in total </a:t>
            </a:r>
          </a:p>
          <a:p>
            <a:pPr lvl="1"/>
            <a:r>
              <a:rPr lang="en-NZ" sz="2400" dirty="0">
                <a:solidFill>
                  <a:schemeClr val="tx1"/>
                </a:solidFill>
              </a:rPr>
              <a:t>Key informants a mix of IFRC ( x 3), Partner NS (x 4), Host NS (x 6) and other (x 1) 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8579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Implementation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080" y="2057742"/>
            <a:ext cx="5496120" cy="3355061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76072" y="2057742"/>
            <a:ext cx="5124710" cy="3355061"/>
            <a:chOff x="838200" y="2151528"/>
            <a:chExt cx="4981454" cy="326127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2151528"/>
              <a:ext cx="4981454" cy="3261276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891530" y="2240412"/>
              <a:ext cx="2933168" cy="364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Community Level Approaches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62969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784944"/>
            <a:ext cx="4692268" cy="1045683"/>
          </a:xfrm>
        </p:spPr>
        <p:txBody>
          <a:bodyPr>
            <a:normAutofit/>
          </a:bodyPr>
          <a:lstStyle/>
          <a:p>
            <a:r>
              <a:rPr lang="en-US" sz="3200" dirty="0" err="1"/>
              <a:t>Behaviour</a:t>
            </a:r>
            <a:r>
              <a:rPr lang="en-US" sz="3200" dirty="0"/>
              <a:t> Change Assessment</a:t>
            </a:r>
            <a:endParaRPr lang="en-GB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365645" y="645005"/>
            <a:ext cx="5006789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4400" kern="1200">
                <a:solidFill>
                  <a:srgbClr val="000000"/>
                </a:solidFill>
                <a:latin typeface="Calibri Light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 panose="020F0302020204030204" pitchFamily="34" charset="0"/>
              </a:defRPr>
            </a:lvl5pPr>
            <a:lvl6pPr marL="457200" algn="l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 panose="020F0302020204030204" pitchFamily="34" charset="0"/>
              </a:defRPr>
            </a:lvl6pPr>
            <a:lvl7pPr marL="914400" algn="l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 panose="020F0302020204030204" pitchFamily="34" charset="0"/>
              </a:defRPr>
            </a:lvl7pPr>
            <a:lvl8pPr marL="1371600" algn="l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 panose="020F0302020204030204" pitchFamily="34" charset="0"/>
              </a:defRPr>
            </a:lvl8pPr>
            <a:lvl9pPr marL="1828800" algn="l" rtl="0" eaLnBrk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GB" sz="3200" dirty="0"/>
              <a:t>Socially and Culturally Adapted Hardware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645" y="1778606"/>
            <a:ext cx="5377559" cy="32322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778606"/>
            <a:ext cx="5000740" cy="364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45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22572"/>
            <a:ext cx="10058400" cy="1450757"/>
          </a:xfrm>
        </p:spPr>
        <p:txBody>
          <a:bodyPr>
            <a:normAutofit/>
          </a:bodyPr>
          <a:lstStyle/>
          <a:p>
            <a:r>
              <a:rPr lang="en-NZ" sz="3600" dirty="0"/>
              <a:t>Key challenges identified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3572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NZ" sz="3600" dirty="0"/>
              <a:t>Mainly through KIIs and desk-review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NZ" sz="3600" dirty="0"/>
              <a:t>Summarized and structured into </a:t>
            </a:r>
            <a:r>
              <a:rPr lang="en-NZ" sz="3600" dirty="0">
                <a:solidFill>
                  <a:schemeClr val="tx1"/>
                </a:solidFill>
              </a:rPr>
              <a:t>3 areas: Capacity, Programmatic, Software / Approaches </a:t>
            </a:r>
          </a:p>
          <a:p>
            <a:pPr marL="0" indent="0">
              <a:buNone/>
            </a:pPr>
            <a:endParaRPr lang="en-NZ" b="1" u="sng" dirty="0"/>
          </a:p>
          <a:p>
            <a:pPr marL="0" indent="0">
              <a:buNone/>
            </a:pPr>
            <a:r>
              <a:rPr lang="en-NZ" sz="2500" b="1" u="sng" dirty="0"/>
              <a:t>CAPACITY RELATED CHALLENGES: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900" dirty="0"/>
              <a:t>Hardware specialists and ‘traditional’ WASH staff often have different competencies than are required for Software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900" dirty="0"/>
              <a:t>Software expertise at National Society level varies widely, and needs to be strengthened particularly </a:t>
            </a:r>
            <a:r>
              <a:rPr lang="en-NZ" sz="2900" dirty="0"/>
              <a:t>in: </a:t>
            </a:r>
            <a:r>
              <a:rPr lang="en-GB" sz="2900" dirty="0"/>
              <a:t>behaviour assessment (barriers, motivators etc.), selection of software approaches and tools, integration, MHM, behaviour monitoring and evaluation (including indicator development) </a:t>
            </a:r>
            <a:endParaRPr lang="en-NZ" sz="29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900" dirty="0"/>
              <a:t>Specialised WASH software capacity within IFRC is limited </a:t>
            </a:r>
            <a:endParaRPr lang="en-NZ" sz="29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900" dirty="0"/>
              <a:t>Loss of quality and impact as trainings ‘cascade’ down through NSs, branches to community-based volunteers. </a:t>
            </a:r>
            <a:endParaRPr lang="en-NZ" sz="29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900" dirty="0"/>
              <a:t>Retention, monitoring and performance evaluation of community-based volunteers. </a:t>
            </a:r>
            <a:endParaRPr lang="en-NZ" sz="2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0281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Your feedback and input needed!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NZ" sz="3900" dirty="0">
                <a:solidFill>
                  <a:schemeClr val="tx1"/>
                </a:solidFill>
              </a:rPr>
              <a:t>Challenges faced – 3 areas: Capacity, Programmatic, Software / Approaches </a:t>
            </a:r>
          </a:p>
          <a:p>
            <a:pPr marL="457200" indent="-457200">
              <a:buFont typeface="+mj-lt"/>
              <a:buAutoNum type="arabicPeriod"/>
            </a:pPr>
            <a:endParaRPr lang="en-NZ" sz="4000" dirty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NZ" sz="4000" dirty="0">
                <a:solidFill>
                  <a:schemeClr val="tx1"/>
                </a:solidFill>
              </a:rPr>
              <a:t>Which challenges/gaps would you prioritise? </a:t>
            </a:r>
          </a:p>
          <a:p>
            <a:pPr marL="0" indent="0">
              <a:buNone/>
            </a:pPr>
            <a:r>
              <a:rPr lang="en-NZ" sz="4000" dirty="0">
                <a:solidFill>
                  <a:schemeClr val="tx1"/>
                </a:solidFill>
              </a:rPr>
              <a:t>	Please score/rate them on a scale of 1 to 5: </a:t>
            </a:r>
          </a:p>
          <a:p>
            <a:pPr marL="1608560" lvl="8" indent="0">
              <a:buNone/>
            </a:pPr>
            <a:r>
              <a:rPr lang="en-NZ" sz="3400" dirty="0">
                <a:solidFill>
                  <a:schemeClr val="tx1"/>
                </a:solidFill>
              </a:rPr>
              <a:t>1 – very high priority or importance </a:t>
            </a:r>
          </a:p>
          <a:p>
            <a:pPr marL="1608560" lvl="8" indent="0">
              <a:buNone/>
            </a:pPr>
            <a:r>
              <a:rPr lang="en-NZ" sz="3400" dirty="0">
                <a:solidFill>
                  <a:schemeClr val="tx1"/>
                </a:solidFill>
              </a:rPr>
              <a:t>2 – high priority or importance </a:t>
            </a:r>
          </a:p>
          <a:p>
            <a:pPr marL="1608560" lvl="8" indent="0">
              <a:buNone/>
            </a:pPr>
            <a:r>
              <a:rPr lang="en-NZ" sz="3400" dirty="0">
                <a:solidFill>
                  <a:schemeClr val="tx1"/>
                </a:solidFill>
              </a:rPr>
              <a:t>3 – somewhat important </a:t>
            </a:r>
          </a:p>
          <a:p>
            <a:pPr marL="1608560" lvl="8" indent="0">
              <a:buNone/>
            </a:pPr>
            <a:r>
              <a:rPr lang="en-NZ" sz="3400" dirty="0">
                <a:solidFill>
                  <a:schemeClr val="tx1"/>
                </a:solidFill>
              </a:rPr>
              <a:t>4 – low priority or importance</a:t>
            </a:r>
          </a:p>
          <a:p>
            <a:pPr marL="1608560" lvl="8" indent="0">
              <a:buNone/>
            </a:pPr>
            <a:r>
              <a:rPr lang="en-NZ" sz="3400" dirty="0">
                <a:solidFill>
                  <a:schemeClr val="tx1"/>
                </a:solidFill>
              </a:rPr>
              <a:t>5 – not a priority / not important 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en-NZ" sz="4000" dirty="0">
                <a:solidFill>
                  <a:schemeClr val="tx1"/>
                </a:solidFill>
              </a:rPr>
              <a:t>What challenges/gaps are missing? </a:t>
            </a:r>
          </a:p>
          <a:p>
            <a:pPr marL="742950" indent="-742950">
              <a:buFont typeface="+mj-lt"/>
              <a:buAutoNum type="arabicPeriod" startAt="2"/>
            </a:pPr>
            <a:endParaRPr lang="en-NZ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257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2917</TotalTime>
  <Words>742</Words>
  <Application>Microsoft Office PowerPoint</Application>
  <PresentationFormat>Widescreen</PresentationFormat>
  <Paragraphs>87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Retrospect</vt:lpstr>
      <vt:lpstr>Revision of IFRC Sustainable WASH Software Tools  Introduction, Results, Key Challenges / Gaps </vt:lpstr>
      <vt:lpstr>This afternoon </vt:lpstr>
      <vt:lpstr>Terms of Reference </vt:lpstr>
      <vt:lpstr>Scope and timeline </vt:lpstr>
      <vt:lpstr>Mapping and Key Informant Interviews </vt:lpstr>
      <vt:lpstr>Approaches to Implementation</vt:lpstr>
      <vt:lpstr>Behaviour Change Assessment</vt:lpstr>
      <vt:lpstr>Key challenges identified  </vt:lpstr>
      <vt:lpstr>Your feedback and input needed!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Obiols</dc:creator>
  <cp:lastModifiedBy>Mariyam ASIFA</cp:lastModifiedBy>
  <cp:revision>129</cp:revision>
  <cp:lastPrinted>2016-12-10T00:55:39Z</cp:lastPrinted>
  <dcterms:created xsi:type="dcterms:W3CDTF">2016-12-09T17:08:54Z</dcterms:created>
  <dcterms:modified xsi:type="dcterms:W3CDTF">2017-03-20T11:39:08Z</dcterms:modified>
</cp:coreProperties>
</file>