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289" r:id="rId3"/>
    <p:sldId id="291" r:id="rId4"/>
    <p:sldId id="292" r:id="rId5"/>
    <p:sldId id="293" r:id="rId6"/>
    <p:sldId id="294" r:id="rId7"/>
    <p:sldId id="295" r:id="rId8"/>
    <p:sldId id="290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C21"/>
    <a:srgbClr val="FFFFFF"/>
    <a:srgbClr val="C4BD97"/>
    <a:srgbClr val="958982"/>
    <a:srgbClr val="B4ACA6"/>
    <a:srgbClr val="541818"/>
    <a:srgbClr val="8B4907"/>
    <a:srgbClr val="5C4F46"/>
    <a:srgbClr val="66584E"/>
    <a:srgbClr val="E8C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5382" autoAdjust="0"/>
  </p:normalViewPr>
  <p:slideViewPr>
    <p:cSldViewPr>
      <p:cViewPr varScale="1">
        <p:scale>
          <a:sx n="65" d="100"/>
          <a:sy n="65" d="100"/>
        </p:scale>
        <p:origin x="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17A2E-01AE-8744-8BF2-0E8BF9AF35EB}" type="datetimeFigureOut">
              <a:rPr lang="fr-FR" smtClean="0"/>
              <a:t>22/03/2017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F196B-4847-304B-B661-79EE4B71ED2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939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28F1C-EB24-4333-81CC-A95D5783CC81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1F0C6-7738-462F-B814-FF79BE333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77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124744"/>
            <a:ext cx="8839200" cy="5616624"/>
          </a:xfrm>
          <a:prstGeom prst="rect">
            <a:avLst/>
          </a:prstGeom>
          <a:solidFill>
            <a:srgbClr val="95898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2135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88640"/>
            <a:ext cx="8812088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Image 9" descr="IFRC-Logo-RGB-Tagline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t="1905" b="-2"/>
          <a:stretch/>
        </p:blipFill>
        <p:spPr>
          <a:xfrm>
            <a:off x="222334" y="0"/>
            <a:ext cx="3845610" cy="107041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395536" y="2204864"/>
            <a:ext cx="3414464" cy="396044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  <a:endParaRPr lang="en-GB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2204864"/>
            <a:ext cx="4724400" cy="39604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3468732"/>
            <a:ext cx="6858000" cy="275577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2204864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395536" y="2060848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4"/>
          <p:cNvCxnSpPr/>
          <p:nvPr userDrawn="1"/>
        </p:nvCxnSpPr>
        <p:spPr>
          <a:xfrm>
            <a:off x="395536" y="908720"/>
            <a:ext cx="828092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7600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2960" y="5297016"/>
              <a:ext cx="8378080" cy="32316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Peter </a:t>
              </a:r>
              <a:r>
                <a:rPr lang="en-US" sz="1600" baseline="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McArdle</a:t>
              </a:r>
              <a:r>
                <a:rPr lang="en-US" sz="1600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    |     </a:t>
              </a:r>
              <a:r>
                <a:rPr lang="en-US" sz="1600" b="0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+961 7025 8225     |      peter.mcardle@ifrc.org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 rot="16200000">
              <a:off x="7589488" y="3702426"/>
              <a:ext cx="2534933" cy="230832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l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aseline="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Photo: SARC | Noor </a:t>
              </a:r>
              <a:r>
                <a:rPr lang="en-US" sz="1000" baseline="0" dirty="0" err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Hazouri</a:t>
              </a:r>
              <a:endParaRPr lang="en-US" sz="1000" b="0" baseline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Image 10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05"/>
          <a:stretch/>
        </p:blipFill>
        <p:spPr>
          <a:xfrm>
            <a:off x="179512" y="5949280"/>
            <a:ext cx="2433619" cy="789432"/>
          </a:xfrm>
          <a:prstGeom prst="rect">
            <a:avLst/>
          </a:prstGeom>
        </p:spPr>
      </p:pic>
      <p:pic>
        <p:nvPicPr>
          <p:cNvPr id="12" name="Image 11" descr="IFRC-tagline-logo-EN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91"/>
          <a:stretch/>
        </p:blipFill>
        <p:spPr>
          <a:xfrm>
            <a:off x="5004048" y="5949280"/>
            <a:ext cx="4052320" cy="789432"/>
          </a:xfrm>
          <a:prstGeom prst="rect">
            <a:avLst/>
          </a:prstGeom>
        </p:spPr>
      </p:pic>
      <p:pic>
        <p:nvPicPr>
          <p:cNvPr id="1026" name="Picture 2" descr="D:\Users\Peter.MCARDLE\Documents\MENA, ECU &amp; General\SWWW Preso\SARCn.jpg Oxfam Tank.jp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19" b="2073"/>
          <a:stretch/>
        </p:blipFill>
        <p:spPr bwMode="auto">
          <a:xfrm>
            <a:off x="382960" y="419100"/>
            <a:ext cx="8378080" cy="474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0648"/>
            <a:ext cx="3737926" cy="553245"/>
          </a:xfrm>
          <a:prstGeom prst="rect">
            <a:avLst/>
          </a:prstGeom>
        </p:spPr>
      </p:pic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395536" y="908720"/>
            <a:ext cx="828092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MENA Region Overview</a:t>
            </a:r>
            <a:endParaRPr lang="en-GB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2234282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Box 18"/>
          <p:cNvSpPr txBox="1"/>
          <p:nvPr/>
        </p:nvSpPr>
        <p:spPr bwMode="auto">
          <a:xfrm>
            <a:off x="395536" y="404664"/>
            <a:ext cx="3456384" cy="1692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MENA Region Overview</a:t>
            </a:r>
          </a:p>
        </p:txBody>
      </p:sp>
      <p:cxnSp>
        <p:nvCxnSpPr>
          <p:cNvPr id="3" name="Connecteur droit 2"/>
          <p:cNvCxnSpPr/>
          <p:nvPr userDrawn="1"/>
        </p:nvCxnSpPr>
        <p:spPr>
          <a:xfrm>
            <a:off x="395536" y="332656"/>
            <a:ext cx="3456384" cy="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30" r:id="rId5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700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WASH in the Middle East &amp; North Africa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>
              <a:latin typeface="Arial" charset="0"/>
              <a:cs typeface="Arial" charset="0"/>
            </a:endParaRPr>
          </a:p>
          <a:p>
            <a:r>
              <a:rPr lang="en-GB" dirty="0">
                <a:latin typeface="Arial" charset="0"/>
                <a:cs typeface="Arial" charset="0"/>
              </a:rPr>
              <a:t>Update March 2017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907132"/>
            <a:ext cx="8291264" cy="1153716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WASH in the MENA Region: the last year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9"/>
          <a:stretch/>
        </p:blipFill>
        <p:spPr>
          <a:xfrm>
            <a:off x="395535" y="2204864"/>
            <a:ext cx="8287517" cy="412926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9552" y="2276872"/>
            <a:ext cx="7992888" cy="3960440"/>
            <a:chOff x="539552" y="2276872"/>
            <a:chExt cx="4608512" cy="3960440"/>
          </a:xfrm>
        </p:grpSpPr>
        <p:sp>
          <p:nvSpPr>
            <p:cNvPr id="6" name="Rectangle 5"/>
            <p:cNvSpPr/>
            <p:nvPr/>
          </p:nvSpPr>
          <p:spPr>
            <a:xfrm>
              <a:off x="539552" y="2276872"/>
              <a:ext cx="4608512" cy="396044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3568" y="2405261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" name="Half Frame 10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Half Frame 11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flipH="1">
              <a:off x="4860032" y="2432905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9" name="Half Frame 8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Half Frame 9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1043607" y="2651620"/>
            <a:ext cx="6989277" cy="32256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80000"/>
              </a:lnSpc>
              <a:spcAft>
                <a:spcPts val="600"/>
              </a:spcAft>
            </a:pPr>
            <a:r>
              <a:rPr lang="en-AU" dirty="0"/>
              <a:t>WASH &amp; Health</a:t>
            </a:r>
          </a:p>
          <a:p>
            <a:pPr>
              <a:lnSpc>
                <a:spcPct val="180000"/>
              </a:lnSpc>
              <a:spcAft>
                <a:spcPts val="600"/>
              </a:spcAft>
            </a:pPr>
            <a:r>
              <a:rPr lang="en-AU" dirty="0"/>
              <a:t>How can IFRC best support NSs?</a:t>
            </a:r>
          </a:p>
          <a:p>
            <a:pPr>
              <a:lnSpc>
                <a:spcPct val="180000"/>
              </a:lnSpc>
              <a:spcAft>
                <a:spcPts val="600"/>
              </a:spcAft>
            </a:pPr>
            <a:r>
              <a:rPr lang="en-AU" dirty="0"/>
              <a:t>What is our value-add?</a:t>
            </a:r>
          </a:p>
          <a:p>
            <a:pPr>
              <a:lnSpc>
                <a:spcPct val="180000"/>
              </a:lnSpc>
              <a:spcAft>
                <a:spcPts val="600"/>
              </a:spcAft>
            </a:pPr>
            <a:r>
              <a:rPr lang="en-AU" dirty="0"/>
              <a:t>How do we manage disasters / use our global tools?</a:t>
            </a:r>
          </a:p>
          <a:p>
            <a:pPr>
              <a:lnSpc>
                <a:spcPct val="180000"/>
              </a:lnSpc>
              <a:spcAft>
                <a:spcPts val="600"/>
              </a:spcAft>
            </a:pPr>
            <a:r>
              <a:rPr lang="en-AU" dirty="0"/>
              <a:t>How do we coordinate?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907132"/>
            <a:ext cx="8291264" cy="1153716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2017 Operational Plan Key Themes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9"/>
          <a:stretch/>
        </p:blipFill>
        <p:spPr>
          <a:xfrm>
            <a:off x="395535" y="2204864"/>
            <a:ext cx="8287517" cy="412926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9552" y="2276872"/>
            <a:ext cx="7992888" cy="3960440"/>
            <a:chOff x="539552" y="2276872"/>
            <a:chExt cx="4608512" cy="3960440"/>
          </a:xfrm>
        </p:grpSpPr>
        <p:sp>
          <p:nvSpPr>
            <p:cNvPr id="6" name="Rectangle 5"/>
            <p:cNvSpPr/>
            <p:nvPr/>
          </p:nvSpPr>
          <p:spPr>
            <a:xfrm>
              <a:off x="539552" y="2276872"/>
              <a:ext cx="4608512" cy="396044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3568" y="2405261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" name="Half Frame 10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Half Frame 11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flipH="1">
              <a:off x="4860032" y="2432905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9" name="Half Frame 8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Half Frame 9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1043607" y="2651620"/>
            <a:ext cx="6989277" cy="322565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Develop technical guidance materials for WASH equipment &amp; best practice in Arabic</a:t>
            </a:r>
          </a:p>
          <a:p>
            <a:endParaRPr lang="en-GB" sz="2400" dirty="0"/>
          </a:p>
          <a:p>
            <a:r>
              <a:rPr lang="en-GB" sz="2400" dirty="0"/>
              <a:t>Develop PMER capacity of NS</a:t>
            </a:r>
          </a:p>
          <a:p>
            <a:endParaRPr lang="en-GB" sz="2400" dirty="0"/>
          </a:p>
          <a:p>
            <a:r>
              <a:rPr lang="en-GB" sz="2400" dirty="0"/>
              <a:t>Convene MENA regional Red Cross Red Crescent Movement WASH technical and coordination meetings</a:t>
            </a:r>
          </a:p>
          <a:p>
            <a:endParaRPr lang="en-GB" sz="2400" dirty="0"/>
          </a:p>
          <a:p>
            <a:r>
              <a:rPr lang="en-GB" sz="2400" dirty="0"/>
              <a:t>Simulation / RDRT / DMAG / capacity trainings</a:t>
            </a:r>
          </a:p>
        </p:txBody>
      </p:sp>
    </p:spTree>
    <p:extLst>
      <p:ext uri="{BB962C8B-B14F-4D97-AF65-F5344CB8AC3E}">
        <p14:creationId xmlns:p14="http://schemas.microsoft.com/office/powerpoint/2010/main" val="380778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9"/>
          <a:stretch/>
        </p:blipFill>
        <p:spPr>
          <a:xfrm>
            <a:off x="395535" y="2204864"/>
            <a:ext cx="8287517" cy="412926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9552" y="2276872"/>
            <a:ext cx="7992888" cy="3960440"/>
            <a:chOff x="539552" y="2276872"/>
            <a:chExt cx="4608512" cy="3960440"/>
          </a:xfrm>
        </p:grpSpPr>
        <p:sp>
          <p:nvSpPr>
            <p:cNvPr id="6" name="Rectangle 5"/>
            <p:cNvSpPr/>
            <p:nvPr/>
          </p:nvSpPr>
          <p:spPr>
            <a:xfrm>
              <a:off x="539552" y="2276872"/>
              <a:ext cx="4608512" cy="396044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3568" y="2405261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" name="Half Frame 10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Half Frame 11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flipH="1">
              <a:off x="4860032" y="2432905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9" name="Half Frame 8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Half Frame 9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0251561">
            <a:off x="2553572" y="1690400"/>
            <a:ext cx="3913531" cy="4801930"/>
          </a:xfrm>
          <a:prstGeom prst="rect">
            <a:avLst/>
          </a:prstGeom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907132"/>
            <a:ext cx="8291264" cy="1153716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SMCC – Syria Pilot</a:t>
            </a:r>
          </a:p>
        </p:txBody>
      </p:sp>
    </p:spTree>
    <p:extLst>
      <p:ext uri="{BB962C8B-B14F-4D97-AF65-F5344CB8AC3E}">
        <p14:creationId xmlns:p14="http://schemas.microsoft.com/office/powerpoint/2010/main" val="2551639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9"/>
          <a:stretch/>
        </p:blipFill>
        <p:spPr>
          <a:xfrm>
            <a:off x="395535" y="2204864"/>
            <a:ext cx="8287517" cy="412926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9552" y="2276872"/>
            <a:ext cx="7992888" cy="3960440"/>
            <a:chOff x="539552" y="2276872"/>
            <a:chExt cx="4608512" cy="3960440"/>
          </a:xfrm>
        </p:grpSpPr>
        <p:sp>
          <p:nvSpPr>
            <p:cNvPr id="6" name="Rectangle 5"/>
            <p:cNvSpPr/>
            <p:nvPr/>
          </p:nvSpPr>
          <p:spPr>
            <a:xfrm>
              <a:off x="539552" y="2276872"/>
              <a:ext cx="4608512" cy="396044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3568" y="2405261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" name="Half Frame 10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Half Frame 11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flipH="1">
              <a:off x="4860032" y="2432905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9" name="Half Frame 8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Half Frame 9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907132"/>
            <a:ext cx="8291264" cy="1153716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SMCC – Iraq: an emerging case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 bwMode="auto">
          <a:xfrm>
            <a:off x="1043607" y="2651620"/>
            <a:ext cx="6989277" cy="322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i="1" dirty="0"/>
              <a:t>Huge needs, huge challenges…</a:t>
            </a:r>
          </a:p>
          <a:p>
            <a:endParaRPr lang="en-GB" sz="2400" dirty="0"/>
          </a:p>
          <a:p>
            <a:r>
              <a:rPr lang="en-GB" sz="2400" dirty="0"/>
              <a:t>Closure of IFRC country office</a:t>
            </a:r>
          </a:p>
          <a:p>
            <a:endParaRPr lang="en-GB" sz="2400" dirty="0"/>
          </a:p>
          <a:p>
            <a:r>
              <a:rPr lang="en-GB" sz="2400" dirty="0"/>
              <a:t>Working ‘behind the scenes’</a:t>
            </a:r>
          </a:p>
          <a:p>
            <a:endParaRPr lang="en-GB" sz="2400" dirty="0"/>
          </a:p>
          <a:p>
            <a:r>
              <a:rPr lang="en-GB" sz="2400" dirty="0"/>
              <a:t>Lateral thinking RE: global tools</a:t>
            </a:r>
          </a:p>
          <a:p>
            <a:endParaRPr lang="en-GB" sz="2400" dirty="0"/>
          </a:p>
          <a:p>
            <a:r>
              <a:rPr lang="en-GB" sz="2400" dirty="0"/>
              <a:t>Strong support from PNSs</a:t>
            </a:r>
          </a:p>
          <a:p>
            <a:endParaRPr lang="en-GB" sz="2400" dirty="0"/>
          </a:p>
          <a:p>
            <a:r>
              <a:rPr lang="en-GB" sz="2400" dirty="0"/>
              <a:t>Growing relationship with ICRC</a:t>
            </a:r>
          </a:p>
        </p:txBody>
      </p:sp>
    </p:spTree>
    <p:extLst>
      <p:ext uri="{BB962C8B-B14F-4D97-AF65-F5344CB8AC3E}">
        <p14:creationId xmlns:p14="http://schemas.microsoft.com/office/powerpoint/2010/main" val="4028060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09"/>
          <a:stretch/>
        </p:blipFill>
        <p:spPr>
          <a:xfrm>
            <a:off x="395535" y="2204864"/>
            <a:ext cx="8287517" cy="412926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9552" y="2276872"/>
            <a:ext cx="7992888" cy="3960440"/>
            <a:chOff x="539552" y="2276872"/>
            <a:chExt cx="4608512" cy="3960440"/>
          </a:xfrm>
        </p:grpSpPr>
        <p:sp>
          <p:nvSpPr>
            <p:cNvPr id="6" name="Rectangle 5"/>
            <p:cNvSpPr/>
            <p:nvPr/>
          </p:nvSpPr>
          <p:spPr>
            <a:xfrm>
              <a:off x="539552" y="2276872"/>
              <a:ext cx="4608512" cy="396044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3568" y="2405261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" name="Half Frame 10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Half Frame 11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flipH="1">
              <a:off x="4860032" y="2432905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9" name="Half Frame 8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Half Frame 9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907132"/>
            <a:ext cx="8291264" cy="1153716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MENA Regional WASH meeting: March 2017</a:t>
            </a:r>
          </a:p>
        </p:txBody>
      </p:sp>
      <p:sp>
        <p:nvSpPr>
          <p:cNvPr id="15" name="Content Placeholder 4"/>
          <p:cNvSpPr txBox="1">
            <a:spLocks/>
          </p:cNvSpPr>
          <p:nvPr/>
        </p:nvSpPr>
        <p:spPr bwMode="auto">
          <a:xfrm>
            <a:off x="1043607" y="2651620"/>
            <a:ext cx="6989277" cy="322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Day 1: Current context</a:t>
            </a:r>
          </a:p>
          <a:p>
            <a:pPr marL="442913" lvl="1">
              <a:buFont typeface="Courier New" panose="02070309020205020404" pitchFamily="49" charset="0"/>
              <a:buChar char="o"/>
            </a:pPr>
            <a:r>
              <a:rPr lang="en-GB" sz="2200" dirty="0"/>
              <a:t>   Health &amp; WASH</a:t>
            </a:r>
          </a:p>
          <a:p>
            <a:pPr marL="633413" lvl="1" indent="-368300">
              <a:buFont typeface="Courier New" panose="02070309020205020404" pitchFamily="49" charset="0"/>
              <a:buChar char="o"/>
            </a:pPr>
            <a:r>
              <a:rPr lang="en-GB" sz="2200" dirty="0"/>
              <a:t>NS updates</a:t>
            </a:r>
          </a:p>
          <a:p>
            <a:pPr marL="633413" lvl="1" indent="-368300">
              <a:buFont typeface="Courier New" panose="02070309020205020404" pitchFamily="49" charset="0"/>
              <a:buChar char="o"/>
            </a:pPr>
            <a:r>
              <a:rPr lang="en-GB" sz="2200" dirty="0"/>
              <a:t>Challenges / successes / gaps</a:t>
            </a:r>
          </a:p>
          <a:p>
            <a:endParaRPr lang="en-GB" sz="2400" dirty="0"/>
          </a:p>
          <a:p>
            <a:r>
              <a:rPr lang="en-GB" sz="2400" dirty="0"/>
              <a:t>Day 2: The way forward</a:t>
            </a:r>
          </a:p>
          <a:p>
            <a:pPr marL="696913" lvl="2" indent="-431800">
              <a:buFont typeface="Courier New" panose="02070309020205020404" pitchFamily="49" charset="0"/>
              <a:buChar char="o"/>
            </a:pPr>
            <a:r>
              <a:rPr lang="en-GB" sz="2200" dirty="0"/>
              <a:t>Formalise engagement</a:t>
            </a:r>
          </a:p>
        </p:txBody>
      </p:sp>
    </p:spTree>
    <p:extLst>
      <p:ext uri="{BB962C8B-B14F-4D97-AF65-F5344CB8AC3E}">
        <p14:creationId xmlns:p14="http://schemas.microsoft.com/office/powerpoint/2010/main" val="245329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05" y="2204864"/>
            <a:ext cx="8277747" cy="412935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539552" y="2276872"/>
            <a:ext cx="7992889" cy="3960440"/>
            <a:chOff x="539552" y="2276872"/>
            <a:chExt cx="4608512" cy="3960440"/>
          </a:xfrm>
        </p:grpSpPr>
        <p:sp>
          <p:nvSpPr>
            <p:cNvPr id="6" name="Rectangle 5"/>
            <p:cNvSpPr/>
            <p:nvPr/>
          </p:nvSpPr>
          <p:spPr>
            <a:xfrm>
              <a:off x="539552" y="2276872"/>
              <a:ext cx="4608512" cy="3960440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683568" y="2405261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1" name="Half Frame 10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Half Frame 11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flipH="1">
              <a:off x="4860032" y="2432905"/>
              <a:ext cx="144016" cy="3673177"/>
              <a:chOff x="683568" y="2405261"/>
              <a:chExt cx="144016" cy="367317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9" name="Half Frame 8"/>
              <p:cNvSpPr/>
              <p:nvPr/>
            </p:nvSpPr>
            <p:spPr>
              <a:xfrm>
                <a:off x="683568" y="2405261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Half Frame 9"/>
              <p:cNvSpPr/>
              <p:nvPr/>
            </p:nvSpPr>
            <p:spPr>
              <a:xfrm flipV="1">
                <a:off x="683568" y="3414142"/>
                <a:ext cx="144016" cy="2664296"/>
              </a:xfrm>
              <a:prstGeom prst="halfFram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95536" y="907132"/>
            <a:ext cx="8291264" cy="1153716"/>
          </a:xfrm>
        </p:spPr>
        <p:txBody>
          <a:bodyPr/>
          <a:lstStyle/>
          <a:p>
            <a:r>
              <a:rPr lang="en-GB" dirty="0">
                <a:latin typeface="Arial" charset="0"/>
                <a:cs typeface="Arial" charset="0"/>
              </a:rPr>
              <a:t>Q3 Review + 2018</a:t>
            </a:r>
          </a:p>
        </p:txBody>
      </p:sp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1043607" y="2651620"/>
            <a:ext cx="6989277" cy="322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085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627063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F1C21"/>
              </a:buClr>
              <a:buSzPct val="80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Expansion outside Syria Crisis</a:t>
            </a:r>
          </a:p>
          <a:p>
            <a:endParaRPr lang="en-GB" sz="2400" dirty="0"/>
          </a:p>
          <a:p>
            <a:r>
              <a:rPr lang="en-GB" sz="2400" dirty="0"/>
              <a:t>Strengthening SMCC</a:t>
            </a:r>
          </a:p>
          <a:p>
            <a:endParaRPr lang="en-GB" sz="2400" dirty="0"/>
          </a:p>
          <a:p>
            <a:r>
              <a:rPr lang="en-GB" sz="2400" dirty="0"/>
              <a:t>Planned country-level activities</a:t>
            </a:r>
          </a:p>
          <a:p>
            <a:endParaRPr lang="en-GB" sz="2400" dirty="0"/>
          </a:p>
          <a:p>
            <a:r>
              <a:rPr lang="en-GB" sz="2400" dirty="0"/>
              <a:t>NSs better equipped in Arabic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081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IFRC_2011 presentation-EN</Template>
  <TotalTime>715</TotalTime>
  <Words>185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IFRC_2011 presentation-EN</vt:lpstr>
      <vt:lpstr>WASH in the Middle East &amp; North Africa</vt:lpstr>
      <vt:lpstr>WASH in the MENA Region: the last year</vt:lpstr>
      <vt:lpstr>2017 Operational Plan Key Themes</vt:lpstr>
      <vt:lpstr>SMCC – Syria Pilot</vt:lpstr>
      <vt:lpstr>SMCC – Iraq: an emerging case</vt:lpstr>
      <vt:lpstr>MENA Regional WASH meeting: March 2017</vt:lpstr>
      <vt:lpstr>Q3 Review + 2018</vt:lpstr>
      <vt:lpstr>PowerPoint Presentation</vt:lpstr>
    </vt:vector>
  </TitlesOfParts>
  <Company>IFRC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Customer</dc:creator>
  <cp:lastModifiedBy>Peter MCARDLE</cp:lastModifiedBy>
  <cp:revision>71</cp:revision>
  <cp:lastPrinted>2014-09-11T14:32:53Z</cp:lastPrinted>
  <dcterms:created xsi:type="dcterms:W3CDTF">2012-03-29T08:37:58Z</dcterms:created>
  <dcterms:modified xsi:type="dcterms:W3CDTF">2017-03-22T10:36:07Z</dcterms:modified>
</cp:coreProperties>
</file>