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328" r:id="rId2"/>
    <p:sldId id="318" r:id="rId3"/>
    <p:sldId id="316" r:id="rId4"/>
    <p:sldId id="324" r:id="rId5"/>
    <p:sldId id="325" r:id="rId6"/>
    <p:sldId id="326" r:id="rId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0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1818"/>
    <a:srgbClr val="CF1C21"/>
    <a:srgbClr val="8B4907"/>
    <a:srgbClr val="5C4F46"/>
    <a:srgbClr val="66584E"/>
    <a:srgbClr val="E8C7B0"/>
    <a:srgbClr val="F4D1B9"/>
    <a:srgbClr val="B9B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67" autoAdjust="0"/>
    <p:restoredTop sz="90702" autoAdjust="0"/>
  </p:normalViewPr>
  <p:slideViewPr>
    <p:cSldViewPr>
      <p:cViewPr varScale="1">
        <p:scale>
          <a:sx n="82" d="100"/>
          <a:sy n="82" d="100"/>
        </p:scale>
        <p:origin x="1692" y="78"/>
      </p:cViewPr>
      <p:guideLst>
        <p:guide orient="horz" pos="408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7888879F-DEAC-4185-BEFB-D39ECE7EDE0F}" type="datetimeFigureOut">
              <a:rPr lang="en-GB"/>
              <a:pPr>
                <a:defRPr/>
              </a:pPr>
              <a:t>31/08/2016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191621F5-FD08-44A8-80B3-10AAA552DA20}" type="slidenum">
              <a:rPr lang="en-GB"/>
              <a:pPr>
                <a:defRPr/>
              </a:pPr>
              <a:t>‹#›</a:t>
            </a:fld>
            <a:endParaRPr lang="en-GB"/>
          </a:p>
        </p:txBody>
      </p:sp>
    </p:spTree>
    <p:extLst>
      <p:ext uri="{BB962C8B-B14F-4D97-AF65-F5344CB8AC3E}">
        <p14:creationId xmlns:p14="http://schemas.microsoft.com/office/powerpoint/2010/main" val="1438466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CC55DB45-64D5-4E3F-86C8-BA96F2E82A6D}" type="datetimeFigureOut">
              <a:rPr lang="en-GB"/>
              <a:pPr>
                <a:defRPr/>
              </a:pPr>
              <a:t>31/08/2016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0B6C5B49-16BA-4B9A-BFDF-317C77B5287B}" type="slidenum">
              <a:rPr lang="en-GB"/>
              <a:pPr>
                <a:defRPr/>
              </a:pPr>
              <a:t>‹#›</a:t>
            </a:fld>
            <a:endParaRPr lang="en-GB"/>
          </a:p>
        </p:txBody>
      </p:sp>
    </p:spTree>
    <p:extLst>
      <p:ext uri="{BB962C8B-B14F-4D97-AF65-F5344CB8AC3E}">
        <p14:creationId xmlns:p14="http://schemas.microsoft.com/office/powerpoint/2010/main" val="32008889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So how do all these disasters in the AP relate in numbers – especially when it comes to utilising some of the funding mechanisms of IFRC such as the DREF and Emergency Appeal?  DREFs and EAs will be explained in the next webinar so please bare with us regards to the jargon</a:t>
            </a:r>
          </a:p>
          <a:p>
            <a:endParaRPr lang="en-GB" altLang="en-US" dirty="0"/>
          </a:p>
          <a:p>
            <a:r>
              <a:rPr lang="en-GB" altLang="en-US" dirty="0"/>
              <a:t>So from approximately the same period in 2015 until now we have had 15 DREFs and 6 Emergency Appeals – which given my almost 3 years here would appear still to be an average year.</a:t>
            </a:r>
          </a:p>
          <a:p>
            <a:endParaRPr lang="en-GB" altLang="en-US" dirty="0"/>
          </a:p>
          <a:p>
            <a:r>
              <a:rPr lang="en-GB" altLang="en-US" dirty="0"/>
              <a:t>What is important is that most of these disasters are not isolated events to certain countries but more increasingly trans-boundary disasters.</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20000"/>
              </a:spcBef>
            </a:pPr>
            <a:fld id="{C5C886D2-2F54-4F74-879F-5A4276A92285}" type="slidenum">
              <a:rPr kumimoji="0" lang="de-DE" altLang="en-US">
                <a:latin typeface="Tahoma" panose="020B0604030504040204" pitchFamily="34" charset="0"/>
              </a:rPr>
              <a:pPr>
                <a:spcBef>
                  <a:spcPct val="20000"/>
                </a:spcBef>
              </a:pPr>
              <a:t>1</a:t>
            </a:fld>
            <a:endParaRPr kumimoji="0" lang="de-DE" altLang="en-US">
              <a:latin typeface="Tahoma" panose="020B0604030504040204" pitchFamily="34" charset="0"/>
            </a:endParaRPr>
          </a:p>
        </p:txBody>
      </p:sp>
    </p:spTree>
    <p:extLst>
      <p:ext uri="{BB962C8B-B14F-4D97-AF65-F5344CB8AC3E}">
        <p14:creationId xmlns:p14="http://schemas.microsoft.com/office/powerpoint/2010/main" val="4017953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0" dirty="0"/>
          </a:p>
        </p:txBody>
      </p:sp>
      <p:sp>
        <p:nvSpPr>
          <p:cNvPr id="4" name="Slide Number Placeholder 3"/>
          <p:cNvSpPr>
            <a:spLocks noGrp="1"/>
          </p:cNvSpPr>
          <p:nvPr>
            <p:ph type="sldNum" sz="quarter" idx="10"/>
          </p:nvPr>
        </p:nvSpPr>
        <p:spPr/>
        <p:txBody>
          <a:bodyPr/>
          <a:lstStyle/>
          <a:p>
            <a:pPr>
              <a:defRPr/>
            </a:pPr>
            <a:fld id="{0B6C5B49-16BA-4B9A-BFDF-317C77B5287B}" type="slidenum">
              <a:rPr lang="en-GB" smtClean="0"/>
              <a:pPr>
                <a:defRPr/>
              </a:pPr>
              <a:t>3</a:t>
            </a:fld>
            <a:endParaRPr lang="en-GB"/>
          </a:p>
        </p:txBody>
      </p:sp>
    </p:spTree>
    <p:extLst>
      <p:ext uri="{BB962C8B-B14F-4D97-AF65-F5344CB8AC3E}">
        <p14:creationId xmlns:p14="http://schemas.microsoft.com/office/powerpoint/2010/main" val="245097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14 HWTS manuals languages translated – 3 more in Pacific PNG, solomons Vanuatu and printed for Philippines</a:t>
            </a:r>
          </a:p>
          <a:p>
            <a:r>
              <a:rPr lang="en-GB" altLang="en-US"/>
              <a:t>HP Box adaptation in  India, Bangladesh, Nepal   finished in Philippines , Indonesia , Vietnam, Myanmar </a:t>
            </a:r>
          </a:p>
          <a:p>
            <a:endParaRPr lang="en-GB" altLang="en-US"/>
          </a:p>
          <a:p>
            <a:endParaRPr lang="en-GB" alt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4CFD0C7-0ABA-40A2-A1D5-AC774DA917E9}" type="slidenum">
              <a:rPr lang="en-GB" altLang="en-US" smtClean="0"/>
              <a:pPr eaLnBrk="1" hangingPunct="1"/>
              <a:t>4</a:t>
            </a:fld>
            <a:endParaRPr lang="en-GB" altLang="en-US"/>
          </a:p>
        </p:txBody>
      </p:sp>
    </p:spTree>
    <p:extLst>
      <p:ext uri="{BB962C8B-B14F-4D97-AF65-F5344CB8AC3E}">
        <p14:creationId xmlns:p14="http://schemas.microsoft.com/office/powerpoint/2010/main" val="1981104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4.w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userDrawn="1"/>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1"/>
          <p:cNvGrpSpPr>
            <a:grpSpLocks/>
          </p:cNvGrpSpPr>
          <p:nvPr userDrawn="1"/>
        </p:nvGrpSpPr>
        <p:grpSpPr bwMode="auto">
          <a:xfrm>
            <a:off x="339725" y="339725"/>
            <a:ext cx="1260475" cy="1260475"/>
            <a:chOff x="228600" y="228600"/>
            <a:chExt cx="1260000" cy="1260000"/>
          </a:xfrm>
        </p:grpSpPr>
        <p:sp>
          <p:nvSpPr>
            <p:cNvPr id="6" name="Oval 5"/>
            <p:cNvSpPr/>
            <p:nvPr userDrawn="1"/>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userDrawn="1"/>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cs typeface="Arial" pitchFamily="34" charset="0"/>
                </a:rPr>
                <a:t>Water and Sanitation in Asia Pacific</a:t>
              </a:r>
            </a:p>
          </p:txBody>
        </p:sp>
      </p:gr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138644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Marine presentation 2">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0" y="0"/>
            <a:ext cx="9144000" cy="784225"/>
          </a:xfrm>
          <a:prstGeom prst="rect">
            <a:avLst/>
          </a:prstGeom>
          <a:solidFill>
            <a:srgbClr val="E00034"/>
          </a:solidFill>
          <a:ln w="9525">
            <a:noFill/>
            <a:miter lim="800000"/>
            <a:headEnd/>
            <a:tailEnd/>
          </a:ln>
          <a:effectLst/>
        </p:spPr>
        <p:txBody>
          <a:bodyPr wrap="none" lIns="79352" tIns="39676" rIns="79352" bIns="39676" anchor="ctr"/>
          <a:lstStyle/>
          <a:p>
            <a:pPr algn="ctr" defTabSz="793750">
              <a:defRPr/>
            </a:pPr>
            <a:endParaRPr lang="fr-CH" sz="3100">
              <a:latin typeface="Arial" pitchFamily="34" charset="0"/>
              <a:cs typeface="Arial" pitchFamily="34" charset="0"/>
            </a:endParaRPr>
          </a:p>
        </p:txBody>
      </p:sp>
      <p:graphicFrame>
        <p:nvGraphicFramePr>
          <p:cNvPr id="3" name="Object 2"/>
          <p:cNvGraphicFramePr>
            <a:graphicFrameLocks noChangeAspect="1"/>
          </p:cNvGraphicFramePr>
          <p:nvPr userDrawn="1"/>
        </p:nvGraphicFramePr>
        <p:xfrm>
          <a:off x="214313" y="128588"/>
          <a:ext cx="3911600" cy="490537"/>
        </p:xfrm>
        <a:graphic>
          <a:graphicData uri="http://schemas.openxmlformats.org/presentationml/2006/ole">
            <mc:AlternateContent xmlns:mc="http://schemas.openxmlformats.org/markup-compatibility/2006">
              <mc:Choice xmlns:v="urn:schemas-microsoft-com:vml" Requires="v">
                <p:oleObj spid="_x0000_s47160" name="Drawing" r:id="rId3" imgW="5025995" imgH="571500" progId="">
                  <p:embed/>
                </p:oleObj>
              </mc:Choice>
              <mc:Fallback>
                <p:oleObj name="Drawing" r:id="rId3" imgW="5025995" imgH="571500" progId="">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28588"/>
                        <a:ext cx="3911600" cy="49053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9646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83880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06865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dirty="0"/>
              <a:t>Click to edit Master text styles</a:t>
            </a:r>
          </a:p>
        </p:txBody>
      </p:sp>
    </p:spTree>
    <p:extLst>
      <p:ext uri="{BB962C8B-B14F-4D97-AF65-F5344CB8AC3E}">
        <p14:creationId xmlns:p14="http://schemas.microsoft.com/office/powerpoint/2010/main" val="2038262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96346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25294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userDrawn="1"/>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userDrawn="1"/>
          </p:nvSpPr>
          <p:spPr>
            <a:xfrm>
              <a:off x="533400" y="498475"/>
              <a:ext cx="4724400" cy="3589338"/>
            </a:xfrm>
            <a:prstGeom prst="rect">
              <a:avLst/>
            </a:prstGeom>
            <a:noFill/>
          </p:spPr>
          <p:txBody>
            <a:bodyPr lIns="0" tIns="0" rIns="0" bIns="0">
              <a:spAutoFit/>
            </a:bodyPr>
            <a:lstStyle/>
            <a:p>
              <a:pPr fontAlgn="auto">
                <a:spcBef>
                  <a:spcPts val="0"/>
                </a:spcBef>
                <a:spcAft>
                  <a:spcPts val="0"/>
                </a:spcAft>
                <a:defRPr/>
              </a:pPr>
              <a:r>
                <a:rPr lang="en-US" sz="2000" b="1" baseline="30000" dirty="0">
                  <a:solidFill>
                    <a:srgbClr val="E8C7B0"/>
                  </a:solidFill>
                  <a:latin typeface="Arial" pitchFamily="34" charset="0"/>
                  <a:cs typeface="Arial" pitchFamily="34" charset="0"/>
                </a:rPr>
                <a:t>FOR FURTHER INFORMATION ON XXXXXXXXX XXXXXXXX XXXXXXXXX XXXX, PLEASE CONTACT:</a:t>
              </a:r>
            </a:p>
            <a:p>
              <a:pPr fontAlgn="auto">
                <a:spcBef>
                  <a:spcPts val="0"/>
                </a:spcBef>
                <a:spcAft>
                  <a:spcPts val="0"/>
                </a:spcAft>
                <a:defRPr/>
              </a:pP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cs typeface="Arial" pitchFamily="34" charset="0"/>
                </a:rPr>
                <a:t>IFRC XXXXXXXXXXXXX DEPARTMENT</a:t>
              </a:r>
            </a:p>
            <a:p>
              <a:pPr fontAlgn="auto">
                <a:spcBef>
                  <a:spcPts val="0"/>
                </a:spcBef>
                <a:spcAft>
                  <a:spcPts val="0"/>
                </a:spcAft>
                <a:defRPr/>
              </a:pPr>
              <a:r>
                <a:rPr lang="en-US" sz="2000" baseline="30000" dirty="0">
                  <a:solidFill>
                    <a:schemeClr val="bg1"/>
                  </a:solidFill>
                  <a:latin typeface="Arial" pitchFamily="34" charset="0"/>
                  <a:cs typeface="Arial" pitchFamily="34" charset="0"/>
                </a:rPr>
                <a:t>NAME SURNAME, TITLE</a:t>
              </a:r>
              <a:br>
                <a:rPr lang="en-US" sz="2000" baseline="30000" dirty="0">
                  <a:solidFill>
                    <a:schemeClr val="bg1"/>
                  </a:solidFill>
                  <a:latin typeface="Arial" pitchFamily="34" charset="0"/>
                  <a:cs typeface="Arial" pitchFamily="34" charset="0"/>
                </a:rPr>
              </a:br>
              <a:r>
                <a:rPr lang="en-US" sz="2000" b="1" baseline="30000" dirty="0">
                  <a:solidFill>
                    <a:schemeClr val="bg1"/>
                  </a:solidFill>
                  <a:latin typeface="Arial" pitchFamily="34" charset="0"/>
                  <a:cs typeface="Arial" pitchFamily="34" charset="0"/>
                </a:rPr>
                <a:t>TEL. : +41 022 730 XXXX</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EMAIL: name.surname@ifrc.org</a:t>
              </a:r>
            </a:p>
            <a:p>
              <a:pPr fontAlgn="auto">
                <a:spcBef>
                  <a:spcPts val="0"/>
                </a:spcBef>
                <a:spcAft>
                  <a:spcPts val="0"/>
                </a:spcAft>
                <a:defRPr/>
              </a:pP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cs typeface="Arial" pitchFamily="34" charset="0"/>
                </a:rPr>
                <a:t>THIS PRESENTATION IS PUBLISHED BY</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INTERNATIONAL FEDERATION OF </a:t>
              </a:r>
              <a:br>
                <a:rPr lang="en-US" sz="2000" b="1" baseline="30000" dirty="0">
                  <a:solidFill>
                    <a:schemeClr val="bg1"/>
                  </a:solidFill>
                  <a:latin typeface="Arial" pitchFamily="34" charset="0"/>
                  <a:cs typeface="Arial" pitchFamily="34" charset="0"/>
                </a:rPr>
              </a:br>
              <a:r>
                <a:rPr lang="en-US" sz="2000" b="1" baseline="30000" dirty="0">
                  <a:solidFill>
                    <a:schemeClr val="bg1"/>
                  </a:solidFill>
                  <a:latin typeface="Arial" pitchFamily="34" charset="0"/>
                  <a:cs typeface="Arial" pitchFamily="34" charset="0"/>
                </a:rPr>
                <a:t>RED CROSS AND RED CRESCENT SOCIETIES</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P.O. BOX 372</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CH-1211 GENEVA 19</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SWITZERLAND</a:t>
              </a:r>
            </a:p>
            <a:p>
              <a:pPr fontAlgn="auto">
                <a:spcBef>
                  <a:spcPts val="0"/>
                </a:spcBef>
                <a:spcAft>
                  <a:spcPts val="0"/>
                </a:spcAft>
                <a:defRPr/>
              </a:pP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1" baseline="30000" dirty="0">
                  <a:solidFill>
                    <a:schemeClr val="bg1"/>
                  </a:solidFill>
                  <a:latin typeface="Arial" pitchFamily="34" charset="0"/>
                  <a:cs typeface="Arial" pitchFamily="34" charset="0"/>
                </a:rPr>
                <a:t>TEL.: +41 22 730 42 22</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FAX.: +41 22 733 03 95</a:t>
              </a:r>
              <a:endParaRPr lang="en-US" sz="2000" dirty="0">
                <a:solidFill>
                  <a:schemeClr val="bg1"/>
                </a:solidFill>
                <a:latin typeface="Arial" pitchFamily="34" charset="0"/>
                <a:cs typeface="Arial" pitchFamily="34" charset="0"/>
              </a:endParaRPr>
            </a:p>
          </p:txBody>
        </p:sp>
        <p:pic>
          <p:nvPicPr>
            <p:cNvPr id="6" name="Picture 15" descr="SLCM-icons logo-EN.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5486400"/>
              <a:ext cx="1905000" cy="98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IFRC_logo_EN.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15000" y="6096000"/>
              <a:ext cx="3157728" cy="29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1771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1964929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0494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074" name="Group 14"/>
          <p:cNvGrpSpPr>
            <a:grpSpLocks/>
          </p:cNvGrpSpPr>
          <p:nvPr userDrawn="1"/>
        </p:nvGrpSpPr>
        <p:grpSpPr bwMode="auto">
          <a:xfrm>
            <a:off x="152400" y="5943600"/>
            <a:ext cx="8839200" cy="787400"/>
            <a:chOff x="152400" y="5918015"/>
            <a:chExt cx="8839200" cy="787585"/>
          </a:xfrm>
        </p:grpSpPr>
        <p:sp>
          <p:nvSpPr>
            <p:cNvPr id="9" name="Rectangle 8"/>
            <p:cNvSpPr/>
            <p:nvPr userDrawn="1"/>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p>
          </p:txBody>
        </p:sp>
        <p:sp>
          <p:nvSpPr>
            <p:cNvPr id="10" name="TextBox 9"/>
            <p:cNvSpPr txBox="1"/>
            <p:nvPr userDrawn="1"/>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a:solidFill>
                  <a:schemeClr val="bg1"/>
                </a:solidFill>
                <a:latin typeface="Arial Rounded MT Bold" pitchFamily="-110" charset="0"/>
                <a:ea typeface="Arial Rounded MT Bold" pitchFamily="-110" charset="0"/>
                <a:cs typeface="Arial Rounded MT Bold" pitchFamily="-110" charset="0"/>
              </a:endParaRPr>
            </a:p>
          </p:txBody>
        </p:sp>
        <p:pic>
          <p:nvPicPr>
            <p:cNvPr id="3082" name="Picture 14" descr="IFRC_logo_EN.gif"/>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5613869" y="6172201"/>
              <a:ext cx="32253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5" name="Title Placeholder 1"/>
          <p:cNvSpPr>
            <a:spLocks noGrp="1"/>
          </p:cNvSpPr>
          <p:nvPr>
            <p:ph type="title"/>
          </p:nvPr>
        </p:nvSpPr>
        <p:spPr bwMode="auto">
          <a:xfrm>
            <a:off x="1828800" y="350838"/>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br>
              <a:rPr lang="en-US"/>
            </a:br>
            <a:r>
              <a:rPr lang="en-US"/>
              <a:t>(possible two lines)</a:t>
            </a:r>
            <a:endParaRPr lang="en-GB"/>
          </a:p>
        </p:txBody>
      </p:sp>
      <p:sp>
        <p:nvSpPr>
          <p:cNvPr id="3076" name="Text Placeholder 2"/>
          <p:cNvSpPr>
            <a:spLocks noGrp="1"/>
          </p:cNvSpPr>
          <p:nvPr>
            <p:ph type="body" idx="1"/>
          </p:nvPr>
        </p:nvSpPr>
        <p:spPr bwMode="auto">
          <a:xfrm>
            <a:off x="1828800" y="1676400"/>
            <a:ext cx="685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3077" name="Group 16"/>
          <p:cNvGrpSpPr>
            <a:grpSpLocks/>
          </p:cNvGrpSpPr>
          <p:nvPr userDrawn="1"/>
        </p:nvGrpSpPr>
        <p:grpSpPr bwMode="auto">
          <a:xfrm>
            <a:off x="339725" y="339725"/>
            <a:ext cx="1260475" cy="1260475"/>
            <a:chOff x="228600" y="228600"/>
            <a:chExt cx="1260000" cy="1260000"/>
          </a:xfrm>
        </p:grpSpPr>
        <p:sp>
          <p:nvSpPr>
            <p:cNvPr id="18" name="Oval 17"/>
            <p:cNvSpPr/>
            <p:nvPr userDrawn="1"/>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18"/>
            <p:cNvSpPr txBox="1"/>
            <p:nvPr userDrawn="1"/>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cs typeface="Arial" pitchFamily="34" charset="0"/>
                </a:rPr>
                <a:t>Water and Sanitation in Asia Pacific</a:t>
              </a:r>
            </a:p>
          </p:txBody>
        </p:sp>
      </p:gr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73" r:id="rId9"/>
    <p:sldLayoutId id="2147483882" r:id="rId10"/>
  </p:sldLayoutIdLst>
  <p:txStyles>
    <p:titleStyle>
      <a:lvl1pPr algn="l" rtl="0" eaLnBrk="0" fontAlgn="base" hangingPunct="0">
        <a:spcBef>
          <a:spcPct val="0"/>
        </a:spcBef>
        <a:spcAft>
          <a:spcPct val="0"/>
        </a:spcAft>
        <a:defRPr sz="26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1981200" y="485775"/>
            <a:ext cx="4391025"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F1C21"/>
              </a:buClr>
              <a:buSzPct val="80000"/>
              <a:buFont typeface="Wingdings" panose="05000000000000000000" pitchFamily="2" charset="2"/>
              <a:buChar char="§"/>
              <a:defRPr sz="2200">
                <a:solidFill>
                  <a:schemeClr val="tx1"/>
                </a:solidFill>
                <a:latin typeface="Arial" panose="020B0604020202020204" pitchFamily="34" charset="0"/>
                <a:cs typeface="Arial" panose="020B0604020202020204" pitchFamily="34" charset="0"/>
              </a:defRPr>
            </a:lvl1pPr>
            <a:lvl2pPr marL="450850" indent="-177800" eaLnBrk="0" hangingPunct="0">
              <a:spcBef>
                <a:spcPct val="20000"/>
              </a:spcBef>
              <a:buClr>
                <a:srgbClr val="CF1C21"/>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627063" indent="-176213" eaLnBrk="0" hangingPunct="0">
              <a:spcBef>
                <a:spcPct val="20000"/>
              </a:spcBef>
              <a:buClr>
                <a:srgbClr val="CF1C21"/>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3pPr>
            <a:lvl4pPr marL="627063" indent="-176213" eaLnBrk="0" hangingPunct="0">
              <a:spcBef>
                <a:spcPct val="20000"/>
              </a:spcBef>
              <a:buClr>
                <a:srgbClr val="CF1C21"/>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627063" indent="-176213" eaLnBrk="0" hangingPunct="0">
              <a:spcBef>
                <a:spcPct val="20000"/>
              </a:spcBef>
              <a:buClr>
                <a:srgbClr val="CF1C21"/>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1084263" indent="-176213" eaLnBrk="0" fontAlgn="base" hangingPunct="0">
              <a:spcBef>
                <a:spcPct val="20000"/>
              </a:spcBef>
              <a:spcAft>
                <a:spcPct val="0"/>
              </a:spcAft>
              <a:buClr>
                <a:srgbClr val="CF1C21"/>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1541463" indent="-176213" eaLnBrk="0" fontAlgn="base" hangingPunct="0">
              <a:spcBef>
                <a:spcPct val="20000"/>
              </a:spcBef>
              <a:spcAft>
                <a:spcPct val="0"/>
              </a:spcAft>
              <a:buClr>
                <a:srgbClr val="CF1C21"/>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1998663" indent="-176213" eaLnBrk="0" fontAlgn="base" hangingPunct="0">
              <a:spcBef>
                <a:spcPct val="20000"/>
              </a:spcBef>
              <a:spcAft>
                <a:spcPct val="0"/>
              </a:spcAft>
              <a:buClr>
                <a:srgbClr val="CF1C21"/>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2455863" indent="-176213" eaLnBrk="0" fontAlgn="base" hangingPunct="0">
              <a:spcBef>
                <a:spcPct val="20000"/>
              </a:spcBef>
              <a:spcAft>
                <a:spcPct val="0"/>
              </a:spcAft>
              <a:buClr>
                <a:srgbClr val="CF1C21"/>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800" b="1" i="1" dirty="0">
                <a:solidFill>
                  <a:srgbClr val="C00000"/>
                </a:solidFill>
              </a:rPr>
              <a:t>AP IFRC support to NSs 2015/2016</a:t>
            </a:r>
            <a:endParaRPr lang="en-GB" altLang="en-US" sz="2800" b="1" i="1" dirty="0">
              <a:solidFill>
                <a:srgbClr val="C00000"/>
              </a:solidFill>
            </a:endParaRPr>
          </a:p>
        </p:txBody>
      </p:sp>
      <p:pic>
        <p:nvPicPr>
          <p:cNvPr id="18435" name="Picture 3" descr="AP map no names.g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9800" y="1695450"/>
            <a:ext cx="5486400"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3059696749"/>
              </p:ext>
            </p:extLst>
          </p:nvPr>
        </p:nvGraphicFramePr>
        <p:xfrm>
          <a:off x="3733800" y="5004837"/>
          <a:ext cx="2666998" cy="878788"/>
        </p:xfrm>
        <a:graphic>
          <a:graphicData uri="http://schemas.openxmlformats.org/drawingml/2006/table">
            <a:tbl>
              <a:tblPr firstRow="1" firstCol="1" bandRow="1">
                <a:tableStyleId>{5C22544A-7EE6-4342-B048-85BDC9FD1C3A}</a:tableStyleId>
              </a:tblPr>
              <a:tblGrid>
                <a:gridCol w="935632">
                  <a:extLst>
                    <a:ext uri="{9D8B030D-6E8A-4147-A177-3AD203B41FA5}">
                      <a16:colId xmlns:a16="http://schemas.microsoft.com/office/drawing/2014/main" val="20000"/>
                    </a:ext>
                  </a:extLst>
                </a:gridCol>
                <a:gridCol w="865683">
                  <a:extLst>
                    <a:ext uri="{9D8B030D-6E8A-4147-A177-3AD203B41FA5}">
                      <a16:colId xmlns:a16="http://schemas.microsoft.com/office/drawing/2014/main" val="20001"/>
                    </a:ext>
                  </a:extLst>
                </a:gridCol>
                <a:gridCol w="865683">
                  <a:extLst>
                    <a:ext uri="{9D8B030D-6E8A-4147-A177-3AD203B41FA5}">
                      <a16:colId xmlns:a16="http://schemas.microsoft.com/office/drawing/2014/main" val="20002"/>
                    </a:ext>
                  </a:extLst>
                </a:gridCol>
              </a:tblGrid>
              <a:tr h="460546">
                <a:tc>
                  <a:txBody>
                    <a:bodyPr/>
                    <a:lstStyle/>
                    <a:p>
                      <a:endParaRPr lang="en-GB" sz="1000" dirty="0">
                        <a:effectLst/>
                        <a:latin typeface="Times New Roman"/>
                      </a:endParaRPr>
                    </a:p>
                  </a:txBody>
                  <a:tcPr marL="68580" marR="68580" marT="9525" marB="0" anchor="ctr"/>
                </a:tc>
                <a:tc>
                  <a:txBody>
                    <a:bodyPr/>
                    <a:lstStyle/>
                    <a:p>
                      <a:pPr marR="17780" algn="ctr">
                        <a:lnSpc>
                          <a:spcPct val="115000"/>
                        </a:lnSpc>
                        <a:spcBef>
                          <a:spcPts val="600"/>
                        </a:spcBef>
                        <a:spcAft>
                          <a:spcPts val="0"/>
                        </a:spcAft>
                      </a:pPr>
                      <a:r>
                        <a:rPr lang="en-GB" sz="1000" dirty="0">
                          <a:effectLst/>
                        </a:rPr>
                        <a:t>DREF operations</a:t>
                      </a:r>
                      <a:endParaRPr lang="en-GB" sz="1100" dirty="0">
                        <a:effectLst/>
                        <a:latin typeface="Calibri"/>
                        <a:ea typeface="Calibri"/>
                      </a:endParaRPr>
                    </a:p>
                  </a:txBody>
                  <a:tcPr marL="68580" marR="68580" marT="9525" marB="0" anchor="ctr"/>
                </a:tc>
                <a:tc>
                  <a:txBody>
                    <a:bodyPr/>
                    <a:lstStyle/>
                    <a:p>
                      <a:pPr marR="17780" algn="ctr">
                        <a:lnSpc>
                          <a:spcPct val="115000"/>
                        </a:lnSpc>
                        <a:spcBef>
                          <a:spcPts val="600"/>
                        </a:spcBef>
                        <a:spcAft>
                          <a:spcPts val="0"/>
                        </a:spcAft>
                      </a:pPr>
                      <a:r>
                        <a:rPr lang="en-GB" sz="1000" dirty="0">
                          <a:effectLst/>
                        </a:rPr>
                        <a:t>Emergency appeals</a:t>
                      </a:r>
                      <a:endParaRPr lang="en-GB" sz="1100" dirty="0">
                        <a:effectLst/>
                        <a:latin typeface="Calibri"/>
                        <a:ea typeface="Calibri"/>
                      </a:endParaRPr>
                    </a:p>
                  </a:txBody>
                  <a:tcPr marL="68580" marR="68580" marT="9525" marB="0" anchor="ctr"/>
                </a:tc>
                <a:extLst>
                  <a:ext uri="{0D108BD9-81ED-4DB2-BD59-A6C34878D82A}">
                    <a16:rowId xmlns:a16="http://schemas.microsoft.com/office/drawing/2014/main" val="10000"/>
                  </a:ext>
                </a:extLst>
              </a:tr>
              <a:tr h="418242">
                <a:tc>
                  <a:txBody>
                    <a:bodyPr/>
                    <a:lstStyle/>
                    <a:p>
                      <a:pPr marL="0" marR="17780" algn="l" defTabSz="914400" rtl="0" eaLnBrk="1" latinLnBrk="0" hangingPunct="1">
                        <a:lnSpc>
                          <a:spcPct val="115000"/>
                        </a:lnSpc>
                        <a:spcBef>
                          <a:spcPts val="600"/>
                        </a:spcBef>
                        <a:spcAft>
                          <a:spcPts val="0"/>
                        </a:spcAft>
                      </a:pPr>
                      <a:r>
                        <a:rPr lang="en-GB" sz="1000" b="1" kern="1200" dirty="0">
                          <a:solidFill>
                            <a:schemeClr val="lt1"/>
                          </a:solidFill>
                          <a:effectLst/>
                          <a:latin typeface="+mn-lt"/>
                          <a:ea typeface="+mn-ea"/>
                          <a:cs typeface="+mn-cs"/>
                        </a:rPr>
                        <a:t>Jun</a:t>
                      </a:r>
                      <a:r>
                        <a:rPr lang="en-GB" sz="1000" b="1" kern="1200" baseline="0" dirty="0">
                          <a:solidFill>
                            <a:schemeClr val="lt1"/>
                          </a:solidFill>
                          <a:effectLst/>
                          <a:latin typeface="+mn-lt"/>
                          <a:ea typeface="+mn-ea"/>
                          <a:cs typeface="+mn-cs"/>
                        </a:rPr>
                        <a:t> </a:t>
                      </a:r>
                      <a:r>
                        <a:rPr lang="en-GB" sz="1000" b="1" kern="1200" dirty="0">
                          <a:solidFill>
                            <a:schemeClr val="lt1"/>
                          </a:solidFill>
                          <a:effectLst/>
                          <a:latin typeface="+mn-lt"/>
                          <a:ea typeface="+mn-ea"/>
                          <a:cs typeface="+mn-cs"/>
                        </a:rPr>
                        <a:t>2016</a:t>
                      </a:r>
                    </a:p>
                  </a:txBody>
                  <a:tcPr marL="68580" marR="68580" marT="9525" marB="0" anchor="ctr"/>
                </a:tc>
                <a:tc>
                  <a:txBody>
                    <a:bodyPr/>
                    <a:lstStyle/>
                    <a:p>
                      <a:pPr marR="17780" algn="ctr">
                        <a:lnSpc>
                          <a:spcPct val="115000"/>
                        </a:lnSpc>
                        <a:spcBef>
                          <a:spcPts val="600"/>
                        </a:spcBef>
                        <a:spcAft>
                          <a:spcPts val="0"/>
                        </a:spcAft>
                      </a:pPr>
                      <a:r>
                        <a:rPr lang="en-GB" sz="1000" b="1" dirty="0">
                          <a:effectLst/>
                          <a:highlight>
                            <a:srgbClr val="FFFF00"/>
                          </a:highlight>
                        </a:rPr>
                        <a:t>18</a:t>
                      </a:r>
                      <a:endParaRPr lang="en-GB" sz="1100" b="1" dirty="0">
                        <a:effectLst/>
                        <a:latin typeface="Calibri"/>
                        <a:ea typeface="Calibri"/>
                      </a:endParaRPr>
                    </a:p>
                  </a:txBody>
                  <a:tcPr marL="59055" marR="59055" marT="8255" marB="0" anchor="ctr"/>
                </a:tc>
                <a:tc>
                  <a:txBody>
                    <a:bodyPr/>
                    <a:lstStyle/>
                    <a:p>
                      <a:pPr marR="17780" algn="ctr">
                        <a:lnSpc>
                          <a:spcPct val="115000"/>
                        </a:lnSpc>
                        <a:spcBef>
                          <a:spcPts val="600"/>
                        </a:spcBef>
                        <a:spcAft>
                          <a:spcPts val="0"/>
                        </a:spcAft>
                      </a:pPr>
                      <a:r>
                        <a:rPr lang="en-GB" sz="1000" b="1" dirty="0">
                          <a:effectLst/>
                          <a:highlight>
                            <a:srgbClr val="FFFF00"/>
                          </a:highlight>
                        </a:rPr>
                        <a:t>8</a:t>
                      </a:r>
                      <a:endParaRPr lang="en-GB" sz="1100" b="1" dirty="0">
                        <a:effectLst/>
                        <a:latin typeface="Calibri"/>
                        <a:ea typeface="Calibri"/>
                      </a:endParaRPr>
                    </a:p>
                  </a:txBody>
                  <a:tcPr marL="59055" marR="59055" marT="8255" marB="0" anchor="ct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40587371"/>
              </p:ext>
            </p:extLst>
          </p:nvPr>
        </p:nvGraphicFramePr>
        <p:xfrm>
          <a:off x="76199" y="1488538"/>
          <a:ext cx="2904867" cy="4707665"/>
        </p:xfrm>
        <a:graphic>
          <a:graphicData uri="http://schemas.openxmlformats.org/drawingml/2006/table">
            <a:tbl>
              <a:tblPr>
                <a:tableStyleId>{5C22544A-7EE6-4342-B048-85BDC9FD1C3A}</a:tableStyleId>
              </a:tblPr>
              <a:tblGrid>
                <a:gridCol w="758319">
                  <a:extLst>
                    <a:ext uri="{9D8B030D-6E8A-4147-A177-3AD203B41FA5}">
                      <a16:colId xmlns:a16="http://schemas.microsoft.com/office/drawing/2014/main" val="20000"/>
                    </a:ext>
                  </a:extLst>
                </a:gridCol>
                <a:gridCol w="744345">
                  <a:extLst>
                    <a:ext uri="{9D8B030D-6E8A-4147-A177-3AD203B41FA5}">
                      <a16:colId xmlns:a16="http://schemas.microsoft.com/office/drawing/2014/main" val="20001"/>
                    </a:ext>
                  </a:extLst>
                </a:gridCol>
                <a:gridCol w="676078">
                  <a:extLst>
                    <a:ext uri="{9D8B030D-6E8A-4147-A177-3AD203B41FA5}">
                      <a16:colId xmlns:a16="http://schemas.microsoft.com/office/drawing/2014/main" val="20002"/>
                    </a:ext>
                  </a:extLst>
                </a:gridCol>
                <a:gridCol w="726125">
                  <a:extLst>
                    <a:ext uri="{9D8B030D-6E8A-4147-A177-3AD203B41FA5}">
                      <a16:colId xmlns:a16="http://schemas.microsoft.com/office/drawing/2014/main" val="20003"/>
                    </a:ext>
                  </a:extLst>
                </a:gridCol>
              </a:tblGrid>
              <a:tr h="145454">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GB" sz="800" b="1" kern="1200" dirty="0">
                          <a:solidFill>
                            <a:schemeClr val="dk1"/>
                          </a:solidFill>
                          <a:effectLst/>
                          <a:latin typeface="+mn-lt"/>
                          <a:ea typeface="+mn-ea"/>
                          <a:cs typeface="+mn-cs"/>
                        </a:rPr>
                        <a:t>Country</a:t>
                      </a:r>
                    </a:p>
                  </a:txBody>
                  <a:tcPr marL="0" marR="0" marT="0" marB="0" anchor="ct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GB" sz="800" b="1" kern="1200" dirty="0">
                          <a:solidFill>
                            <a:schemeClr val="dk1"/>
                          </a:solidFill>
                          <a:effectLst/>
                          <a:latin typeface="+mn-lt"/>
                          <a:ea typeface="+mn-ea"/>
                          <a:cs typeface="+mn-cs"/>
                        </a:rPr>
                        <a:t>Appeal Code</a:t>
                      </a:r>
                    </a:p>
                  </a:txBody>
                  <a:tcPr marL="0" marR="0" marT="0" marB="0" anchor="ctr"/>
                </a:tc>
                <a:tc>
                  <a:txBody>
                    <a:bodyPr/>
                    <a:lstStyle/>
                    <a:p>
                      <a:pPr marL="0" algn="ctr" defTabSz="914400" rtl="0" eaLnBrk="1" latinLnBrk="0" hangingPunct="1">
                        <a:lnSpc>
                          <a:spcPct val="115000"/>
                        </a:lnSpc>
                        <a:spcAft>
                          <a:spcPts val="1000"/>
                        </a:spcAft>
                      </a:pPr>
                      <a:r>
                        <a:rPr lang="en-GB" sz="800" b="1" kern="1200" dirty="0">
                          <a:solidFill>
                            <a:schemeClr val="dk1"/>
                          </a:solidFill>
                          <a:effectLst/>
                          <a:latin typeface="+mn-lt"/>
                          <a:ea typeface="+mn-ea"/>
                          <a:cs typeface="+mn-cs"/>
                        </a:rPr>
                        <a:t>Event</a:t>
                      </a:r>
                    </a:p>
                  </a:txBody>
                  <a:tcPr marL="0" marR="0" marT="0" marB="0" anchor="ctr"/>
                </a:tc>
                <a:tc>
                  <a:txBody>
                    <a:bodyPr/>
                    <a:lstStyle/>
                    <a:p>
                      <a:pPr marL="0" algn="ctr" defTabSz="914400" rtl="0" eaLnBrk="1" latinLnBrk="0" hangingPunct="1">
                        <a:lnSpc>
                          <a:spcPct val="115000"/>
                        </a:lnSpc>
                        <a:spcAft>
                          <a:spcPts val="1000"/>
                        </a:spcAft>
                      </a:pPr>
                      <a:r>
                        <a:rPr lang="en-GB" sz="800" b="1" kern="1200" dirty="0">
                          <a:solidFill>
                            <a:schemeClr val="dk1"/>
                          </a:solidFill>
                          <a:effectLst/>
                          <a:latin typeface="+mn-lt"/>
                          <a:ea typeface="+mn-ea"/>
                          <a:cs typeface="+mn-cs"/>
                        </a:rPr>
                        <a:t>Launched</a:t>
                      </a:r>
                    </a:p>
                  </a:txBody>
                  <a:tcPr marL="0" marR="0" marT="0" marB="0" anchor="ctr"/>
                </a:tc>
                <a:extLst>
                  <a:ext uri="{0D108BD9-81ED-4DB2-BD59-A6C34878D82A}">
                    <a16:rowId xmlns:a16="http://schemas.microsoft.com/office/drawing/2014/main" val="10000"/>
                  </a:ext>
                </a:extLst>
              </a:tr>
              <a:tr h="365759">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Fed. States of Micronesia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MDRFM001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Typhoon </a:t>
                      </a:r>
                      <a:r>
                        <a:rPr lang="en-GB" sz="800" dirty="0" err="1">
                          <a:effectLst/>
                          <a:latin typeface="Calibri" panose="020F0502020204030204" pitchFamily="34" charset="0"/>
                          <a:ea typeface="Times New Roman" panose="02020603050405020304" pitchFamily="18" charset="0"/>
                          <a:cs typeface="Times New Roman" panose="02020603050405020304" pitchFamily="18" charset="0"/>
                        </a:rPr>
                        <a:t>Maysak</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04 Apr 2015</a:t>
                      </a:r>
                    </a:p>
                  </a:txBody>
                  <a:tcPr marL="68580" marR="68580" marT="0" marB="0"/>
                </a:tc>
                <a:extLst>
                  <a:ext uri="{0D108BD9-81ED-4DB2-BD59-A6C34878D82A}">
                    <a16:rowId xmlns:a16="http://schemas.microsoft.com/office/drawing/2014/main" val="10001"/>
                  </a:ext>
                </a:extLst>
              </a:tr>
              <a:tr h="173212">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Myanmar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MDRMM006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Floods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05 Aug 2015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43840">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Bangladesh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MDRBD015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Cyclone </a:t>
                      </a:r>
                      <a:r>
                        <a:rPr lang="en-GB" sz="800" dirty="0" err="1">
                          <a:effectLst/>
                          <a:latin typeface="Calibri" panose="020F0502020204030204" pitchFamily="34" charset="0"/>
                          <a:ea typeface="Times New Roman" panose="02020603050405020304" pitchFamily="18" charset="0"/>
                          <a:cs typeface="Times New Roman" panose="02020603050405020304" pitchFamily="18" charset="0"/>
                        </a:rPr>
                        <a:t>Komen</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latin typeface="Calibri" panose="020F0502020204030204" pitchFamily="34" charset="0"/>
                          <a:ea typeface="Times New Roman" panose="02020603050405020304" pitchFamily="18" charset="0"/>
                          <a:cs typeface="Times New Roman" panose="02020603050405020304" pitchFamily="18" charset="0"/>
                        </a:rPr>
                        <a:t>12 Aug 2015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45454">
                <a:tc>
                  <a:txBody>
                    <a:bodyPr/>
                    <a:lstStyle/>
                    <a:p>
                      <a:pPr>
                        <a:lnSpc>
                          <a:spcPct val="107000"/>
                        </a:lnSpc>
                        <a:spcAft>
                          <a:spcPts val="0"/>
                        </a:spcAft>
                      </a:pPr>
                      <a:r>
                        <a:rPr lang="en-GB" sz="800">
                          <a:effectLst/>
                          <a:latin typeface="Calibri" panose="020F0502020204030204" pitchFamily="34" charset="0"/>
                          <a:ea typeface="Times New Roman" panose="02020603050405020304" pitchFamily="18" charset="0"/>
                          <a:cs typeface="Times New Roman" panose="02020603050405020304" pitchFamily="18" charset="0"/>
                        </a:rPr>
                        <a:t>Pakistan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MDRPK011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Floods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latin typeface="Calibri" panose="020F0502020204030204" pitchFamily="34" charset="0"/>
                          <a:ea typeface="Times New Roman" panose="02020603050405020304" pitchFamily="18" charset="0"/>
                          <a:cs typeface="Times New Roman" panose="02020603050405020304" pitchFamily="18" charset="0"/>
                        </a:rPr>
                        <a:t>13 Aug 2015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145454">
                <a:tc>
                  <a:txBody>
                    <a:bodyPr/>
                    <a:lstStyle/>
                    <a:p>
                      <a:pPr>
                        <a:lnSpc>
                          <a:spcPct val="107000"/>
                        </a:lnSpc>
                        <a:spcAft>
                          <a:spcPts val="0"/>
                        </a:spcAft>
                      </a:pPr>
                      <a:r>
                        <a:rPr lang="en-GB" sz="800">
                          <a:effectLst/>
                          <a:latin typeface="Calibri" panose="020F0502020204030204" pitchFamily="34" charset="0"/>
                          <a:ea typeface="Times New Roman" panose="02020603050405020304" pitchFamily="18" charset="0"/>
                          <a:cs typeface="Times New Roman" panose="02020603050405020304" pitchFamily="18" charset="0"/>
                        </a:rPr>
                        <a:t>India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latin typeface="Calibri" panose="020F0502020204030204" pitchFamily="34" charset="0"/>
                          <a:ea typeface="Times New Roman" panose="02020603050405020304" pitchFamily="18" charset="0"/>
                          <a:cs typeface="Times New Roman" panose="02020603050405020304" pitchFamily="18" charset="0"/>
                        </a:rPr>
                        <a:t>MDRIN015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Floods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latin typeface="Calibri" panose="020F0502020204030204" pitchFamily="34" charset="0"/>
                          <a:ea typeface="Times New Roman" panose="02020603050405020304" pitchFamily="18" charset="0"/>
                          <a:cs typeface="Times New Roman" panose="02020603050405020304" pitchFamily="18" charset="0"/>
                        </a:rPr>
                        <a:t>14 Aug 2015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43840">
                <a:tc>
                  <a:txBody>
                    <a:bodyPr/>
                    <a:lstStyle/>
                    <a:p>
                      <a:pPr>
                        <a:lnSpc>
                          <a:spcPct val="107000"/>
                        </a:lnSpc>
                        <a:spcAft>
                          <a:spcPts val="0"/>
                        </a:spcAft>
                      </a:pPr>
                      <a:r>
                        <a:rPr lang="en-GB" sz="800">
                          <a:effectLst/>
                          <a:latin typeface="Calibri" panose="020F0502020204030204" pitchFamily="34" charset="0"/>
                          <a:ea typeface="Times New Roman" panose="02020603050405020304" pitchFamily="18" charset="0"/>
                          <a:cs typeface="Times New Roman" panose="02020603050405020304" pitchFamily="18" charset="0"/>
                        </a:rPr>
                        <a:t>DPRK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latin typeface="Calibri" panose="020F0502020204030204" pitchFamily="34" charset="0"/>
                          <a:ea typeface="Times New Roman" panose="02020603050405020304" pitchFamily="18" charset="0"/>
                          <a:cs typeface="Times New Roman" panose="02020603050405020304" pitchFamily="18" charset="0"/>
                        </a:rPr>
                        <a:t>MDRKP007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Floods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latin typeface="Calibri" panose="020F0502020204030204" pitchFamily="34" charset="0"/>
                          <a:ea typeface="Times New Roman" panose="02020603050405020304" pitchFamily="18" charset="0"/>
                          <a:cs typeface="Times New Roman" panose="02020603050405020304" pitchFamily="18" charset="0"/>
                        </a:rPr>
                        <a:t>21 Aug 2015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80416">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Papua New Guinea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latin typeface="Calibri" panose="020F0502020204030204" pitchFamily="34" charset="0"/>
                          <a:ea typeface="Times New Roman" panose="02020603050405020304" pitchFamily="18" charset="0"/>
                          <a:cs typeface="Times New Roman" panose="02020603050405020304" pitchFamily="18" charset="0"/>
                        </a:rPr>
                        <a:t>MDRPG005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Drought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latin typeface="Calibri" panose="020F0502020204030204" pitchFamily="34" charset="0"/>
                          <a:ea typeface="Times New Roman" panose="02020603050405020304" pitchFamily="18" charset="0"/>
                          <a:cs typeface="Times New Roman" panose="02020603050405020304" pitchFamily="18" charset="0"/>
                        </a:rPr>
                        <a:t>17 Sep 2015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90905">
                <a:tc>
                  <a:txBody>
                    <a:bodyPr/>
                    <a:lstStyle/>
                    <a:p>
                      <a:pPr>
                        <a:lnSpc>
                          <a:spcPct val="107000"/>
                        </a:lnSpc>
                        <a:spcAft>
                          <a:spcPts val="0"/>
                        </a:spcAft>
                      </a:pPr>
                      <a:r>
                        <a:rPr lang="en-GB" sz="800">
                          <a:effectLst/>
                          <a:latin typeface="Calibri" panose="020F0502020204030204" pitchFamily="34" charset="0"/>
                          <a:ea typeface="Times New Roman" panose="02020603050405020304" pitchFamily="18" charset="0"/>
                          <a:cs typeface="Times New Roman" panose="02020603050405020304" pitchFamily="18" charset="0"/>
                        </a:rPr>
                        <a:t>Philippines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latin typeface="Calibri" panose="020F0502020204030204" pitchFamily="34" charset="0"/>
                          <a:ea typeface="Times New Roman" panose="02020603050405020304" pitchFamily="18" charset="0"/>
                          <a:cs typeface="Times New Roman" panose="02020603050405020304" pitchFamily="18" charset="0"/>
                        </a:rPr>
                        <a:t>MDRPH019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Typhoon </a:t>
                      </a:r>
                      <a:r>
                        <a:rPr lang="en-GB" sz="800" dirty="0" err="1">
                          <a:effectLst/>
                          <a:latin typeface="Calibri" panose="020F0502020204030204" pitchFamily="34" charset="0"/>
                          <a:ea typeface="Times New Roman" panose="02020603050405020304" pitchFamily="18" charset="0"/>
                          <a:cs typeface="Times New Roman" panose="02020603050405020304" pitchFamily="18" charset="0"/>
                        </a:rPr>
                        <a:t>Koppu</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latin typeface="Calibri" panose="020F0502020204030204" pitchFamily="34" charset="0"/>
                          <a:ea typeface="Times New Roman" panose="02020603050405020304" pitchFamily="18" charset="0"/>
                          <a:cs typeface="Times New Roman" panose="02020603050405020304" pitchFamily="18" charset="0"/>
                        </a:rPr>
                        <a:t>21 Oct 2015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145454">
                <a:tc>
                  <a:txBody>
                    <a:bodyPr/>
                    <a:lstStyle/>
                    <a:p>
                      <a:pPr>
                        <a:lnSpc>
                          <a:spcPct val="107000"/>
                        </a:lnSpc>
                        <a:spcAft>
                          <a:spcPts val="0"/>
                        </a:spcAft>
                      </a:pPr>
                      <a:r>
                        <a:rPr lang="en-GB" sz="800">
                          <a:effectLst/>
                          <a:latin typeface="Calibri" panose="020F0502020204030204" pitchFamily="34" charset="0"/>
                          <a:ea typeface="Times New Roman" panose="02020603050405020304" pitchFamily="18" charset="0"/>
                          <a:cs typeface="Times New Roman" panose="02020603050405020304" pitchFamily="18" charset="0"/>
                        </a:rPr>
                        <a:t>Pakistan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latin typeface="Calibri" panose="020F0502020204030204" pitchFamily="34" charset="0"/>
                          <a:ea typeface="Times New Roman" panose="02020603050405020304" pitchFamily="18" charset="0"/>
                          <a:cs typeface="Times New Roman" panose="02020603050405020304" pitchFamily="18" charset="0"/>
                        </a:rPr>
                        <a:t>MDRPK012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Earthquake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latin typeface="Calibri" panose="020F0502020204030204" pitchFamily="34" charset="0"/>
                          <a:ea typeface="Times New Roman" panose="02020603050405020304" pitchFamily="18" charset="0"/>
                          <a:cs typeface="Times New Roman" panose="02020603050405020304" pitchFamily="18" charset="0"/>
                        </a:rPr>
                        <a:t>03 Nov 2015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290905">
                <a:tc>
                  <a:txBody>
                    <a:bodyPr/>
                    <a:lstStyle/>
                    <a:p>
                      <a:pPr>
                        <a:lnSpc>
                          <a:spcPct val="107000"/>
                        </a:lnSpc>
                        <a:spcAft>
                          <a:spcPts val="0"/>
                        </a:spcAft>
                      </a:pPr>
                      <a:r>
                        <a:rPr lang="en-GB" sz="800">
                          <a:effectLst/>
                          <a:latin typeface="Calibri" panose="020F0502020204030204" pitchFamily="34" charset="0"/>
                          <a:ea typeface="Times New Roman" panose="02020603050405020304" pitchFamily="18" charset="0"/>
                          <a:cs typeface="Times New Roman" panose="02020603050405020304" pitchFamily="18" charset="0"/>
                        </a:rPr>
                        <a:t>Indonesia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latin typeface="Calibri" panose="020F0502020204030204" pitchFamily="34" charset="0"/>
                          <a:ea typeface="Times New Roman" panose="02020603050405020304" pitchFamily="18" charset="0"/>
                          <a:cs typeface="Times New Roman" panose="02020603050405020304" pitchFamily="18" charset="0"/>
                        </a:rPr>
                        <a:t>MDRID010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Forest Fires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04 Nov 2015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290905">
                <a:tc>
                  <a:txBody>
                    <a:bodyPr/>
                    <a:lstStyle/>
                    <a:p>
                      <a:pPr>
                        <a:lnSpc>
                          <a:spcPct val="107000"/>
                        </a:lnSpc>
                        <a:spcAft>
                          <a:spcPts val="0"/>
                        </a:spcAft>
                      </a:pPr>
                      <a:r>
                        <a:rPr lang="en-GB" sz="800">
                          <a:effectLst/>
                          <a:latin typeface="Calibri" panose="020F0502020204030204" pitchFamily="34" charset="0"/>
                          <a:ea typeface="Times New Roman" panose="02020603050405020304" pitchFamily="18" charset="0"/>
                          <a:cs typeface="Times New Roman" panose="02020603050405020304" pitchFamily="18" charset="0"/>
                        </a:rPr>
                        <a:t>Afghanistan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latin typeface="Calibri" panose="020F0502020204030204" pitchFamily="34" charset="0"/>
                          <a:ea typeface="Times New Roman" panose="02020603050405020304" pitchFamily="18" charset="0"/>
                          <a:cs typeface="Times New Roman" panose="02020603050405020304" pitchFamily="18" charset="0"/>
                        </a:rPr>
                        <a:t>MDRAF003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Earthquake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05 Nov 2015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290905">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India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MDRIN016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Floods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01 Dec 2015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290905">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Mongolia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MDRMN005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Extreme Winter Condition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15 Jan 2016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3"/>
                  </a:ext>
                </a:extLst>
              </a:tr>
              <a:tr h="290905">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Viet Nam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MDRVN013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Drought and Saltwater intrusion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08 Apr 2016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4"/>
                  </a:ext>
                </a:extLst>
              </a:tr>
              <a:tr h="290905">
                <a:tc>
                  <a:txBody>
                    <a:bodyPr/>
                    <a:lstStyle/>
                    <a:p>
                      <a:pPr marL="0" algn="l" defTabSz="914400" rtl="0" eaLnBrk="1" latinLnBrk="0" hangingPunct="1">
                        <a:lnSpc>
                          <a:spcPct val="107000"/>
                        </a:lnSpc>
                        <a:spcAft>
                          <a:spcPts val="0"/>
                        </a:spcAft>
                      </a:pPr>
                      <a:r>
                        <a:rPr lang="en-GB" sz="8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Timor </a:t>
                      </a:r>
                      <a:r>
                        <a:rPr lang="en-GB" sz="800" kern="1200" dirty="0" err="1">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Leste</a:t>
                      </a:r>
                      <a:endParaRPr lang="en-GB" sz="8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algn="l" defTabSz="914400" rtl="0" eaLnBrk="1" latinLnBrk="0" hangingPunct="1">
                        <a:lnSpc>
                          <a:spcPct val="107000"/>
                        </a:lnSpc>
                        <a:spcAft>
                          <a:spcPts val="0"/>
                        </a:spcAft>
                      </a:pPr>
                      <a:r>
                        <a:rPr lang="en-GB" sz="8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MDRTP004</a:t>
                      </a:r>
                    </a:p>
                  </a:txBody>
                  <a:tcPr marL="68580" marR="68580" marT="0" marB="0"/>
                </a:tc>
                <a:tc>
                  <a:txBody>
                    <a:bodyPr/>
                    <a:lstStyle/>
                    <a:p>
                      <a:pPr marL="0" algn="l" defTabSz="914400" rtl="0" eaLnBrk="1" latinLnBrk="0" hangingPunct="1">
                        <a:lnSpc>
                          <a:spcPct val="107000"/>
                        </a:lnSpc>
                        <a:spcAft>
                          <a:spcPts val="0"/>
                        </a:spcAft>
                      </a:pPr>
                      <a:r>
                        <a:rPr lang="en-GB" sz="8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Drought</a:t>
                      </a:r>
                    </a:p>
                  </a:txBody>
                  <a:tcPr marL="68580" marR="68580" marT="0" marB="0"/>
                </a:tc>
                <a:tc>
                  <a:txBody>
                    <a:bodyPr/>
                    <a:lstStyle/>
                    <a:p>
                      <a:pPr marL="0" algn="l" defTabSz="914400" rtl="0" eaLnBrk="1" latinLnBrk="0" hangingPunct="1">
                        <a:lnSpc>
                          <a:spcPct val="107000"/>
                        </a:lnSpc>
                        <a:spcAft>
                          <a:spcPts val="0"/>
                        </a:spcAft>
                      </a:pPr>
                      <a:r>
                        <a:rPr lang="en-GB" sz="8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18 Apr 2016</a:t>
                      </a:r>
                    </a:p>
                  </a:txBody>
                  <a:tcPr marL="68580" marR="68580" marT="0" marB="0"/>
                </a:tc>
                <a:extLst>
                  <a:ext uri="{0D108BD9-81ED-4DB2-BD59-A6C34878D82A}">
                    <a16:rowId xmlns:a16="http://schemas.microsoft.com/office/drawing/2014/main" val="10015"/>
                  </a:ext>
                </a:extLst>
              </a:tr>
              <a:tr h="290905">
                <a:tc>
                  <a:txBody>
                    <a:bodyPr/>
                    <a:lstStyle/>
                    <a:p>
                      <a:pPr marL="0" algn="l" defTabSz="914400" rtl="0" eaLnBrk="1" latinLnBrk="0" hangingPunct="1">
                        <a:lnSpc>
                          <a:spcPct val="107000"/>
                        </a:lnSpc>
                        <a:spcAft>
                          <a:spcPts val="0"/>
                        </a:spcAft>
                      </a:pPr>
                      <a:r>
                        <a:rPr lang="en-GB" sz="8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Sri Lanka</a:t>
                      </a:r>
                    </a:p>
                  </a:txBody>
                  <a:tcPr marL="68580" marR="68580" marT="0" marB="0"/>
                </a:tc>
                <a:tc>
                  <a:txBody>
                    <a:bodyPr/>
                    <a:lstStyle/>
                    <a:p>
                      <a:pPr marL="0" algn="l" defTabSz="914400" rtl="0" eaLnBrk="1" latinLnBrk="0" hangingPunct="1">
                        <a:lnSpc>
                          <a:spcPct val="107000"/>
                        </a:lnSpc>
                        <a:spcAft>
                          <a:spcPts val="0"/>
                        </a:spcAft>
                      </a:pPr>
                      <a:r>
                        <a:rPr lang="en-GB" sz="8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MDRLK005</a:t>
                      </a:r>
                    </a:p>
                  </a:txBody>
                  <a:tcPr marL="68580" marR="68580" marT="0" marB="0"/>
                </a:tc>
                <a:tc>
                  <a:txBody>
                    <a:bodyPr/>
                    <a:lstStyle/>
                    <a:p>
                      <a:pPr marL="0" algn="l" defTabSz="914400" rtl="0" eaLnBrk="1" latinLnBrk="0" hangingPunct="1">
                        <a:lnSpc>
                          <a:spcPct val="107000"/>
                        </a:lnSpc>
                        <a:spcAft>
                          <a:spcPts val="0"/>
                        </a:spcAft>
                      </a:pPr>
                      <a:r>
                        <a:rPr lang="en-GB" sz="8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Floods and landslide</a:t>
                      </a:r>
                    </a:p>
                  </a:txBody>
                  <a:tcPr marL="68580" marR="68580" marT="0" marB="0"/>
                </a:tc>
                <a:tc>
                  <a:txBody>
                    <a:bodyPr/>
                    <a:lstStyle/>
                    <a:p>
                      <a:pPr marL="0" algn="l" defTabSz="914400" rtl="0" eaLnBrk="1" latinLnBrk="0" hangingPunct="1">
                        <a:lnSpc>
                          <a:spcPct val="107000"/>
                        </a:lnSpc>
                        <a:spcAft>
                          <a:spcPts val="0"/>
                        </a:spcAft>
                      </a:pPr>
                      <a:r>
                        <a:rPr lang="en-GB" sz="8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21 May 2016</a:t>
                      </a:r>
                    </a:p>
                  </a:txBody>
                  <a:tcPr marL="68580" marR="68580" marT="0" marB="0"/>
                </a:tc>
                <a:extLst>
                  <a:ext uri="{0D108BD9-81ED-4DB2-BD59-A6C34878D82A}">
                    <a16:rowId xmlns:a16="http://schemas.microsoft.com/office/drawing/2014/main" val="10016"/>
                  </a:ext>
                </a:extLst>
              </a:tr>
              <a:tr h="290905">
                <a:tc>
                  <a:txBody>
                    <a:bodyPr/>
                    <a:lstStyle/>
                    <a:p>
                      <a:pPr marL="0" algn="l" defTabSz="914400" rtl="0" eaLnBrk="1" latinLnBrk="0" hangingPunct="1">
                        <a:lnSpc>
                          <a:spcPct val="107000"/>
                        </a:lnSpc>
                        <a:spcAft>
                          <a:spcPts val="0"/>
                        </a:spcAft>
                      </a:pPr>
                      <a:r>
                        <a:rPr lang="en-GB" sz="8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Bangladesh</a:t>
                      </a:r>
                    </a:p>
                  </a:txBody>
                  <a:tcPr marL="68580" marR="68580" marT="0" marB="0"/>
                </a:tc>
                <a:tc>
                  <a:txBody>
                    <a:bodyPr/>
                    <a:lstStyle/>
                    <a:p>
                      <a:pPr marL="0" algn="l" defTabSz="914400" rtl="0" eaLnBrk="1" latinLnBrk="0" hangingPunct="1">
                        <a:lnSpc>
                          <a:spcPct val="107000"/>
                        </a:lnSpc>
                        <a:spcAft>
                          <a:spcPts val="0"/>
                        </a:spcAft>
                      </a:pPr>
                      <a:r>
                        <a:rPr lang="en-GB" sz="8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MDRBD016</a:t>
                      </a:r>
                    </a:p>
                  </a:txBody>
                  <a:tcPr marL="68580" marR="68580" marT="0" marB="0"/>
                </a:tc>
                <a:tc>
                  <a:txBody>
                    <a:bodyPr/>
                    <a:lstStyle/>
                    <a:p>
                      <a:pPr marL="0" algn="l" defTabSz="914400" rtl="0" eaLnBrk="1" latinLnBrk="0" hangingPunct="1">
                        <a:lnSpc>
                          <a:spcPct val="107000"/>
                        </a:lnSpc>
                        <a:spcAft>
                          <a:spcPts val="0"/>
                        </a:spcAft>
                      </a:pPr>
                      <a:r>
                        <a:rPr lang="en-GB" sz="8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Cyclone </a:t>
                      </a:r>
                      <a:r>
                        <a:rPr lang="en-GB" sz="800" kern="1200" dirty="0" err="1">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Raonu</a:t>
                      </a:r>
                      <a:r>
                        <a:rPr lang="en-GB" sz="8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marL="0" algn="l" defTabSz="914400" rtl="0" eaLnBrk="1" latinLnBrk="0" hangingPunct="1">
                        <a:lnSpc>
                          <a:spcPct val="107000"/>
                        </a:lnSpc>
                        <a:spcAft>
                          <a:spcPts val="0"/>
                        </a:spcAft>
                      </a:pPr>
                      <a:r>
                        <a:rPr lang="en-GB" sz="8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25 May 2016</a:t>
                      </a:r>
                    </a:p>
                  </a:txBody>
                  <a:tcPr marL="68580" marR="68580" marT="0" marB="0"/>
                </a:tc>
                <a:extLst>
                  <a:ext uri="{0D108BD9-81ED-4DB2-BD59-A6C34878D82A}">
                    <a16:rowId xmlns:a16="http://schemas.microsoft.com/office/drawing/2014/main" val="10017"/>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707189522"/>
              </p:ext>
            </p:extLst>
          </p:nvPr>
        </p:nvGraphicFramePr>
        <p:xfrm>
          <a:off x="6353175" y="1695450"/>
          <a:ext cx="2730391" cy="1850166"/>
        </p:xfrm>
        <a:graphic>
          <a:graphicData uri="http://schemas.openxmlformats.org/drawingml/2006/table">
            <a:tbl>
              <a:tblPr>
                <a:tableStyleId>{5C22544A-7EE6-4342-B048-85BDC9FD1C3A}</a:tableStyleId>
              </a:tblPr>
              <a:tblGrid>
                <a:gridCol w="659448">
                  <a:extLst>
                    <a:ext uri="{9D8B030D-6E8A-4147-A177-3AD203B41FA5}">
                      <a16:colId xmlns:a16="http://schemas.microsoft.com/office/drawing/2014/main" val="20000"/>
                    </a:ext>
                  </a:extLst>
                </a:gridCol>
                <a:gridCol w="1232535">
                  <a:extLst>
                    <a:ext uri="{9D8B030D-6E8A-4147-A177-3AD203B41FA5}">
                      <a16:colId xmlns:a16="http://schemas.microsoft.com/office/drawing/2014/main" val="20001"/>
                    </a:ext>
                  </a:extLst>
                </a:gridCol>
                <a:gridCol w="838408">
                  <a:extLst>
                    <a:ext uri="{9D8B030D-6E8A-4147-A177-3AD203B41FA5}">
                      <a16:colId xmlns:a16="http://schemas.microsoft.com/office/drawing/2014/main" val="20002"/>
                    </a:ext>
                  </a:extLst>
                </a:gridCol>
              </a:tblGrid>
              <a:tr h="145586">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GB" sz="800" b="1" kern="1200" dirty="0">
                          <a:solidFill>
                            <a:schemeClr val="dk1"/>
                          </a:solidFill>
                          <a:effectLst/>
                          <a:latin typeface="+mn-lt"/>
                          <a:ea typeface="+mn-ea"/>
                          <a:cs typeface="+mn-cs"/>
                        </a:rPr>
                        <a:t>Country</a:t>
                      </a:r>
                    </a:p>
                  </a:txBody>
                  <a:tcPr marL="0" marR="0" marT="0" marB="0" anchor="ctr"/>
                </a:tc>
                <a:tc>
                  <a:txBody>
                    <a:bodyPr/>
                    <a:lstStyle/>
                    <a:p>
                      <a:pPr marL="0" algn="ctr" defTabSz="914400" rtl="0" eaLnBrk="1" latinLnBrk="0" hangingPunct="1">
                        <a:lnSpc>
                          <a:spcPct val="115000"/>
                        </a:lnSpc>
                        <a:spcAft>
                          <a:spcPts val="1000"/>
                        </a:spcAft>
                      </a:pPr>
                      <a:r>
                        <a:rPr lang="en-GB" sz="800" b="1" kern="1200" dirty="0">
                          <a:solidFill>
                            <a:schemeClr val="dk1"/>
                          </a:solidFill>
                          <a:effectLst/>
                          <a:latin typeface="+mn-lt"/>
                          <a:ea typeface="+mn-ea"/>
                          <a:cs typeface="+mn-cs"/>
                        </a:rPr>
                        <a:t>Event</a:t>
                      </a:r>
                    </a:p>
                  </a:txBody>
                  <a:tcPr marL="0" marR="0" marT="0" marB="0" anchor="ctr"/>
                </a:tc>
                <a:tc>
                  <a:txBody>
                    <a:bodyPr/>
                    <a:lstStyle/>
                    <a:p>
                      <a:pPr marL="0" algn="ctr" defTabSz="914400" rtl="0" eaLnBrk="1" latinLnBrk="0" hangingPunct="1">
                        <a:lnSpc>
                          <a:spcPct val="115000"/>
                        </a:lnSpc>
                        <a:spcAft>
                          <a:spcPts val="1000"/>
                        </a:spcAft>
                      </a:pPr>
                      <a:r>
                        <a:rPr lang="en-GB" sz="800" b="1" kern="1200" dirty="0">
                          <a:solidFill>
                            <a:schemeClr val="dk1"/>
                          </a:solidFill>
                          <a:effectLst/>
                          <a:latin typeface="+mn-lt"/>
                          <a:ea typeface="+mn-ea"/>
                          <a:cs typeface="+mn-cs"/>
                        </a:rPr>
                        <a:t>Launched</a:t>
                      </a:r>
                    </a:p>
                  </a:txBody>
                  <a:tcPr marL="0" marR="0" marT="0" marB="0" anchor="ctr"/>
                </a:tc>
                <a:extLst>
                  <a:ext uri="{0D108BD9-81ED-4DB2-BD59-A6C34878D82A}">
                    <a16:rowId xmlns:a16="http://schemas.microsoft.com/office/drawing/2014/main" val="10000"/>
                  </a:ext>
                </a:extLst>
              </a:tr>
              <a:tr h="145586">
                <a:tc>
                  <a:txBody>
                    <a:bodyPr/>
                    <a:lstStyle/>
                    <a:p>
                      <a:pPr>
                        <a:lnSpc>
                          <a:spcPct val="107000"/>
                        </a:lnSpc>
                        <a:spcAft>
                          <a:spcPts val="0"/>
                        </a:spcAft>
                      </a:pPr>
                      <a:r>
                        <a:rPr lang="en-GB" sz="800">
                          <a:effectLst/>
                          <a:latin typeface="Calibri" panose="020F0502020204030204" pitchFamily="34" charset="0"/>
                          <a:ea typeface="Times New Roman" panose="02020603050405020304" pitchFamily="18" charset="0"/>
                          <a:cs typeface="Times New Roman" panose="02020603050405020304" pitchFamily="18" charset="0"/>
                        </a:rPr>
                        <a:t>Nepal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Earthquake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latin typeface="Calibri" panose="020F0502020204030204" pitchFamily="34" charset="0"/>
                          <a:ea typeface="Times New Roman" panose="02020603050405020304" pitchFamily="18" charset="0"/>
                          <a:cs typeface="Times New Roman" panose="02020603050405020304" pitchFamily="18" charset="0"/>
                        </a:rPr>
                        <a:t>27 Apr 2015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80559">
                <a:tc>
                  <a:txBody>
                    <a:bodyPr/>
                    <a:lstStyle/>
                    <a:p>
                      <a:pPr>
                        <a:lnSpc>
                          <a:spcPct val="107000"/>
                        </a:lnSpc>
                        <a:spcAft>
                          <a:spcPts val="0"/>
                        </a:spcAft>
                      </a:pPr>
                      <a:r>
                        <a:rPr lang="en-GB" sz="800">
                          <a:effectLst/>
                          <a:latin typeface="Calibri" panose="020F0502020204030204" pitchFamily="34" charset="0"/>
                          <a:ea typeface="Times New Roman" panose="02020603050405020304" pitchFamily="18" charset="0"/>
                          <a:cs typeface="Times New Roman" panose="02020603050405020304" pitchFamily="18" charset="0"/>
                        </a:rPr>
                        <a:t>Myanmar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Floods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latin typeface="Calibri" panose="020F0502020204030204" pitchFamily="34" charset="0"/>
                          <a:ea typeface="Times New Roman" panose="02020603050405020304" pitchFamily="18" charset="0"/>
                          <a:cs typeface="Times New Roman" panose="02020603050405020304" pitchFamily="18" charset="0"/>
                        </a:rPr>
                        <a:t>11 Aug 2015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45586">
                <a:tc>
                  <a:txBody>
                    <a:bodyPr/>
                    <a:lstStyle/>
                    <a:p>
                      <a:pPr>
                        <a:lnSpc>
                          <a:spcPct val="107000"/>
                        </a:lnSpc>
                        <a:spcAft>
                          <a:spcPts val="0"/>
                        </a:spcAft>
                      </a:pPr>
                      <a:r>
                        <a:rPr lang="en-GB" sz="800">
                          <a:effectLst/>
                          <a:latin typeface="Calibri" panose="020F0502020204030204" pitchFamily="34" charset="0"/>
                          <a:ea typeface="Times New Roman" panose="02020603050405020304" pitchFamily="18" charset="0"/>
                          <a:cs typeface="Times New Roman" panose="02020603050405020304" pitchFamily="18" charset="0"/>
                        </a:rPr>
                        <a:t>Bangladesh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Cyclone </a:t>
                      </a:r>
                      <a:r>
                        <a:rPr lang="en-GB" sz="800" dirty="0" err="1">
                          <a:effectLst/>
                          <a:latin typeface="Calibri" panose="020F0502020204030204" pitchFamily="34" charset="0"/>
                          <a:ea typeface="Times New Roman" panose="02020603050405020304" pitchFamily="18" charset="0"/>
                          <a:cs typeface="Times New Roman" panose="02020603050405020304" pitchFamily="18" charset="0"/>
                        </a:rPr>
                        <a:t>Komen</a:t>
                      </a:r>
                      <a:r>
                        <a:rPr lang="en-GB" sz="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latin typeface="Calibri" panose="020F0502020204030204" pitchFamily="34" charset="0"/>
                          <a:ea typeface="Times New Roman" panose="02020603050405020304" pitchFamily="18" charset="0"/>
                          <a:cs typeface="Times New Roman" panose="02020603050405020304" pitchFamily="18" charset="0"/>
                        </a:rPr>
                        <a:t>25 Aug 2015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45586">
                <a:tc>
                  <a:txBody>
                    <a:bodyPr/>
                    <a:lstStyle/>
                    <a:p>
                      <a:pPr>
                        <a:lnSpc>
                          <a:spcPct val="107000"/>
                        </a:lnSpc>
                        <a:spcAft>
                          <a:spcPts val="0"/>
                        </a:spcAft>
                      </a:pPr>
                      <a:r>
                        <a:rPr lang="en-GB" sz="800">
                          <a:effectLst/>
                          <a:latin typeface="Calibri" panose="020F0502020204030204" pitchFamily="34" charset="0"/>
                          <a:ea typeface="Times New Roman" panose="02020603050405020304" pitchFamily="18" charset="0"/>
                          <a:cs typeface="Times New Roman" panose="02020603050405020304" pitchFamily="18" charset="0"/>
                        </a:rPr>
                        <a:t>Pakistan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Floods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latin typeface="Calibri" panose="020F0502020204030204" pitchFamily="34" charset="0"/>
                          <a:ea typeface="Times New Roman" panose="02020603050405020304" pitchFamily="18" charset="0"/>
                          <a:cs typeface="Times New Roman" panose="02020603050405020304" pitchFamily="18" charset="0"/>
                        </a:rPr>
                        <a:t>28 Aug 2015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145586">
                <a:tc>
                  <a:txBody>
                    <a:bodyPr/>
                    <a:lstStyle/>
                    <a:p>
                      <a:pPr>
                        <a:lnSpc>
                          <a:spcPct val="107000"/>
                        </a:lnSpc>
                        <a:spcAft>
                          <a:spcPts val="0"/>
                        </a:spcAft>
                      </a:pPr>
                      <a:r>
                        <a:rPr lang="en-GB" sz="800">
                          <a:effectLst/>
                          <a:latin typeface="Calibri" panose="020F0502020204030204" pitchFamily="34" charset="0"/>
                          <a:ea typeface="Times New Roman" panose="02020603050405020304" pitchFamily="18" charset="0"/>
                          <a:cs typeface="Times New Roman" panose="02020603050405020304" pitchFamily="18" charset="0"/>
                        </a:rPr>
                        <a:t>Fiji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Tropical Cyclone Winston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latin typeface="Calibri" panose="020F0502020204030204" pitchFamily="34" charset="0"/>
                          <a:ea typeface="Times New Roman" panose="02020603050405020304" pitchFamily="18" charset="0"/>
                          <a:cs typeface="Times New Roman" panose="02020603050405020304" pitchFamily="18" charset="0"/>
                        </a:rPr>
                        <a:t>01 Mar 2016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80559">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Mongolia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Extreme Winter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latin typeface="Calibri" panose="020F0502020204030204" pitchFamily="34" charset="0"/>
                          <a:ea typeface="Times New Roman" panose="02020603050405020304" pitchFamily="18" charset="0"/>
                          <a:cs typeface="Times New Roman" panose="02020603050405020304" pitchFamily="18" charset="0"/>
                        </a:rPr>
                        <a:t>01 Mar 2016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80559">
                <a:tc>
                  <a:txBody>
                    <a:bodyPr/>
                    <a:lstStyle/>
                    <a:p>
                      <a:pPr marL="0" algn="l" defTabSz="914400" rtl="0" eaLnBrk="1" latinLnBrk="0" hangingPunct="1">
                        <a:lnSpc>
                          <a:spcPct val="107000"/>
                        </a:lnSpc>
                        <a:spcAft>
                          <a:spcPts val="0"/>
                        </a:spcAft>
                      </a:pPr>
                      <a:r>
                        <a:rPr lang="en-GB" sz="8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Sri Lanka</a:t>
                      </a:r>
                    </a:p>
                  </a:txBody>
                  <a:tcPr marL="68580" marR="68580" marT="0" marB="0"/>
                </a:tc>
                <a:tc>
                  <a:txBody>
                    <a:bodyPr/>
                    <a:lstStyle/>
                    <a:p>
                      <a:pPr marL="0" algn="l" defTabSz="914400" rtl="0" eaLnBrk="1" latinLnBrk="0" hangingPunct="1">
                        <a:lnSpc>
                          <a:spcPct val="107000"/>
                        </a:lnSpc>
                        <a:spcAft>
                          <a:spcPts val="0"/>
                        </a:spcAft>
                      </a:pPr>
                      <a:r>
                        <a:rPr lang="en-GB" sz="8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Floods and landslide</a:t>
                      </a:r>
                    </a:p>
                  </a:txBody>
                  <a:tcPr marL="68580" marR="68580" marT="0" marB="0"/>
                </a:tc>
                <a:tc>
                  <a:txBody>
                    <a:bodyPr/>
                    <a:lstStyle/>
                    <a:p>
                      <a:pPr marL="0" algn="l" defTabSz="914400" rtl="0" eaLnBrk="1" latinLnBrk="0" hangingPunct="1">
                        <a:lnSpc>
                          <a:spcPct val="107000"/>
                        </a:lnSpc>
                        <a:spcAft>
                          <a:spcPts val="0"/>
                        </a:spcAft>
                      </a:pPr>
                      <a:r>
                        <a:rPr lang="en-GB" sz="800" dirty="0"/>
                        <a:t>18 May 2016</a:t>
                      </a:r>
                      <a:endParaRPr lang="en-GB" sz="8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80559">
                <a:tc>
                  <a:txBody>
                    <a:bodyPr/>
                    <a:lstStyle/>
                    <a:p>
                      <a:pPr marL="0" algn="l" defTabSz="914400" rtl="0" eaLnBrk="1" latinLnBrk="0" hangingPunct="1">
                        <a:lnSpc>
                          <a:spcPct val="107000"/>
                        </a:lnSpc>
                        <a:spcAft>
                          <a:spcPts val="0"/>
                        </a:spcAft>
                      </a:pPr>
                      <a:r>
                        <a:rPr lang="en-GB" sz="8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Bangladesh</a:t>
                      </a:r>
                    </a:p>
                  </a:txBody>
                  <a:tcPr marL="68580" marR="68580" marT="0" marB="0"/>
                </a:tc>
                <a:tc>
                  <a:txBody>
                    <a:bodyPr/>
                    <a:lstStyle/>
                    <a:p>
                      <a:pPr marL="0" algn="l" defTabSz="914400" rtl="0" eaLnBrk="1" latinLnBrk="0" hangingPunct="1">
                        <a:lnSpc>
                          <a:spcPct val="107000"/>
                        </a:lnSpc>
                        <a:spcAft>
                          <a:spcPts val="0"/>
                        </a:spcAft>
                      </a:pPr>
                      <a:r>
                        <a:rPr lang="en-GB" sz="8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Cyclone </a:t>
                      </a:r>
                      <a:r>
                        <a:rPr lang="en-GB" sz="800" kern="1200" dirty="0" err="1">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Raonu</a:t>
                      </a:r>
                      <a:r>
                        <a:rPr lang="en-GB" sz="8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marL="0" algn="l" defTabSz="914400" rtl="0" eaLnBrk="1" latinLnBrk="0" hangingPunct="1">
                        <a:lnSpc>
                          <a:spcPct val="107000"/>
                        </a:lnSpc>
                        <a:spcAft>
                          <a:spcPts val="0"/>
                        </a:spcAft>
                      </a:pPr>
                      <a:r>
                        <a:rPr lang="en-GB" sz="800" dirty="0"/>
                        <a:t>24 May 2016</a:t>
                      </a:r>
                      <a:endParaRPr lang="en-GB" sz="8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sp>
        <p:nvSpPr>
          <p:cNvPr id="4" name="Explosion 1 3"/>
          <p:cNvSpPr/>
          <p:nvPr/>
        </p:nvSpPr>
        <p:spPr>
          <a:xfrm>
            <a:off x="3581400" y="2916349"/>
            <a:ext cx="266700" cy="2667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Explosion 1 9"/>
          <p:cNvSpPr/>
          <p:nvPr/>
        </p:nvSpPr>
        <p:spPr>
          <a:xfrm>
            <a:off x="3983038" y="2770188"/>
            <a:ext cx="266700" cy="2667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Explosion 1 10"/>
          <p:cNvSpPr/>
          <p:nvPr/>
        </p:nvSpPr>
        <p:spPr>
          <a:xfrm>
            <a:off x="3297238" y="2503488"/>
            <a:ext cx="266700" cy="2667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2" name="Explosion 1 11"/>
          <p:cNvSpPr/>
          <p:nvPr/>
        </p:nvSpPr>
        <p:spPr>
          <a:xfrm>
            <a:off x="3868738" y="2503488"/>
            <a:ext cx="266700" cy="2667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Explosion 1 15"/>
          <p:cNvSpPr/>
          <p:nvPr/>
        </p:nvSpPr>
        <p:spPr>
          <a:xfrm>
            <a:off x="6899275" y="4000500"/>
            <a:ext cx="266700" cy="2667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Explosion 1 17"/>
          <p:cNvSpPr/>
          <p:nvPr/>
        </p:nvSpPr>
        <p:spPr>
          <a:xfrm>
            <a:off x="7277100" y="4133850"/>
            <a:ext cx="265113" cy="26511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Explosion 1 18"/>
          <p:cNvSpPr/>
          <p:nvPr/>
        </p:nvSpPr>
        <p:spPr>
          <a:xfrm>
            <a:off x="5219700" y="3078163"/>
            <a:ext cx="266700" cy="2667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Explosion 1 19"/>
          <p:cNvSpPr/>
          <p:nvPr/>
        </p:nvSpPr>
        <p:spPr>
          <a:xfrm>
            <a:off x="4356100" y="3479800"/>
            <a:ext cx="266700" cy="2667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Explosion 1 20"/>
          <p:cNvSpPr/>
          <p:nvPr/>
        </p:nvSpPr>
        <p:spPr>
          <a:xfrm>
            <a:off x="6090961" y="3704598"/>
            <a:ext cx="266700" cy="2667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Explosion 1 21"/>
          <p:cNvSpPr/>
          <p:nvPr/>
        </p:nvSpPr>
        <p:spPr>
          <a:xfrm>
            <a:off x="5353050" y="2118575"/>
            <a:ext cx="266700" cy="2667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Explosion 1 22"/>
          <p:cNvSpPr/>
          <p:nvPr/>
        </p:nvSpPr>
        <p:spPr>
          <a:xfrm>
            <a:off x="4622800" y="3183049"/>
            <a:ext cx="266700" cy="2667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 name="Explosion 1 23"/>
          <p:cNvSpPr/>
          <p:nvPr/>
        </p:nvSpPr>
        <p:spPr>
          <a:xfrm>
            <a:off x="4720708" y="2391515"/>
            <a:ext cx="266700" cy="2667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 name="Explosion 1 24"/>
          <p:cNvSpPr/>
          <p:nvPr/>
        </p:nvSpPr>
        <p:spPr>
          <a:xfrm>
            <a:off x="2981067" y="2370138"/>
            <a:ext cx="266700" cy="2667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6" name="Explosion 1 25"/>
          <p:cNvSpPr/>
          <p:nvPr/>
        </p:nvSpPr>
        <p:spPr>
          <a:xfrm>
            <a:off x="5294036" y="3781056"/>
            <a:ext cx="266700" cy="2667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380477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AP map no names.gif"/>
          <p:cNvPicPr>
            <a:picLocks noChangeAspect="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1524000" y="2438400"/>
            <a:ext cx="5486400" cy="3749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3"/>
          <p:cNvSpPr txBox="1">
            <a:spLocks/>
          </p:cNvSpPr>
          <p:nvPr/>
        </p:nvSpPr>
        <p:spPr bwMode="auto">
          <a:xfrm>
            <a:off x="1981200" y="503238"/>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a:lstStyle>
          <a:p>
            <a:r>
              <a:rPr lang="en-GB" dirty="0">
                <a:latin typeface="Arial" charset="0"/>
                <a:cs typeface="Arial" charset="0"/>
              </a:rPr>
              <a:t>APRO Achievements 2015 - 2016  </a:t>
            </a:r>
          </a:p>
        </p:txBody>
      </p:sp>
      <p:sp>
        <p:nvSpPr>
          <p:cNvPr id="6" name="TextBox 5"/>
          <p:cNvSpPr txBox="1"/>
          <p:nvPr/>
        </p:nvSpPr>
        <p:spPr>
          <a:xfrm>
            <a:off x="762000" y="2202752"/>
            <a:ext cx="3505200" cy="2862322"/>
          </a:xfrm>
          <a:prstGeom prst="rect">
            <a:avLst/>
          </a:prstGeom>
          <a:noFill/>
        </p:spPr>
        <p:txBody>
          <a:bodyPr wrap="square" rtlCol="0">
            <a:spAutoFit/>
          </a:bodyPr>
          <a:lstStyle/>
          <a:p>
            <a:pPr marL="342900" indent="-342900">
              <a:buFont typeface="Arial" pitchFamily="34" charset="0"/>
              <a:buChar char="•"/>
            </a:pPr>
            <a:r>
              <a:rPr lang="en-US" dirty="0"/>
              <a:t>Technical assistance in procurement of emergency WASH equipment for </a:t>
            </a:r>
            <a:r>
              <a:rPr lang="en-GB" dirty="0"/>
              <a:t>Bangladesh, PNG and the Pacific in 2015;</a:t>
            </a:r>
          </a:p>
          <a:p>
            <a:pPr marL="342900" indent="-342900">
              <a:buFont typeface="Arial" pitchFamily="34" charset="0"/>
              <a:buChar char="•"/>
            </a:pPr>
            <a:r>
              <a:rPr lang="en-GB" dirty="0"/>
              <a:t>In 2016 support to Cambodia, Laos, DPRK and Pacific;</a:t>
            </a:r>
          </a:p>
          <a:p>
            <a:pPr marL="342900" indent="-342900">
              <a:buFont typeface="Arial" pitchFamily="34" charset="0"/>
              <a:buChar char="•"/>
            </a:pPr>
            <a:r>
              <a:rPr lang="en-GB" dirty="0"/>
              <a:t>1</a:t>
            </a:r>
            <a:r>
              <a:rPr lang="en-GB" baseline="30000" dirty="0"/>
              <a:t>st</a:t>
            </a:r>
            <a:r>
              <a:rPr lang="en-GB" dirty="0"/>
              <a:t> </a:t>
            </a:r>
            <a:r>
              <a:rPr lang="en-GB" dirty="0" err="1"/>
              <a:t>eWASH</a:t>
            </a:r>
            <a:r>
              <a:rPr lang="en-GB" dirty="0"/>
              <a:t> comprehensive simulation held in Indonesia</a:t>
            </a:r>
          </a:p>
        </p:txBody>
      </p:sp>
      <p:sp>
        <p:nvSpPr>
          <p:cNvPr id="59394" name="AutoShape 2" descr="http://sphotos-f.ak.fbcdn.net/hphotos-ak-ash4/379971_10152749163890635_1327046073_n.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9396" name="AutoShape 4" descr="http://sphotos-f.ak.fbcdn.net/hphotos-ak-ash4/379971_10152749163890635_1327046073_n.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a:off x="990600" y="1828800"/>
            <a:ext cx="5562600" cy="400110"/>
          </a:xfrm>
          <a:prstGeom prst="rect">
            <a:avLst/>
          </a:prstGeom>
          <a:noFill/>
        </p:spPr>
        <p:txBody>
          <a:bodyPr wrap="square" rtlCol="0">
            <a:spAutoFit/>
          </a:bodyPr>
          <a:lstStyle/>
          <a:p>
            <a:r>
              <a:rPr lang="en-US" sz="2000" b="1" dirty="0"/>
              <a:t>Scale up of WatSan in Emergencies:</a:t>
            </a:r>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6"/>
          <p:cNvSpPr>
            <a:spLocks noChangeArrowheads="1"/>
          </p:cNvSpPr>
          <p:nvPr/>
        </p:nvSpPr>
        <p:spPr bwMode="auto">
          <a:xfrm>
            <a:off x="0" y="2295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3900" y="2438400"/>
            <a:ext cx="4370076" cy="3263900"/>
          </a:xfrm>
          <a:prstGeom prst="rect">
            <a:avLst/>
          </a:prstGeom>
        </p:spPr>
      </p:pic>
    </p:spTree>
    <p:extLst>
      <p:ext uri="{BB962C8B-B14F-4D97-AF65-F5344CB8AC3E}">
        <p14:creationId xmlns:p14="http://schemas.microsoft.com/office/powerpoint/2010/main" val="3148975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1981200" y="503238"/>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a:lstStyle>
          <a:p>
            <a:r>
              <a:rPr lang="en-GB" dirty="0">
                <a:latin typeface="Arial" charset="0"/>
                <a:cs typeface="Arial" charset="0"/>
              </a:rPr>
              <a:t>APRO Achievements 2015-2016  </a:t>
            </a:r>
          </a:p>
        </p:txBody>
      </p:sp>
      <p:sp>
        <p:nvSpPr>
          <p:cNvPr id="8" name="TextBox 7"/>
          <p:cNvSpPr txBox="1"/>
          <p:nvPr/>
        </p:nvSpPr>
        <p:spPr>
          <a:xfrm>
            <a:off x="457200" y="1524000"/>
            <a:ext cx="3733800" cy="4524315"/>
          </a:xfrm>
          <a:prstGeom prst="rect">
            <a:avLst/>
          </a:prstGeom>
          <a:noFill/>
        </p:spPr>
        <p:txBody>
          <a:bodyPr wrap="square" rtlCol="0">
            <a:spAutoFit/>
          </a:bodyPr>
          <a:lstStyle/>
          <a:p>
            <a:r>
              <a:rPr lang="en-US" sz="1600" b="1" dirty="0"/>
              <a:t>Scale up of GWSI:</a:t>
            </a:r>
          </a:p>
          <a:p>
            <a:pPr marL="342900" indent="-342900">
              <a:buFont typeface="Arial" pitchFamily="34" charset="0"/>
              <a:buChar char="•"/>
            </a:pPr>
            <a:r>
              <a:rPr lang="en-GB" sz="1600" dirty="0"/>
              <a:t>Scaling up </a:t>
            </a:r>
            <a:r>
              <a:rPr lang="en-GB" sz="1600" b="1" dirty="0"/>
              <a:t>Sanitation</a:t>
            </a:r>
            <a:r>
              <a:rPr lang="en-GB" sz="1600" dirty="0"/>
              <a:t> proposal developed for 3 countries – bio-digester trial;</a:t>
            </a:r>
          </a:p>
          <a:p>
            <a:pPr marL="342900" indent="-342900">
              <a:buFont typeface="Arial" pitchFamily="34" charset="0"/>
              <a:buChar char="•"/>
            </a:pPr>
            <a:r>
              <a:rPr lang="en-GB" sz="1600" dirty="0"/>
              <a:t>India </a:t>
            </a:r>
            <a:r>
              <a:rPr lang="en-GB" sz="1600" b="1" dirty="0"/>
              <a:t>bio-digester</a:t>
            </a:r>
            <a:r>
              <a:rPr lang="en-GB" sz="1600" dirty="0"/>
              <a:t> control site set up in Pune</a:t>
            </a:r>
          </a:p>
          <a:p>
            <a:pPr marL="342900" indent="-342900">
              <a:buFont typeface="Arial" pitchFamily="34" charset="0"/>
              <a:buChar char="•"/>
            </a:pPr>
            <a:r>
              <a:rPr lang="en-GB" sz="1600" dirty="0"/>
              <a:t>DFAT (formerly </a:t>
            </a:r>
            <a:r>
              <a:rPr lang="en-GB" sz="1600" dirty="0" err="1"/>
              <a:t>AusAid</a:t>
            </a:r>
            <a:r>
              <a:rPr lang="en-GB" sz="1600" dirty="0"/>
              <a:t>) WASH programmes for </a:t>
            </a:r>
            <a:r>
              <a:rPr lang="en-GB" sz="1600" b="1" dirty="0"/>
              <a:t>Nepa</a:t>
            </a:r>
            <a:r>
              <a:rPr lang="en-GB" sz="1600" dirty="0"/>
              <a:t>l and </a:t>
            </a:r>
            <a:r>
              <a:rPr lang="en-GB" sz="1600" b="1" dirty="0"/>
              <a:t>Bangladesh </a:t>
            </a:r>
            <a:r>
              <a:rPr lang="en-GB" sz="1600" dirty="0"/>
              <a:t> ongoing</a:t>
            </a:r>
            <a:r>
              <a:rPr lang="en-GB" sz="1600" b="1" dirty="0"/>
              <a:t>;</a:t>
            </a:r>
          </a:p>
          <a:p>
            <a:pPr marL="342900" indent="-342900">
              <a:buFont typeface="Arial" pitchFamily="34" charset="0"/>
              <a:buChar char="•"/>
            </a:pPr>
            <a:r>
              <a:rPr lang="en-GB" sz="1600" dirty="0"/>
              <a:t>Samsung and Cartier WASH programmes for </a:t>
            </a:r>
            <a:r>
              <a:rPr lang="en-GB" sz="1600" b="1" dirty="0"/>
              <a:t>Myanmar</a:t>
            </a:r>
            <a:r>
              <a:rPr lang="en-GB" sz="1600" dirty="0"/>
              <a:t>, </a:t>
            </a:r>
            <a:r>
              <a:rPr lang="en-GB" sz="1600" b="1" dirty="0"/>
              <a:t>Cambodia</a:t>
            </a:r>
            <a:r>
              <a:rPr lang="en-GB" sz="1600" dirty="0"/>
              <a:t> and </a:t>
            </a:r>
            <a:r>
              <a:rPr lang="en-GB" sz="1600" b="1" dirty="0"/>
              <a:t>Indonesia </a:t>
            </a:r>
            <a:r>
              <a:rPr lang="en-GB" sz="1600" dirty="0"/>
              <a:t>started</a:t>
            </a:r>
            <a:r>
              <a:rPr lang="en-GB" sz="1600" b="1" dirty="0"/>
              <a:t>;</a:t>
            </a:r>
          </a:p>
          <a:p>
            <a:pPr marL="342900" indent="-342900">
              <a:buFont typeface="Arial" pitchFamily="34" charset="0"/>
              <a:buChar char="•"/>
            </a:pPr>
            <a:r>
              <a:rPr lang="en-GB" sz="1600" dirty="0"/>
              <a:t>Second</a:t>
            </a:r>
            <a:r>
              <a:rPr lang="en-GB" sz="1600" b="1" dirty="0"/>
              <a:t> </a:t>
            </a:r>
            <a:r>
              <a:rPr lang="en-GB" sz="1600" b="1" dirty="0" err="1"/>
              <a:t>UrbSan</a:t>
            </a:r>
            <a:r>
              <a:rPr lang="en-GB" sz="1600" b="1" dirty="0"/>
              <a:t> workshop;</a:t>
            </a:r>
          </a:p>
          <a:p>
            <a:pPr marL="342900" indent="-342900">
              <a:buFont typeface="Arial" pitchFamily="34" charset="0"/>
              <a:buChar char="•"/>
            </a:pPr>
            <a:r>
              <a:rPr lang="en-GB" sz="1600" dirty="0"/>
              <a:t>First IFRC </a:t>
            </a:r>
            <a:r>
              <a:rPr lang="en-GB" sz="1600" b="1" dirty="0"/>
              <a:t>RANAS</a:t>
            </a:r>
            <a:r>
              <a:rPr lang="en-GB" sz="1600" dirty="0"/>
              <a:t> training held;</a:t>
            </a:r>
          </a:p>
          <a:p>
            <a:pPr marL="342900" indent="-342900">
              <a:buFont typeface="Arial" pitchFamily="34" charset="0"/>
              <a:buChar char="•"/>
            </a:pPr>
            <a:r>
              <a:rPr lang="en-GB" sz="1600" dirty="0"/>
              <a:t>Look Back Study in </a:t>
            </a:r>
            <a:r>
              <a:rPr lang="en-GB" sz="1600" b="1" dirty="0"/>
              <a:t>Bangladesh </a:t>
            </a:r>
            <a:r>
              <a:rPr lang="en-GB" sz="1600" dirty="0"/>
              <a:t>completed using </a:t>
            </a:r>
            <a:r>
              <a:rPr lang="en-GB" sz="1600" b="1" dirty="0"/>
              <a:t>RAMP</a:t>
            </a:r>
            <a:r>
              <a:rPr lang="en-GB" sz="1600" dirty="0"/>
              <a:t>;</a:t>
            </a:r>
          </a:p>
          <a:p>
            <a:pPr marL="342900" indent="-342900">
              <a:buFont typeface="Arial" pitchFamily="34" charset="0"/>
              <a:buChar char="•"/>
            </a:pPr>
            <a:r>
              <a:rPr lang="en-GB" sz="1600" b="1" dirty="0"/>
              <a:t>2</a:t>
            </a:r>
            <a:r>
              <a:rPr lang="en-GB" sz="1600" b="1" baseline="30000" dirty="0"/>
              <a:t>nd</a:t>
            </a:r>
            <a:r>
              <a:rPr lang="en-GB" sz="1600" b="1" dirty="0"/>
              <a:t> </a:t>
            </a:r>
            <a:r>
              <a:rPr lang="en-GB" sz="1600" b="1" dirty="0" err="1"/>
              <a:t>ToC</a:t>
            </a:r>
            <a:r>
              <a:rPr lang="en-GB" sz="1600" b="1" dirty="0"/>
              <a:t> </a:t>
            </a:r>
            <a:r>
              <a:rPr lang="en-GB" sz="1600" dirty="0"/>
              <a:t>workshop held in </a:t>
            </a:r>
            <a:r>
              <a:rPr lang="en-GB" sz="1600" b="1" dirty="0"/>
              <a:t>Myanmar</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828800"/>
            <a:ext cx="3811706" cy="4049494"/>
          </a:xfrm>
          <a:prstGeom prst="rect">
            <a:avLst/>
          </a:prstGeom>
          <a:noFill/>
          <a:ln>
            <a:noFill/>
          </a:ln>
        </p:spPr>
      </p:pic>
    </p:spTree>
    <p:extLst>
      <p:ext uri="{BB962C8B-B14F-4D97-AF65-F5344CB8AC3E}">
        <p14:creationId xmlns:p14="http://schemas.microsoft.com/office/powerpoint/2010/main" val="1979987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304800" y="1679575"/>
            <a:ext cx="3962400" cy="3378200"/>
          </a:xfrm>
        </p:spPr>
        <p:txBody>
          <a:bodyPr/>
          <a:lstStyle/>
          <a:p>
            <a:pPr>
              <a:spcAft>
                <a:spcPts val="600"/>
              </a:spcAft>
            </a:pPr>
            <a:r>
              <a:rPr lang="en-GB" altLang="en-US" sz="1800" dirty="0">
                <a:latin typeface="Arial" charset="0"/>
                <a:cs typeface="Arial" charset="0"/>
              </a:rPr>
              <a:t>Hygiene Promotion Box adaptation – on going</a:t>
            </a:r>
          </a:p>
          <a:p>
            <a:pPr>
              <a:spcAft>
                <a:spcPts val="600"/>
              </a:spcAft>
            </a:pPr>
            <a:r>
              <a:rPr lang="en-GB" altLang="en-US" sz="1800" dirty="0">
                <a:latin typeface="Arial" charset="0"/>
                <a:cs typeface="Arial" charset="0"/>
              </a:rPr>
              <a:t>PHAST </a:t>
            </a:r>
            <a:r>
              <a:rPr lang="en-GB" altLang="en-US" sz="1800" dirty="0" err="1">
                <a:latin typeface="Arial" charset="0"/>
                <a:cs typeface="Arial" charset="0"/>
              </a:rPr>
              <a:t>ToT</a:t>
            </a:r>
            <a:r>
              <a:rPr lang="en-GB" altLang="en-US" sz="1800" dirty="0">
                <a:latin typeface="Arial" charset="0"/>
                <a:cs typeface="Arial" charset="0"/>
              </a:rPr>
              <a:t> webinars and training</a:t>
            </a:r>
          </a:p>
          <a:p>
            <a:pPr>
              <a:spcAft>
                <a:spcPts val="600"/>
              </a:spcAft>
            </a:pPr>
            <a:r>
              <a:rPr lang="en-US" altLang="en-US" sz="1800" dirty="0">
                <a:latin typeface="Arial" charset="0"/>
                <a:cs typeface="Arial" charset="0"/>
              </a:rPr>
              <a:t>3rd year of </a:t>
            </a:r>
            <a:r>
              <a:rPr lang="en-US" altLang="en-US" sz="1800" b="1" dirty="0" err="1">
                <a:latin typeface="Arial" charset="0"/>
                <a:cs typeface="Arial" charset="0"/>
              </a:rPr>
              <a:t>eWASH</a:t>
            </a:r>
            <a:endParaRPr lang="en-US" altLang="en-US" sz="1800" b="1" dirty="0">
              <a:latin typeface="Arial" charset="0"/>
              <a:cs typeface="Arial" charset="0"/>
            </a:endParaRPr>
          </a:p>
          <a:p>
            <a:pPr>
              <a:spcAft>
                <a:spcPts val="600"/>
              </a:spcAft>
            </a:pPr>
            <a:r>
              <a:rPr lang="en-US" altLang="en-US" sz="1800" dirty="0">
                <a:latin typeface="Arial" charset="0"/>
                <a:cs typeface="Arial" charset="0"/>
              </a:rPr>
              <a:t>Webinars on </a:t>
            </a:r>
            <a:r>
              <a:rPr lang="en-US" altLang="en-US" sz="1800" b="1" dirty="0">
                <a:latin typeface="Arial" charset="0"/>
                <a:cs typeface="Arial" charset="0"/>
              </a:rPr>
              <a:t>MHM, Nepal EQ response, CBT kits and WASH and Markets</a:t>
            </a:r>
          </a:p>
          <a:p>
            <a:pPr>
              <a:spcAft>
                <a:spcPts val="600"/>
              </a:spcAft>
            </a:pPr>
            <a:r>
              <a:rPr lang="en-US" altLang="en-US" sz="1800" dirty="0">
                <a:latin typeface="Arial" charset="0"/>
                <a:cs typeface="Arial" charset="0"/>
              </a:rPr>
              <a:t>2</a:t>
            </a:r>
            <a:r>
              <a:rPr lang="en-US" altLang="en-US" sz="1800" baseline="30000" dirty="0">
                <a:latin typeface="Arial" charset="0"/>
                <a:cs typeface="Arial" charset="0"/>
              </a:rPr>
              <a:t>nd</a:t>
            </a:r>
            <a:r>
              <a:rPr lang="en-US" altLang="en-US" sz="1800" dirty="0">
                <a:latin typeface="Arial" charset="0"/>
                <a:cs typeface="Arial" charset="0"/>
              </a:rPr>
              <a:t> </a:t>
            </a:r>
            <a:r>
              <a:rPr lang="en-US" altLang="en-US" sz="1800" dirty="0" err="1">
                <a:latin typeface="Arial" charset="0"/>
                <a:cs typeface="Arial" charset="0"/>
              </a:rPr>
              <a:t>UrbSan</a:t>
            </a:r>
            <a:r>
              <a:rPr lang="en-US" altLang="en-US" sz="1800" dirty="0">
                <a:latin typeface="Arial" charset="0"/>
                <a:cs typeface="Arial" charset="0"/>
              </a:rPr>
              <a:t> Workshop in Kathmandu – followed by webinar</a:t>
            </a:r>
          </a:p>
          <a:p>
            <a:pPr>
              <a:spcAft>
                <a:spcPts val="600"/>
              </a:spcAft>
              <a:buFont typeface="Arial" charset="0"/>
              <a:buNone/>
            </a:pPr>
            <a:endParaRPr lang="en-GB" altLang="en-US" sz="2000" dirty="0">
              <a:solidFill>
                <a:srgbClr val="002060"/>
              </a:solidFill>
              <a:latin typeface="Arial" charset="0"/>
              <a:cs typeface="Arial" charset="0"/>
            </a:endParaRPr>
          </a:p>
          <a:p>
            <a:pPr>
              <a:buFont typeface="Wingdings" pitchFamily="2" charset="2"/>
              <a:buNone/>
            </a:pPr>
            <a:endParaRPr lang="en-GB" altLang="en-US" sz="2000" dirty="0">
              <a:solidFill>
                <a:srgbClr val="002060"/>
              </a:solidFill>
              <a:latin typeface="Arial" charset="0"/>
              <a:cs typeface="Arial" charset="0"/>
            </a:endParaRPr>
          </a:p>
        </p:txBody>
      </p:sp>
      <p:sp>
        <p:nvSpPr>
          <p:cNvPr id="21507" name="TextBox 5"/>
          <p:cNvSpPr txBox="1">
            <a:spLocks noChangeArrowheads="1"/>
          </p:cNvSpPr>
          <p:nvPr/>
        </p:nvSpPr>
        <p:spPr bwMode="auto">
          <a:xfrm>
            <a:off x="6096000" y="56388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400" i="1">
                <a:solidFill>
                  <a:schemeClr val="bg1"/>
                </a:solidFill>
              </a:rPr>
              <a:t>Photo: Jurg Graf, Austrian RC</a:t>
            </a:r>
          </a:p>
        </p:txBody>
      </p:sp>
      <p:sp>
        <p:nvSpPr>
          <p:cNvPr id="21508" name="Title 1"/>
          <p:cNvSpPr>
            <a:spLocks noGrp="1"/>
          </p:cNvSpPr>
          <p:nvPr>
            <p:ph type="title"/>
          </p:nvPr>
        </p:nvSpPr>
        <p:spPr>
          <a:xfrm>
            <a:off x="1600200" y="274638"/>
            <a:ext cx="7086600" cy="1143000"/>
          </a:xfrm>
        </p:spPr>
        <p:txBody>
          <a:bodyPr/>
          <a:lstStyle/>
          <a:p>
            <a:br>
              <a:rPr lang="en-GB" altLang="en-US" sz="3200" dirty="0">
                <a:solidFill>
                  <a:srgbClr val="7030A0"/>
                </a:solidFill>
                <a:latin typeface="Arial" charset="0"/>
                <a:cs typeface="Arial" charset="0"/>
              </a:rPr>
            </a:br>
            <a:r>
              <a:rPr lang="en-GB" altLang="en-US" dirty="0" err="1">
                <a:latin typeface="Arial" charset="0"/>
                <a:cs typeface="Arial" charset="0"/>
              </a:rPr>
              <a:t>WatSan</a:t>
            </a:r>
            <a:r>
              <a:rPr lang="en-GB" altLang="en-US" dirty="0">
                <a:latin typeface="Arial" charset="0"/>
                <a:cs typeface="Arial" charset="0"/>
              </a:rPr>
              <a:t> knowledge sharing 2015-2016</a:t>
            </a:r>
            <a:br>
              <a:rPr lang="en-GB" altLang="en-US" sz="3200" dirty="0">
                <a:solidFill>
                  <a:srgbClr val="002060"/>
                </a:solidFill>
                <a:latin typeface="Arial" charset="0"/>
                <a:cs typeface="Arial" charset="0"/>
              </a:rPr>
            </a:br>
            <a:endParaRPr lang="en-GB" altLang="en-US" dirty="0">
              <a:latin typeface="Arial" charset="0"/>
              <a:cs typeface="Arial" charset="0"/>
            </a:endParaRPr>
          </a:p>
        </p:txBody>
      </p:sp>
      <p:pic>
        <p:nvPicPr>
          <p:cNvPr id="3" name="Picture 2" descr="S1 ER Watsan webinar intro presenters.ppt [Compatibility Mode] - Microsoft PowerPoint"/>
          <p:cNvPicPr>
            <a:picLocks noChangeAspect="1"/>
          </p:cNvPicPr>
          <p:nvPr/>
        </p:nvPicPr>
        <p:blipFill rotWithShape="1">
          <a:blip r:embed="rId3">
            <a:extLst>
              <a:ext uri="{28A0092B-C50C-407E-A947-70E740481C1C}">
                <a14:useLocalDpi xmlns:a14="http://schemas.microsoft.com/office/drawing/2010/main" val="0"/>
              </a:ext>
            </a:extLst>
          </a:blip>
          <a:srcRect l="35897" t="15052" r="21581" b="26319"/>
          <a:stretch/>
        </p:blipFill>
        <p:spPr>
          <a:xfrm>
            <a:off x="4724400" y="1898490"/>
            <a:ext cx="4095750" cy="3159285"/>
          </a:xfrm>
          <a:prstGeom prst="rect">
            <a:avLst/>
          </a:prstGeom>
        </p:spPr>
      </p:pic>
    </p:spTree>
    <p:extLst>
      <p:ext uri="{BB962C8B-B14F-4D97-AF65-F5344CB8AC3E}">
        <p14:creationId xmlns:p14="http://schemas.microsoft.com/office/powerpoint/2010/main" val="187472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par>
                          <p:cTn id="11" fill="hold" nodeType="afterGroup">
                            <p:stCondLst>
                              <p:cond delay="0"/>
                            </p:stCondLst>
                            <p:childTnLst>
                              <p:par>
                                <p:cTn id="12" presetID="3" presetClass="emph" presetSubtype="2" fill="hold" nodeType="afterEffect">
                                  <p:stCondLst>
                                    <p:cond delay="0"/>
                                  </p:stCondLst>
                                  <p:childTnLst>
                                    <p:animClr clrSpc="rgb" dir="cw">
                                      <p:cBhvr override="childStyle">
                                        <p:cTn id="13" dur="3000" fill="hold"/>
                                        <p:tgtEl>
                                          <p:spTgt spid="6147">
                                            <p:txEl>
                                              <p:pRg st="0" end="0"/>
                                            </p:txEl>
                                          </p:spTgt>
                                        </p:tgtEl>
                                        <p:attrNameLst>
                                          <p:attrName>style.color</p:attrName>
                                        </p:attrNameLst>
                                      </p:cBhvr>
                                      <p:to>
                                        <a:srgbClr val="A9C1DF"/>
                                      </p:to>
                                    </p:animClr>
                                  </p:childTnLst>
                                </p:cTn>
                              </p:par>
                            </p:childTnLst>
                          </p:cTn>
                        </p:par>
                        <p:par>
                          <p:cTn id="14" fill="hold">
                            <p:stCondLst>
                              <p:cond delay="3000"/>
                            </p:stCondLst>
                            <p:childTnLst>
                              <p:par>
                                <p:cTn id="15" presetID="3" presetClass="emph" presetSubtype="2" fill="hold" nodeType="afterEffect">
                                  <p:stCondLst>
                                    <p:cond delay="0"/>
                                  </p:stCondLst>
                                  <p:childTnLst>
                                    <p:animClr clrSpc="rgb" dir="cw">
                                      <p:cBhvr override="childStyle">
                                        <p:cTn id="16" dur="3000" fill="hold"/>
                                        <p:tgtEl>
                                          <p:spTgt spid="6147">
                                            <p:txEl>
                                              <p:pRg st="1" end="1"/>
                                            </p:txEl>
                                          </p:spTgt>
                                        </p:tgtEl>
                                        <p:attrNameLst>
                                          <p:attrName>style.color</p:attrName>
                                        </p:attrNameLst>
                                      </p:cBhvr>
                                      <p:to>
                                        <a:srgbClr val="A9C1DF"/>
                                      </p:to>
                                    </p:animClr>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childTnLst>
                                </p:cTn>
                              </p:par>
                            </p:childTnLst>
                          </p:cTn>
                        </p:par>
                        <p:par>
                          <p:cTn id="25" fill="hold" nodeType="afterGroup">
                            <p:stCondLst>
                              <p:cond delay="0"/>
                            </p:stCondLst>
                            <p:childTnLst>
                              <p:par>
                                <p:cTn id="26" presetID="3" presetClass="emph" presetSubtype="2" fill="hold" grpId="0" nodeType="afterEffect">
                                  <p:stCondLst>
                                    <p:cond delay="0"/>
                                  </p:stCondLst>
                                  <p:childTnLst>
                                    <p:animClr clrSpc="rgb" dir="cw">
                                      <p:cBhvr override="childStyle">
                                        <p:cTn id="27" dur="3000" fill="hold"/>
                                        <p:tgtEl>
                                          <p:spTgt spid="6147">
                                            <p:txEl>
                                              <p:pRg st="2" end="2"/>
                                            </p:txEl>
                                          </p:spTgt>
                                        </p:tgtEl>
                                        <p:attrNameLst>
                                          <p:attrName>style.color</p:attrName>
                                        </p:attrNameLst>
                                      </p:cBhvr>
                                      <p:to>
                                        <a:srgbClr val="95B3D7"/>
                                      </p:to>
                                    </p:animClr>
                                  </p:childTnLst>
                                </p:cTn>
                              </p:par>
                            </p:childTnLst>
                          </p:cTn>
                        </p:par>
                      </p:childTnLst>
                    </p:cTn>
                  </p:par>
                  <p:par>
                    <p:cTn id="28" fill="hold">
                      <p:stCondLst>
                        <p:cond delay="indefinite"/>
                      </p:stCondLst>
                      <p:childTnLst>
                        <p:par>
                          <p:cTn id="29" fill="hold">
                            <p:stCondLst>
                              <p:cond delay="0"/>
                            </p:stCondLst>
                            <p:childTnLst>
                              <p:par>
                                <p:cTn id="30" presetID="3" presetClass="emph" presetSubtype="2" fill="hold" grpId="0" nodeType="clickEffect">
                                  <p:stCondLst>
                                    <p:cond delay="0"/>
                                  </p:stCondLst>
                                  <p:childTnLst>
                                    <p:animClr clrSpc="rgb" dir="cw">
                                      <p:cBhvr override="childStyle">
                                        <p:cTn id="31" dur="3000" fill="hold"/>
                                        <p:tgtEl>
                                          <p:spTgt spid="6147">
                                            <p:txEl>
                                              <p:pRg st="3" end="3"/>
                                            </p:txEl>
                                          </p:spTgt>
                                        </p:tgtEl>
                                        <p:attrNameLst>
                                          <p:attrName>style.color</p:attrName>
                                        </p:attrNameLst>
                                      </p:cBhvr>
                                      <p:to>
                                        <a:srgbClr val="95B3D7"/>
                                      </p:to>
                                    </p:animClr>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mph" presetSubtype="2" fill="hold" nodeType="clickEffect">
                                  <p:stCondLst>
                                    <p:cond delay="0"/>
                                  </p:stCondLst>
                                  <p:childTnLst>
                                    <p:animClr clrSpc="rgb" dir="cw">
                                      <p:cBhvr override="childStyle">
                                        <p:cTn id="39" dur="3000" fill="hold"/>
                                        <p:tgtEl>
                                          <p:spTgt spid="6147">
                                            <p:txEl>
                                              <p:pRg st="4" end="4"/>
                                            </p:txEl>
                                          </p:spTgt>
                                        </p:tgtEl>
                                        <p:attrNameLst>
                                          <p:attrName>style.color</p:attrName>
                                        </p:attrNameLst>
                                      </p:cBhvr>
                                      <p:to>
                                        <a:srgbClr val="95B3D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147"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981200" y="503238"/>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a:lstStyle>
          <a:p>
            <a:r>
              <a:rPr lang="en-GB" dirty="0">
                <a:latin typeface="Arial" charset="0"/>
                <a:cs typeface="Arial" charset="0"/>
              </a:rPr>
              <a:t>APRO Plans for 2016/2017</a:t>
            </a:r>
          </a:p>
        </p:txBody>
      </p:sp>
      <p:sp>
        <p:nvSpPr>
          <p:cNvPr id="3" name="Content Placeholder 2"/>
          <p:cNvSpPr>
            <a:spLocks noGrp="1"/>
          </p:cNvSpPr>
          <p:nvPr>
            <p:ph idx="1"/>
          </p:nvPr>
        </p:nvSpPr>
        <p:spPr>
          <a:xfrm>
            <a:off x="304800" y="1646238"/>
            <a:ext cx="4724400" cy="3687762"/>
          </a:xfrm>
        </p:spPr>
        <p:txBody>
          <a:bodyPr/>
          <a:lstStyle/>
          <a:p>
            <a:pPr>
              <a:spcAft>
                <a:spcPts val="600"/>
              </a:spcAft>
            </a:pPr>
            <a:r>
              <a:rPr lang="en-GB" altLang="en-US" sz="1800" dirty="0">
                <a:latin typeface="Arial" charset="0"/>
                <a:cs typeface="Arial" charset="0"/>
              </a:rPr>
              <a:t>2</a:t>
            </a:r>
            <a:r>
              <a:rPr lang="en-GB" altLang="en-US" sz="1800" baseline="30000" dirty="0">
                <a:latin typeface="Arial" charset="0"/>
                <a:cs typeface="Arial" charset="0"/>
              </a:rPr>
              <a:t>nd</a:t>
            </a:r>
            <a:r>
              <a:rPr lang="en-GB" altLang="en-US" sz="1800" dirty="0">
                <a:latin typeface="Arial" charset="0"/>
                <a:cs typeface="Arial" charset="0"/>
              </a:rPr>
              <a:t>  Pacific </a:t>
            </a:r>
            <a:r>
              <a:rPr lang="en-GB" altLang="en-US" sz="1800" dirty="0" err="1">
                <a:latin typeface="Arial" charset="0"/>
                <a:cs typeface="Arial" charset="0"/>
              </a:rPr>
              <a:t>eWASH</a:t>
            </a:r>
            <a:r>
              <a:rPr lang="en-GB" altLang="en-US" sz="1800" dirty="0">
                <a:latin typeface="Arial" charset="0"/>
                <a:cs typeface="Arial" charset="0"/>
              </a:rPr>
              <a:t> webinar (September 2016);</a:t>
            </a:r>
          </a:p>
          <a:p>
            <a:pPr>
              <a:spcAft>
                <a:spcPts val="600"/>
              </a:spcAft>
            </a:pPr>
            <a:r>
              <a:rPr lang="en-GB" altLang="en-US" sz="1800" dirty="0">
                <a:latin typeface="Arial" charset="0"/>
                <a:cs typeface="Arial" charset="0"/>
              </a:rPr>
              <a:t>Pacific emergency WASH face to face training in Suva (October 2016)</a:t>
            </a:r>
          </a:p>
          <a:p>
            <a:pPr>
              <a:spcAft>
                <a:spcPts val="600"/>
              </a:spcAft>
            </a:pPr>
            <a:r>
              <a:rPr lang="en-GB" altLang="en-US" sz="1800" dirty="0">
                <a:latin typeface="Arial" charset="0"/>
                <a:cs typeface="Arial" charset="0"/>
              </a:rPr>
              <a:t>ER WASH training in Bangladesh, Cambodia, Laos and DPRK;</a:t>
            </a:r>
          </a:p>
          <a:p>
            <a:pPr>
              <a:spcAft>
                <a:spcPts val="600"/>
              </a:spcAft>
            </a:pPr>
            <a:r>
              <a:rPr lang="en-GB" altLang="en-US" sz="1800" dirty="0">
                <a:latin typeface="Arial" charset="0"/>
                <a:cs typeface="Arial" charset="0"/>
              </a:rPr>
              <a:t>Bio-digester pilots in Nepal, Bangladesh and Philippines;</a:t>
            </a:r>
          </a:p>
          <a:p>
            <a:pPr>
              <a:spcAft>
                <a:spcPts val="600"/>
              </a:spcAft>
            </a:pPr>
            <a:r>
              <a:rPr lang="en-GB" altLang="en-US" sz="1800" dirty="0">
                <a:latin typeface="Arial" charset="0"/>
                <a:cs typeface="Arial" charset="0"/>
              </a:rPr>
              <a:t>Scope for AP Flagship to be developed – watch this space!!</a:t>
            </a:r>
          </a:p>
          <a:p>
            <a:pPr>
              <a:spcAft>
                <a:spcPts val="600"/>
              </a:spcAft>
            </a:pPr>
            <a:endParaRPr lang="en-GB" altLang="en-US" sz="1800" dirty="0">
              <a:latin typeface="Arial" charset="0"/>
              <a:cs typeface="Arial" charset="0"/>
            </a:endParaRPr>
          </a:p>
          <a:p>
            <a:pPr>
              <a:spcAft>
                <a:spcPts val="600"/>
              </a:spcAft>
            </a:pPr>
            <a:endParaRPr lang="en-GB" altLang="en-US" sz="1800" dirty="0">
              <a:latin typeface="Arial" charset="0"/>
              <a:cs typeface="Arial" charset="0"/>
            </a:endParaRPr>
          </a:p>
          <a:p>
            <a:pPr>
              <a:spcAft>
                <a:spcPts val="600"/>
              </a:spcAft>
            </a:pPr>
            <a:endParaRPr lang="en-GB" altLang="en-US" sz="1800" dirty="0">
              <a:latin typeface="Arial" charset="0"/>
              <a:cs typeface="Arial" charset="0"/>
            </a:endParaRPr>
          </a:p>
          <a:p>
            <a:pPr>
              <a:spcAft>
                <a:spcPts val="600"/>
              </a:spcAft>
              <a:buFont typeface="Arial" charset="0"/>
              <a:buNone/>
            </a:pPr>
            <a:endParaRPr lang="en-GB" altLang="en-US" sz="2000" dirty="0">
              <a:solidFill>
                <a:srgbClr val="002060"/>
              </a:solidFill>
              <a:latin typeface="Arial" charset="0"/>
              <a:cs typeface="Arial" charset="0"/>
            </a:endParaRPr>
          </a:p>
          <a:p>
            <a:pPr>
              <a:buFont typeface="Wingdings" pitchFamily="2" charset="2"/>
              <a:buNone/>
            </a:pPr>
            <a:endParaRPr lang="en-GB" altLang="en-US" sz="2000" dirty="0">
              <a:solidFill>
                <a:srgbClr val="002060"/>
              </a:solidFill>
              <a:latin typeface="Arial" charset="0"/>
              <a:cs typeface="Arial"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1541" y="1524000"/>
            <a:ext cx="3718560" cy="2788920"/>
          </a:xfrm>
          <a:prstGeom prst="rect">
            <a:avLst/>
          </a:prstGeom>
        </p:spPr>
      </p:pic>
    </p:spTree>
    <p:extLst>
      <p:ext uri="{BB962C8B-B14F-4D97-AF65-F5344CB8AC3E}">
        <p14:creationId xmlns:p14="http://schemas.microsoft.com/office/powerpoint/2010/main" val="307051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par>
                          <p:cTn id="23" fill="hold">
                            <p:stCondLst>
                              <p:cond delay="0"/>
                            </p:stCondLst>
                            <p:childTnLst>
                              <p:par>
                                <p:cTn id="24" presetID="3" presetClass="emph" presetSubtype="2" fill="hold" nodeType="afterEffect">
                                  <p:stCondLst>
                                    <p:cond delay="0"/>
                                  </p:stCondLst>
                                  <p:childTnLst>
                                    <p:animClr clrSpc="rgb" dir="cw">
                                      <p:cBhvr override="childStyle">
                                        <p:cTn id="25" dur="3000" fill="hold"/>
                                        <p:tgtEl>
                                          <p:spTgt spid="3">
                                            <p:txEl>
                                              <p:pRg st="0" end="0"/>
                                            </p:txEl>
                                          </p:spTgt>
                                        </p:tgtEl>
                                        <p:attrNameLst>
                                          <p:attrName>style.color</p:attrName>
                                        </p:attrNameLst>
                                      </p:cBhvr>
                                      <p:to>
                                        <a:srgbClr val="A9C1DF"/>
                                      </p:to>
                                    </p:animClr>
                                  </p:childTnLst>
                                </p:cTn>
                              </p:par>
                            </p:childTnLst>
                          </p:cTn>
                        </p:par>
                        <p:par>
                          <p:cTn id="26" fill="hold">
                            <p:stCondLst>
                              <p:cond delay="3000"/>
                            </p:stCondLst>
                            <p:childTnLst>
                              <p:par>
                                <p:cTn id="27" presetID="3" presetClass="emph" presetSubtype="2" fill="hold" nodeType="afterEffect">
                                  <p:stCondLst>
                                    <p:cond delay="0"/>
                                  </p:stCondLst>
                                  <p:childTnLst>
                                    <p:animClr clrSpc="rgb" dir="cw">
                                      <p:cBhvr override="childStyle">
                                        <p:cTn id="28" dur="3000" fill="hold"/>
                                        <p:tgtEl>
                                          <p:spTgt spid="3">
                                            <p:txEl>
                                              <p:pRg st="1" end="1"/>
                                            </p:txEl>
                                          </p:spTgt>
                                        </p:tgtEl>
                                        <p:attrNameLst>
                                          <p:attrName>style.color</p:attrName>
                                        </p:attrNameLst>
                                      </p:cBhvr>
                                      <p:to>
                                        <a:srgbClr val="A9C1DF"/>
                                      </p:to>
                                    </p:animClr>
                                  </p:childTnLst>
                                </p:cTn>
                              </p:par>
                            </p:childTnLst>
                          </p:cTn>
                        </p:par>
                        <p:par>
                          <p:cTn id="29" fill="hold">
                            <p:stCondLst>
                              <p:cond delay="6000"/>
                            </p:stCondLst>
                            <p:childTnLst>
                              <p:par>
                                <p:cTn id="30" presetID="3" presetClass="emph" presetSubtype="2" fill="hold" nodeType="afterEffect">
                                  <p:stCondLst>
                                    <p:cond delay="0"/>
                                  </p:stCondLst>
                                  <p:childTnLst>
                                    <p:animClr clrSpc="rgb" dir="cw">
                                      <p:cBhvr override="childStyle">
                                        <p:cTn id="31" dur="3000" fill="hold"/>
                                        <p:tgtEl>
                                          <p:spTgt spid="3">
                                            <p:txEl>
                                              <p:pRg st="2" end="2"/>
                                            </p:txEl>
                                          </p:spTgt>
                                        </p:tgtEl>
                                        <p:attrNameLst>
                                          <p:attrName>style.color</p:attrName>
                                        </p:attrNameLst>
                                      </p:cBhvr>
                                      <p:to>
                                        <a:srgbClr val="A9C1DF"/>
                                      </p:to>
                                    </p:animClr>
                                  </p:childTnLst>
                                </p:cTn>
                              </p:par>
                            </p:childTnLst>
                          </p:cTn>
                        </p:par>
                        <p:par>
                          <p:cTn id="32" fill="hold">
                            <p:stCondLst>
                              <p:cond delay="9000"/>
                            </p:stCondLst>
                            <p:childTnLst>
                              <p:par>
                                <p:cTn id="33" presetID="3" presetClass="emph" presetSubtype="2" fill="hold" nodeType="afterEffect">
                                  <p:stCondLst>
                                    <p:cond delay="0"/>
                                  </p:stCondLst>
                                  <p:childTnLst>
                                    <p:animClr clrSpc="rgb" dir="cw">
                                      <p:cBhvr override="childStyle">
                                        <p:cTn id="34" dur="3000" fill="hold"/>
                                        <p:tgtEl>
                                          <p:spTgt spid="3">
                                            <p:txEl>
                                              <p:pRg st="3" end="3"/>
                                            </p:txEl>
                                          </p:spTgt>
                                        </p:tgtEl>
                                        <p:attrNameLst>
                                          <p:attrName>style.color</p:attrName>
                                        </p:attrNameLst>
                                      </p:cBhvr>
                                      <p:to>
                                        <a:srgbClr val="A9C1DF"/>
                                      </p:to>
                                    </p:animClr>
                                  </p:childTnLst>
                                </p:cTn>
                              </p:par>
                            </p:childTnLst>
                          </p:cTn>
                        </p:par>
                        <p:par>
                          <p:cTn id="35" fill="hold">
                            <p:stCondLst>
                              <p:cond delay="12000"/>
                            </p:stCondLst>
                            <p:childTnLst>
                              <p:par>
                                <p:cTn id="36" presetID="3" presetClass="emph" presetSubtype="2" fill="hold" nodeType="afterEffect">
                                  <p:stCondLst>
                                    <p:cond delay="0"/>
                                  </p:stCondLst>
                                  <p:childTnLst>
                                    <p:animClr clrSpc="rgb" dir="cw">
                                      <p:cBhvr override="childStyle">
                                        <p:cTn id="37" dur="3000" fill="hold"/>
                                        <p:tgtEl>
                                          <p:spTgt spid="3">
                                            <p:txEl>
                                              <p:pRg st="4" end="4"/>
                                            </p:txEl>
                                          </p:spTgt>
                                        </p:tgtEl>
                                        <p:attrNameLst>
                                          <p:attrName>style.color</p:attrName>
                                        </p:attrNameLst>
                                      </p:cBhvr>
                                      <p:to>
                                        <a:srgbClr val="A9C1D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981200" y="503238"/>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a:lstStyle>
          <a:p>
            <a:r>
              <a:rPr lang="en-GB" dirty="0">
                <a:latin typeface="Arial" charset="0"/>
                <a:cs typeface="Arial" charset="0"/>
              </a:rPr>
              <a:t>APZ IFRC Capacity in 2016</a:t>
            </a:r>
          </a:p>
        </p:txBody>
      </p:sp>
      <p:pic>
        <p:nvPicPr>
          <p:cNvPr id="5" name="Picture 3" descr="AP map no names.gif"/>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59352" y="1524000"/>
            <a:ext cx="5736848" cy="392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2"/>
          <p:cNvSpPr>
            <a:spLocks noChangeArrowheads="1"/>
          </p:cNvSpPr>
          <p:nvPr/>
        </p:nvSpPr>
        <p:spPr bwMode="auto">
          <a:xfrm>
            <a:off x="228600" y="4038600"/>
            <a:ext cx="1905000" cy="1588486"/>
          </a:xfrm>
          <a:prstGeom prst="roundRect">
            <a:avLst>
              <a:gd name="adj" fmla="val 16667"/>
            </a:avLst>
          </a:prstGeom>
          <a:solidFill>
            <a:srgbClr val="F2F2F2"/>
          </a:solidFill>
          <a:ln w="38100">
            <a:solidFill>
              <a:srgbClr val="A5A5A5"/>
            </a:solidFill>
            <a:round/>
            <a:headEnd/>
            <a:tailEnd/>
          </a:ln>
          <a:effectLst>
            <a:outerShdw dist="28398" dir="3806097" algn="ctr" rotWithShape="0">
              <a:srgbClr val="974706">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altLang="en-US" sz="1400" b="1" i="0" u="none" strike="noStrike" cap="none" normalizeH="0" baseline="0" dirty="0">
                <a:ln>
                  <a:noFill/>
                </a:ln>
                <a:solidFill>
                  <a:srgbClr val="C00000"/>
                </a:solidFill>
                <a:effectLst/>
                <a:latin typeface="Calibri" pitchFamily="34" charset="0"/>
                <a:ea typeface="Arial" pitchFamily="34" charset="0"/>
                <a:cs typeface="Arial" pitchFamily="34" charset="0"/>
              </a:rPr>
              <a:t>IFRC Staff approx. 10</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GB" altLang="en-US" sz="1400" b="1" i="0" u="none" strike="noStrike" cap="none" normalizeH="0" baseline="0" dirty="0">
                <a:ln>
                  <a:noFill/>
                </a:ln>
                <a:solidFill>
                  <a:schemeClr val="tx1"/>
                </a:solidFill>
                <a:effectLst/>
                <a:latin typeface="Calibri" pitchFamily="34" charset="0"/>
                <a:ea typeface="Arial" pitchFamily="34" charset="0"/>
                <a:cs typeface="Arial" pitchFamily="34" charset="0"/>
              </a:rPr>
              <a:t>Current: 01/09/16</a:t>
            </a:r>
            <a:endParaRPr kumimoji="0" lang="en-US" altLang="en-US" sz="14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18439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5398</TotalTime>
  <Words>590</Words>
  <Application>Microsoft Office PowerPoint</Application>
  <PresentationFormat>On-screen Show (4:3)</PresentationFormat>
  <Paragraphs>149</Paragraphs>
  <Slides>6</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4" baseType="lpstr">
      <vt:lpstr>Arial</vt:lpstr>
      <vt:lpstr>Arial Rounded MT Bold</vt:lpstr>
      <vt:lpstr>Calibri</vt:lpstr>
      <vt:lpstr>Tahoma</vt:lpstr>
      <vt:lpstr>Times New Roman</vt:lpstr>
      <vt:lpstr>Wingdings</vt:lpstr>
      <vt:lpstr>Office Theme</vt:lpstr>
      <vt:lpstr>Drawing</vt:lpstr>
      <vt:lpstr>PowerPoint Presentation</vt:lpstr>
      <vt:lpstr>PowerPoint Presentation</vt:lpstr>
      <vt:lpstr>PowerPoint Presentation</vt:lpstr>
      <vt:lpstr> WatSan knowledge sharing 2015-2016 </vt:lpstr>
      <vt:lpstr>PowerPoint Presentation</vt:lpstr>
      <vt:lpstr>PowerPoint Presentation</vt:lpstr>
    </vt:vector>
  </TitlesOfParts>
  <Company>IFRC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goli.ameri</dc:creator>
  <cp:lastModifiedBy>Rea Ivanek</cp:lastModifiedBy>
  <cp:revision>159</cp:revision>
  <dcterms:created xsi:type="dcterms:W3CDTF">2010-10-08T14:12:22Z</dcterms:created>
  <dcterms:modified xsi:type="dcterms:W3CDTF">2016-08-31T06:32:12Z</dcterms:modified>
</cp:coreProperties>
</file>