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16" r:id="rId3"/>
    <p:sldId id="324" r:id="rId4"/>
    <p:sldId id="327" r:id="rId5"/>
    <p:sldId id="328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93931" autoAdjust="0"/>
  </p:normalViewPr>
  <p:slideViewPr>
    <p:cSldViewPr>
      <p:cViewPr varScale="1">
        <p:scale>
          <a:sx n="85" d="100"/>
          <a:sy n="85" d="100"/>
        </p:scale>
        <p:origin x="972" y="90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8879F-DEAC-4185-BEFB-D39ECE7EDE0F}" type="datetimeFigureOut">
              <a:rPr lang="en-GB"/>
              <a:pPr>
                <a:defRPr/>
              </a:pPr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1621F5-FD08-44A8-80B3-10AAA552D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6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55DB45-64D5-4E3F-86C8-BA96F2E82A6D}" type="datetimeFigureOut">
              <a:rPr lang="en-GB"/>
              <a:pPr>
                <a:defRPr/>
              </a:pPr>
              <a:t>06/09/2016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6C5B49-16BA-4B9A-BFDF-317C77B52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8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6C5B49-16BA-4B9A-BFDF-317C77B5287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CFD0C7-0ABA-40A2-A1D5-AC774DA917E9}" type="slidenum">
              <a:rPr lang="en-GB" altLang="en-US" smtClean="0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10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CFD0C7-0ABA-40A2-A1D5-AC774DA917E9}" type="slidenum">
              <a:rPr lang="en-GB" altLang="en-US" smtClean="0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12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Water and Sanitation in Asia Pacific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4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ine pre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>
              <a:defRPr/>
            </a:pPr>
            <a:endParaRPr lang="fr-CH" sz="31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/>
        </p:nvGraphicFramePr>
        <p:xfrm>
          <a:off x="214313" y="128588"/>
          <a:ext cx="39116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Drawing" r:id="rId3" imgW="5025995" imgH="571500" progId="">
                  <p:embed/>
                </p:oleObj>
              </mc:Choice>
              <mc:Fallback>
                <p:oleObj name="Drawing" r:id="rId3" imgW="5025995" imgH="5715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8588"/>
                        <a:ext cx="39116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4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8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2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4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9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/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3082" name="Picture 14" descr="IFRC_logo_EN.gif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(possible two lines)</a:t>
            </a:r>
            <a:endParaRPr lang="en-GB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077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Water and Sanitation in Asia Pacific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73" r:id="rId9"/>
    <p:sldLayoutId id="214748388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P map no names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486400" cy="374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981200" y="5032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latin typeface="Arial" charset="0"/>
                <a:cs typeface="Arial" charset="0"/>
              </a:rPr>
              <a:t>Stage 1: Webinars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0275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65 people from 17 NS, IFRC and ICRC;</a:t>
            </a:r>
          </a:p>
        </p:txBody>
      </p:sp>
      <p:sp>
        <p:nvSpPr>
          <p:cNvPr id="59394" name="AutoShape 2" descr="http://sphotos-f.ak.fbcdn.net/hphotos-ak-ash4/379971_10152749163890635_1327046073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396" name="AutoShape 4" descr="http://sphotos-f.ak.fbcdn.net/hphotos-ak-ash4/379971_10152749163890635_1327046073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Who Passed?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438400"/>
            <a:ext cx="4370076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981200" y="5032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latin typeface="Arial" charset="0"/>
                <a:cs typeface="Arial" charset="0"/>
              </a:rPr>
              <a:t>Stage 2: Prior to Deployment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50333"/>
              </p:ext>
            </p:extLst>
          </p:nvPr>
        </p:nvGraphicFramePr>
        <p:xfrm>
          <a:off x="1524000" y="1397000"/>
          <a:ext cx="58674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250">
                  <a:extLst>
                    <a:ext uri="{9D8B030D-6E8A-4147-A177-3AD203B41FA5}">
                      <a16:colId xmlns:a16="http://schemas.microsoft.com/office/drawing/2014/main" val="3155716651"/>
                    </a:ext>
                  </a:extLst>
                </a:gridCol>
                <a:gridCol w="1806642">
                  <a:extLst>
                    <a:ext uri="{9D8B030D-6E8A-4147-A177-3AD203B41FA5}">
                      <a16:colId xmlns:a16="http://schemas.microsoft.com/office/drawing/2014/main" val="661039770"/>
                    </a:ext>
                  </a:extLst>
                </a:gridCol>
                <a:gridCol w="3139508">
                  <a:extLst>
                    <a:ext uri="{9D8B030D-6E8A-4147-A177-3AD203B41FA5}">
                      <a16:colId xmlns:a16="http://schemas.microsoft.com/office/drawing/2014/main" val="199480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6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July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Mock DMIS alert to be sent to all participants using RMS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3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July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RMS alert with request for RDRT and Information Bulletin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3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July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Third RMS Alert with attached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DREF to all participants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5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July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Pre-deployment webinar briefing from HR,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Health, Logs, PMER, DCPRR, IT and </a:t>
                      </a:r>
                      <a:r>
                        <a:rPr lang="en-GB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8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6096000" y="5638800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i="1">
                <a:solidFill>
                  <a:schemeClr val="bg1"/>
                </a:solidFill>
              </a:rPr>
              <a:t>Photo: Jurg Graf, Austrian RC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br>
              <a:rPr lang="en-GB" altLang="en-US" sz="32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cs typeface="Arial" charset="0"/>
              </a:rPr>
              <a:t>Stage 3: Deployment and intervention</a:t>
            </a:r>
            <a:br>
              <a:rPr lang="en-GB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GB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03950"/>
              </p:ext>
            </p:extLst>
          </p:nvPr>
        </p:nvGraphicFramePr>
        <p:xfrm>
          <a:off x="990600" y="1397000"/>
          <a:ext cx="8001000" cy="440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73">
                  <a:extLst>
                    <a:ext uri="{9D8B030D-6E8A-4147-A177-3AD203B41FA5}">
                      <a16:colId xmlns:a16="http://schemas.microsoft.com/office/drawing/2014/main" val="3155716651"/>
                    </a:ext>
                  </a:extLst>
                </a:gridCol>
                <a:gridCol w="1570481">
                  <a:extLst>
                    <a:ext uri="{9D8B030D-6E8A-4147-A177-3AD203B41FA5}">
                      <a16:colId xmlns:a16="http://schemas.microsoft.com/office/drawing/2014/main" val="661039770"/>
                    </a:ext>
                  </a:extLst>
                </a:gridCol>
                <a:gridCol w="5588046">
                  <a:extLst>
                    <a:ext uri="{9D8B030D-6E8A-4147-A177-3AD203B41FA5}">
                      <a16:colId xmlns:a16="http://schemas.microsoft.com/office/drawing/2014/main" val="1994809136"/>
                    </a:ext>
                  </a:extLst>
                </a:gridCol>
              </a:tblGrid>
              <a:tr h="356023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65231"/>
                  </a:ext>
                </a:extLst>
              </a:tr>
              <a:tr h="2194661">
                <a:tc>
                  <a:txBody>
                    <a:bodyPr/>
                    <a:lstStyle/>
                    <a:p>
                      <a:r>
                        <a:rPr lang="en-GB" sz="1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July 2016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all mobilised to Bandung,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and receive necessary briefings from IT, Logs, admin, overview of situation from PMI and security briefing from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HeOps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Technical briefings also given and expectations for deliverables set.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 structure presented and need to collect data with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Magpi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 inject and request from PMI for RDRTs to mobilise to 3 different areas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34068"/>
                  </a:ext>
                </a:extLst>
              </a:tr>
              <a:tr h="614505">
                <a:tc>
                  <a:txBody>
                    <a:bodyPr/>
                    <a:lstStyle/>
                    <a:p>
                      <a:r>
                        <a:rPr lang="en-GB" sz="1500" dirty="0"/>
                        <a:t>1 - 3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1 - 3 August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Teams get ready to mobilise and start assessments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Magpi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WASH market surveys. Mass Water, sanitation and HP.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RDRTs to show PMI volunteers and staff on how to undertake interventions.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31185"/>
                  </a:ext>
                </a:extLst>
              </a:tr>
              <a:tr h="614505">
                <a:tc>
                  <a:txBody>
                    <a:bodyPr/>
                    <a:lstStyle/>
                    <a:p>
                      <a:r>
                        <a:rPr lang="en-GB" sz="15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August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inject with Cholera outbreak in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Jatinangor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all teams to 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handover to each branch and demobilise to base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5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7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Briefings</a:t>
            </a:r>
            <a:endParaRPr lang="id-ID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4" y="1861682"/>
            <a:ext cx="8461716" cy="33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2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6096000" y="5638800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i="1">
                <a:solidFill>
                  <a:schemeClr val="bg1"/>
                </a:solidFill>
              </a:rPr>
              <a:t>Photo: Jurg Graf, Austrian RC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br>
              <a:rPr lang="en-GB" altLang="en-US" sz="32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cs typeface="Arial" charset="0"/>
              </a:rPr>
              <a:t>Stage 4: Cholera Outbreak</a:t>
            </a:r>
            <a:br>
              <a:rPr lang="en-GB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GB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03989"/>
              </p:ext>
            </p:extLst>
          </p:nvPr>
        </p:nvGraphicFramePr>
        <p:xfrm>
          <a:off x="990600" y="1397000"/>
          <a:ext cx="8001000" cy="420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73">
                  <a:extLst>
                    <a:ext uri="{9D8B030D-6E8A-4147-A177-3AD203B41FA5}">
                      <a16:colId xmlns:a16="http://schemas.microsoft.com/office/drawing/2014/main" val="3155716651"/>
                    </a:ext>
                  </a:extLst>
                </a:gridCol>
                <a:gridCol w="1570481">
                  <a:extLst>
                    <a:ext uri="{9D8B030D-6E8A-4147-A177-3AD203B41FA5}">
                      <a16:colId xmlns:a16="http://schemas.microsoft.com/office/drawing/2014/main" val="661039770"/>
                    </a:ext>
                  </a:extLst>
                </a:gridCol>
                <a:gridCol w="5588046">
                  <a:extLst>
                    <a:ext uri="{9D8B030D-6E8A-4147-A177-3AD203B41FA5}">
                      <a16:colId xmlns:a16="http://schemas.microsoft.com/office/drawing/2014/main" val="1994809136"/>
                    </a:ext>
                  </a:extLst>
                </a:gridCol>
              </a:tblGrid>
              <a:tr h="356023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65231"/>
                  </a:ext>
                </a:extLst>
              </a:tr>
              <a:tr h="2194661">
                <a:tc>
                  <a:txBody>
                    <a:bodyPr/>
                    <a:lstStyle/>
                    <a:p>
                      <a:r>
                        <a:rPr lang="en-GB" sz="15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August 2016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RDRTs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back to base and briefed on new situation – Cholera outbreak by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UNICEF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Guidelines for CTU presented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RDRTs 1 team now with a nominated WASH coordinator</a:t>
                      </a: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starts with assessments using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magpi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production of specialised water </a:t>
                      </a:r>
                      <a:r>
                        <a:rPr lang="en-GB" sz="15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and HQ coordination meetings led by UNICEF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34068"/>
                  </a:ext>
                </a:extLst>
              </a:tr>
              <a:tr h="614505">
                <a:tc>
                  <a:txBody>
                    <a:bodyPr/>
                    <a:lstStyle/>
                    <a:p>
                      <a:r>
                        <a:rPr lang="en-GB" sz="1500" dirty="0"/>
                        <a:t>5 - 6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5 - 6  August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intervention with CTU set up, production of water,</a:t>
                      </a:r>
                      <a:r>
                        <a:rPr lang="en-GB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latrines, HP in community and schools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31185"/>
                  </a:ext>
                </a:extLst>
              </a:tr>
              <a:tr h="614505">
                <a:tc>
                  <a:txBody>
                    <a:bodyPr/>
                    <a:lstStyle/>
                    <a:p>
                      <a:r>
                        <a:rPr lang="en-GB" sz="1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August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Debrief and party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5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61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343</Words>
  <Application>Microsoft Office PowerPoint</Application>
  <PresentationFormat>On-screen Show (4:3)</PresentationFormat>
  <Paragraphs>65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Wingdings</vt:lpstr>
      <vt:lpstr>Office Theme</vt:lpstr>
      <vt:lpstr>Drawing</vt:lpstr>
      <vt:lpstr>PowerPoint Presentation</vt:lpstr>
      <vt:lpstr>PowerPoint Presentation</vt:lpstr>
      <vt:lpstr> Stage 3: Deployment and intervention </vt:lpstr>
      <vt:lpstr>Security Briefings</vt:lpstr>
      <vt:lpstr> Stage 4: Cholera Outbreak 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Rea Ivanek</cp:lastModifiedBy>
  <cp:revision>165</cp:revision>
  <dcterms:created xsi:type="dcterms:W3CDTF">2010-10-08T14:12:22Z</dcterms:created>
  <dcterms:modified xsi:type="dcterms:W3CDTF">2016-09-06T13:31:42Z</dcterms:modified>
</cp:coreProperties>
</file>