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7" r:id="rId4"/>
    <p:sldId id="289" r:id="rId5"/>
    <p:sldId id="266" r:id="rId6"/>
    <p:sldId id="290" r:id="rId7"/>
    <p:sldId id="260" r:id="rId8"/>
    <p:sldId id="261" r:id="rId9"/>
    <p:sldId id="259" r:id="rId10"/>
    <p:sldId id="270" r:id="rId11"/>
    <p:sldId id="288" r:id="rId12"/>
    <p:sldId id="292" r:id="rId13"/>
    <p:sldId id="278" r:id="rId14"/>
    <p:sldId id="262" r:id="rId15"/>
    <p:sldId id="279" r:id="rId16"/>
    <p:sldId id="264" r:id="rId17"/>
    <p:sldId id="263" r:id="rId18"/>
    <p:sldId id="285" r:id="rId19"/>
    <p:sldId id="265" r:id="rId20"/>
    <p:sldId id="273" r:id="rId21"/>
    <p:sldId id="271" r:id="rId22"/>
    <p:sldId id="272" r:id="rId23"/>
    <p:sldId id="286" r:id="rId24"/>
    <p:sldId id="284" r:id="rId25"/>
    <p:sldId id="268" r:id="rId26"/>
    <p:sldId id="269" r:id="rId27"/>
    <p:sldId id="295" r:id="rId28"/>
    <p:sldId id="294" r:id="rId29"/>
    <p:sldId id="280" r:id="rId30"/>
    <p:sldId id="283" r:id="rId31"/>
    <p:sldId id="267" r:id="rId32"/>
    <p:sldId id="282" r:id="rId33"/>
  </p:sldIdLst>
  <p:sldSz cx="9144000" cy="6858000" type="screen4x3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94" autoAdjust="0"/>
    <p:restoredTop sz="94581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6575"/>
            <a:ext cx="28876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fld id="{AA33A518-E0C5-4795-9389-07825D0D08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2950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6575"/>
            <a:ext cx="28876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fld id="{B55AEAD7-A70A-4865-981B-1C183C90A2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E7EC8-5E71-4C80-AB5D-8CA88A04C361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4538"/>
            <a:ext cx="4964112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29238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D9740-B77D-4C25-A854-B42CDEBE67EC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2CC9C-5155-49CE-B213-4036D2F6FE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259B-347A-4C5D-8863-ED0325C0BD7C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6072F-539C-437E-BF2E-1C50D37D0C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0DEA-A4D6-4E38-B28E-8F9A5D97360B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D9A4-E586-48A2-BE72-31B6D0EFA8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6FE1-3ED5-47BA-A6CD-D5292ABAD598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94B30-05A5-40D5-9C15-2EB54D6864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03346-308E-49A1-B4C0-7C6860872876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0FE96-F815-45D4-BFAF-E64D8A42F0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BE9C-18D8-4D41-88D6-D2240FBD775E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52818-3714-4433-AA95-7A0CB20CBF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C9D9-58E3-4C01-BED5-4259F3EAB12C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9360-FEE9-47B6-8AE3-3985A7A0D2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3D9E-5FE5-4BE0-9738-A867453497DC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F5273-BD36-4D34-99E2-C272E78DDE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09D0-5C85-4411-8A4A-3EBD1ECEF0EC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A13D7-54B8-47B3-8A47-782B7C5B14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6942-BF6F-48F7-ABFB-D4A6C5EFC56C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9C49-8EDF-4DBD-BB57-793AC74736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788A-E847-4408-82AB-672720007E68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6498-6C2F-4FDF-BBFC-CCC4DC6D7D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3BBD2-76EB-4BD1-A621-6BFAE2505ED9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A8A4F-F154-4B1C-84A8-D458F1B0FC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32FD90E-847F-48A8-A235-540F87B89BFA}" type="datetime1">
              <a:rPr lang="en-GB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dirty="0"/>
            </a:lvl1pPr>
          </a:lstStyle>
          <a:p>
            <a:pPr>
              <a:defRPr/>
            </a:pPr>
            <a:r>
              <a:rPr lang="en-GB"/>
              <a:t>IFRC  </a:t>
            </a:r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C0D0A9-6793-4DE9-9AFE-4A0AC6CB2E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e/imgres?imgurl=http://www.med.upenn.edu/mcguckin/handwashing/images/clipart_handwashing1.jpg&amp;imgrefurl=http://www.med.upenn.edu/mcguckin/handwashing/staff.html&amp;h=257&amp;w=189&amp;sz=45&amp;tbnid=OZOC5Kh5IdwJ:&amp;tbnh=106&amp;tbnw=78&amp;start=16&amp;prev=/images?q=handwashing&amp;hl=sv&amp;lr=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sos.com/" TargetMode="External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458200" cy="2362200"/>
          </a:xfrm>
        </p:spPr>
        <p:txBody>
          <a:bodyPr/>
          <a:lstStyle/>
          <a:p>
            <a:pPr eaLnBrk="1" hangingPunct="1"/>
            <a:r>
              <a:rPr lang="en-US" sz="5400" b="1" smtClean="0"/>
              <a:t>Delegates Health</a:t>
            </a:r>
            <a:endParaRPr lang="en-GB" sz="54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“Stay Healthy  -  Be Happy”</a:t>
            </a:r>
            <a:endParaRPr lang="en-GB" smtClean="0"/>
          </a:p>
        </p:txBody>
      </p:sp>
      <p:pic>
        <p:nvPicPr>
          <p:cNvPr id="3076" name="Picture 7" descr="Federa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2400"/>
            <a:ext cx="14287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EA45DC-50BD-4410-B62B-FB4719E38A56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1229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F3806C-D8CB-4D3E-9676-C85866120C1B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Dengue Signs and Symptoms</a:t>
            </a:r>
            <a:endParaRPr lang="en-GB" sz="3400" b="1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4300" cy="3810000"/>
          </a:xfrm>
        </p:spPr>
        <p:txBody>
          <a:bodyPr/>
          <a:lstStyle/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Sudden fever</a:t>
            </a:r>
          </a:p>
          <a:p>
            <a:pPr eaLnBrk="1" hangingPunct="1"/>
            <a:r>
              <a:rPr lang="en-US" sz="2200" smtClean="0"/>
              <a:t>Headache</a:t>
            </a:r>
          </a:p>
          <a:p>
            <a:pPr eaLnBrk="1" hangingPunct="1"/>
            <a:r>
              <a:rPr lang="en-US" sz="2200" smtClean="0"/>
              <a:t>Bleeding</a:t>
            </a:r>
          </a:p>
          <a:p>
            <a:pPr eaLnBrk="1" hangingPunct="1"/>
            <a:r>
              <a:rPr lang="en-US" sz="2200" smtClean="0"/>
              <a:t>Skin-Rash</a:t>
            </a:r>
          </a:p>
          <a:p>
            <a:pPr eaLnBrk="1" hangingPunct="1"/>
            <a:endParaRPr lang="en-US" sz="2200" smtClean="0"/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GB" sz="2200" smtClean="0"/>
              <a:t>Needs to be treated 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200" smtClean="0"/>
              <a:t>     receive  safe  blood  if </a:t>
            </a:r>
          </a:p>
        </p:txBody>
      </p:sp>
      <p:sp>
        <p:nvSpPr>
          <p:cNvPr id="122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52600"/>
            <a:ext cx="4224338" cy="3581400"/>
          </a:xfrm>
        </p:spPr>
        <p:txBody>
          <a:bodyPr/>
          <a:lstStyle/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Joint pain</a:t>
            </a:r>
          </a:p>
          <a:p>
            <a:pPr eaLnBrk="1" hangingPunct="1"/>
            <a:r>
              <a:rPr lang="en-US" sz="2200" smtClean="0"/>
              <a:t>Muscular pain</a:t>
            </a:r>
          </a:p>
          <a:p>
            <a:pPr eaLnBrk="1" hangingPunct="1"/>
            <a:r>
              <a:rPr lang="en-US" sz="2200" smtClean="0"/>
              <a:t>Retro-orbital pain</a:t>
            </a:r>
          </a:p>
          <a:p>
            <a:pPr eaLnBrk="1" hangingPunct="1"/>
            <a:r>
              <a:rPr lang="en-US" sz="2200" smtClean="0"/>
              <a:t>Shock</a:t>
            </a:r>
          </a:p>
          <a:p>
            <a:pPr eaLnBrk="1" hangingPunct="1"/>
            <a:endParaRPr lang="en-US" sz="2200" smtClean="0"/>
          </a:p>
          <a:p>
            <a:pPr eaLnBrk="1" hangingPunct="1"/>
            <a:endParaRPr lang="en-US" sz="2200" smtClean="0"/>
          </a:p>
          <a:p>
            <a:pPr eaLnBrk="1" hangingPunct="1">
              <a:buFont typeface="Wingdings" pitchFamily="2" charset="2"/>
              <a:buNone/>
            </a:pPr>
            <a:r>
              <a:rPr lang="en-GB" sz="2200" smtClean="0"/>
              <a:t>a place where you can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200" smtClean="0"/>
              <a:t>necessary.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B1DC889-A668-4BE5-A17E-38E22C02B28B}" type="datetime1">
              <a:rPr lang="en-GB" smtClean="0"/>
              <a:pPr/>
              <a:t>29/08/2011</a:t>
            </a:fld>
            <a:endParaRPr lang="en-GB" dirty="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IFRC  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381A85-2FE0-4DE2-82C9-CC9036C26BFF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Chikungunya  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600" dirty="0" smtClean="0"/>
              <a:t>Viral disease</a:t>
            </a:r>
          </a:p>
          <a:p>
            <a:pPr eaLnBrk="1" hangingPunct="1"/>
            <a:r>
              <a:rPr lang="en-GB" sz="2600" dirty="0" smtClean="0"/>
              <a:t>Transmitted by mosquitoes</a:t>
            </a:r>
          </a:p>
          <a:p>
            <a:pPr eaLnBrk="1" hangingPunct="1"/>
            <a:r>
              <a:rPr lang="en-GB" sz="2600" dirty="0" smtClean="0"/>
              <a:t>Incubation time 3-11 days </a:t>
            </a:r>
          </a:p>
          <a:p>
            <a:pPr eaLnBrk="1" hangingPunct="1"/>
            <a:r>
              <a:rPr lang="en-GB" sz="2600" dirty="0" smtClean="0"/>
              <a:t>Rapidly increasing specially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600" dirty="0" smtClean="0"/>
              <a:t>	in Asia and Africa</a:t>
            </a:r>
          </a:p>
          <a:p>
            <a:pPr eaLnBrk="1" hangingPunct="1"/>
            <a:r>
              <a:rPr lang="en-GB" sz="2600" dirty="0" smtClean="0"/>
              <a:t>Symptoms: Fever, arthritis, rash, haemorrhages</a:t>
            </a:r>
          </a:p>
          <a:p>
            <a:pPr eaLnBrk="1" hangingPunct="1"/>
            <a:r>
              <a:rPr lang="en-GB" sz="2600" dirty="0" smtClean="0"/>
              <a:t>Specific treatment: none</a:t>
            </a:r>
          </a:p>
        </p:txBody>
      </p:sp>
      <p:pic>
        <p:nvPicPr>
          <p:cNvPr id="14343" name="Picture 4" descr="chikungu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8113"/>
            <a:ext cx="32766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Filariaris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03346-308E-49A1-B4C0-7C6860872876}" type="datetime1">
              <a:rPr lang="en-GB" smtClean="0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IFRC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0FE96-F815-45D4-BFAF-E64D8A42F0A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Lymphatic filariasis is caused by paracites carried by </a:t>
            </a:r>
            <a:r>
              <a:rPr lang="fi-FI" i="1" dirty="0" smtClean="0"/>
              <a:t>Wucheria bancrofti </a:t>
            </a:r>
            <a:r>
              <a:rPr lang="fi-FI" dirty="0" smtClean="0"/>
              <a:t>mosquitoes</a:t>
            </a:r>
          </a:p>
          <a:p>
            <a:r>
              <a:rPr lang="fi-FI" dirty="0" smtClean="0"/>
              <a:t>Causes ”Elephantiasis leg”</a:t>
            </a:r>
          </a:p>
          <a:p>
            <a:r>
              <a:rPr lang="fi-FI" dirty="0" smtClean="0"/>
              <a:t>120 milj. people in tropical areas are infected</a:t>
            </a:r>
          </a:p>
          <a:p>
            <a:r>
              <a:rPr lang="fi-FI" dirty="0" smtClean="0"/>
              <a:t>Common in e.g. Haiti</a:t>
            </a:r>
            <a:endParaRPr lang="en-GB" dirty="0"/>
          </a:p>
        </p:txBody>
      </p:sp>
      <p:pic>
        <p:nvPicPr>
          <p:cNvPr id="9" name="Content Placeholder 6" descr="Mosquit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29400" y="304800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A05837-3243-4C23-A0B9-FE115473D495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1B0FF-62D9-4A5C-A915-FB8E3E041413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Avian Influenza   =   “Bird Flu”</a:t>
            </a:r>
            <a:endParaRPr lang="en-GB" sz="3400" b="1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No good vaccine available yet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Seasonal Human Influenza vaccine for some prevention recommended by WHO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Tamiflu tbl for cure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N95 Facial masks or PPE for protection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Stay away from poultry, eat only well-cooked chicken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Good hygiene important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Risk for pandemic outbreak high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endParaRPr lang="en-GB" sz="2600" dirty="0" smtClean="0"/>
          </a:p>
        </p:txBody>
      </p:sp>
      <p:pic>
        <p:nvPicPr>
          <p:cNvPr id="16391" name="Picture 4" descr="WHO-Phase-Indic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098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FB53A7-01DE-42D7-9D98-90ED41481613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9C594F-A876-4C26-B30E-64F704E95E0A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Medicines</a:t>
            </a:r>
            <a:endParaRPr lang="en-GB" b="1" smtClean="0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Take them regularly at right time</a:t>
            </a:r>
          </a:p>
          <a:p>
            <a:pPr eaLnBrk="1" hangingPunct="1"/>
            <a:r>
              <a:rPr lang="en-US" sz="2600" dirty="0" smtClean="0"/>
              <a:t>Take them with right food</a:t>
            </a:r>
          </a:p>
          <a:p>
            <a:pPr eaLnBrk="1" hangingPunct="1"/>
            <a:r>
              <a:rPr lang="en-US" sz="2600" dirty="0" smtClean="0"/>
              <a:t>Store them carefully</a:t>
            </a:r>
          </a:p>
          <a:p>
            <a:pPr eaLnBrk="1" hangingPunct="1"/>
            <a:r>
              <a:rPr lang="en-US" sz="2600" dirty="0" smtClean="0"/>
              <a:t>Be aware of side effects</a:t>
            </a:r>
          </a:p>
          <a:p>
            <a:pPr eaLnBrk="1" hangingPunct="1"/>
            <a:r>
              <a:rPr lang="en-US" sz="2600" dirty="0" smtClean="0"/>
              <a:t>Counterfeit medicines are common </a:t>
            </a:r>
          </a:p>
          <a:p>
            <a:pPr eaLnBrk="1" hangingPunct="1">
              <a:buNone/>
            </a:pPr>
            <a:r>
              <a:rPr lang="en-US" sz="2600" dirty="0" smtClean="0"/>
              <a:t>	in many countries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Don’t forget your sun screen products</a:t>
            </a:r>
          </a:p>
          <a:p>
            <a:pPr eaLnBrk="1" hangingPunct="1"/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305885-73F0-413C-819A-1DB3B0B64F61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81100-F0D1-48B0-B283-B35A9457D423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Water</a:t>
            </a:r>
            <a:endParaRPr lang="en-GB" b="1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Tap water is not drinkable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	in many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Source of many diseases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Avoid ice if source unknown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Swimming is highly risky. There might be rip currents and undertows in the ocean. Please read the swimming advisory carefully.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Don’t swim alone.</a:t>
            </a:r>
            <a:endParaRPr lang="en-GB" sz="2600" smtClean="0"/>
          </a:p>
        </p:txBody>
      </p:sp>
      <p:pic>
        <p:nvPicPr>
          <p:cNvPr id="17415" name="Picture 4" descr="Tap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7432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40ECAA-9667-45D4-92EF-05EEB1AFA395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D809A5-6C38-4E83-B0DE-D15417DD2707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Wounds</a:t>
            </a:r>
            <a:endParaRPr lang="en-GB" b="1" smtClean="0"/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  <a:p>
            <a:pPr eaLnBrk="1" hangingPunct="1"/>
            <a:r>
              <a:rPr lang="en-US" sz="2600" smtClean="0"/>
              <a:t>BE CAREFUL AND TRY TO AVOID THEM!</a:t>
            </a:r>
          </a:p>
          <a:p>
            <a:pPr eaLnBrk="1" hangingPunct="1"/>
            <a:r>
              <a:rPr lang="en-US" sz="2600" smtClean="0"/>
              <a:t>Careful treatment, even small wounds and skin infections might become serious illness</a:t>
            </a:r>
          </a:p>
          <a:p>
            <a:pPr eaLnBrk="1" hangingPunct="1"/>
            <a:r>
              <a:rPr lang="en-US" sz="2600" smtClean="0"/>
              <a:t>Risk of tetanus, check your vaccinations</a:t>
            </a:r>
          </a:p>
          <a:p>
            <a:pPr eaLnBrk="1" hangingPunct="1"/>
            <a:r>
              <a:rPr lang="en-US" sz="2600" smtClean="0"/>
              <a:t>Know where the nearest PEP (post exposure prophylaxis) kit is, should be mentioned in the medical evacuation plan </a:t>
            </a:r>
          </a:p>
          <a:p>
            <a:pPr eaLnBrk="1" hangingPunct="1"/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/>
            <a:endParaRPr lang="en-GB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956B49C-2FCE-4067-A5D7-D47FF13F78F2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92D5B4-E140-4959-A5D1-6E1EA583D3C5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Hygiene</a:t>
            </a:r>
            <a:endParaRPr lang="en-GB" b="1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Hand disinfection is essential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Toilet hygiene – clean toilets every day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Try to avoid: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/>
              <a:t>	Sexually Transmitted Infections (STI)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/>
              <a:t>	HIV/AIDS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Fly control is essential		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Prevention is better than cure</a:t>
            </a:r>
          </a:p>
          <a:p>
            <a:pPr eaLnBrk="1" hangingPunct="1">
              <a:lnSpc>
                <a:spcPct val="90000"/>
              </a:lnSpc>
            </a:pPr>
            <a:endParaRPr lang="en-GB" sz="2100" smtClean="0"/>
          </a:p>
        </p:txBody>
      </p:sp>
      <p:pic>
        <p:nvPicPr>
          <p:cNvPr id="19463" name="Picture 4" descr="condom_inf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724400"/>
            <a:ext cx="1809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 descr="clipart_handwashing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676400"/>
            <a:ext cx="143986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5733C8E-C814-4DA6-88EE-C771C5ADEBA7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41A6D5-6794-4F2F-A04E-0157CFE97391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216025"/>
          </a:xfrm>
        </p:spPr>
        <p:txBody>
          <a:bodyPr/>
          <a:lstStyle/>
          <a:p>
            <a:pPr eaLnBrk="1" hangingPunct="1"/>
            <a:r>
              <a:rPr lang="en-GB" b="1" smtClean="0"/>
              <a:t>HIV in Workplace                           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New directive on HIV in the work place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Committed to implement WP programs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A project to ensure organization wide implementation of workplace programs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Information available on FedNet</a:t>
            </a:r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smtClean="0"/>
              <a:t>Includes: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Treatment for local staff if not otherwise covered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Each person will be dealt with on an individual basis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Adaptation of duties, and flexibility in terms of working hours possible</a:t>
            </a:r>
            <a:endParaRPr lang="en-GB" sz="2100" dirty="0" smtClean="0"/>
          </a:p>
        </p:txBody>
      </p:sp>
      <p:pic>
        <p:nvPicPr>
          <p:cNvPr id="20487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885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400419-BCC6-4876-BDEA-76B99E7ECE56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F18EB3-AD9C-4EA5-8501-5D1642334E70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Mental Wellbeing</a:t>
            </a:r>
            <a:endParaRPr lang="en-GB" b="1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Read: “Managing stress in the field”</a:t>
            </a:r>
          </a:p>
          <a:p>
            <a:pPr eaLnBrk="1" hangingPunct="1"/>
            <a:r>
              <a:rPr lang="en-US" sz="2600" dirty="0" smtClean="0"/>
              <a:t>Take care of your team – you are a member of it</a:t>
            </a:r>
          </a:p>
          <a:p>
            <a:pPr eaLnBrk="1" hangingPunct="1"/>
            <a:r>
              <a:rPr lang="en-US" sz="2600" dirty="0" smtClean="0"/>
              <a:t>R&amp;R – “Refuel your Reserves”</a:t>
            </a:r>
          </a:p>
          <a:p>
            <a:pPr eaLnBrk="1" hangingPunct="1"/>
            <a:r>
              <a:rPr lang="en-US" sz="2600" dirty="0" smtClean="0"/>
              <a:t>What is your survival strategy?</a:t>
            </a:r>
          </a:p>
          <a:p>
            <a:pPr eaLnBrk="1" hangingPunct="1"/>
            <a:r>
              <a:rPr lang="en-US" sz="2600" dirty="0" smtClean="0"/>
              <a:t>We have four stress counselors in Geneva whom you can contact (CONFIDENTIAL) by email, skype or phone, soon also two in each zone available </a:t>
            </a:r>
          </a:p>
          <a:p>
            <a:pPr eaLnBrk="1" hangingPunct="1"/>
            <a:endParaRPr lang="en-GB" sz="2600" dirty="0" smtClean="0"/>
          </a:p>
        </p:txBody>
      </p:sp>
      <p:pic>
        <p:nvPicPr>
          <p:cNvPr id="21511" name="Picture 4" descr="image brochure stress nu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"/>
            <a:ext cx="23622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95E1FB-77EA-4D3C-AD3D-6D837214B0BD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6BA5FB-BA04-4FA7-B876-05AA699D4824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Vaccinations</a:t>
            </a:r>
            <a:endParaRPr lang="en-GB" b="1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Tetanus + Diphtheria  10yrs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Polio  5yrs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Measles  lifelong			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Yellow Fever  10yrs 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Meningitis 3yrs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Hepatitis A and B  15yrs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Typhoid  3yrs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Cholera 6 months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Rabies 3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Japanese B Encephalitis 1-3yrs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Seasonal Human Influenza 1 year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b="1" dirty="0" smtClean="0"/>
              <a:t>Keep a copy separately in case you loose your  original records</a:t>
            </a:r>
          </a:p>
        </p:txBody>
      </p:sp>
      <p:pic>
        <p:nvPicPr>
          <p:cNvPr id="4103" name="Picture 4" descr="certifica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676400"/>
            <a:ext cx="14398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51FC42-42FD-4EB7-9B25-928141829DF7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EB2186-6F59-4755-9F75-EBFF88397846}" type="slidenum">
              <a:rPr lang="en-GB" smtClean="0"/>
              <a:pPr/>
              <a:t>20</a:t>
            </a:fld>
            <a:endParaRPr lang="en-GB" dirty="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Stress</a:t>
            </a:r>
            <a:endParaRPr lang="en-GB" b="1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Feelings of distress in yourself and others are legitimate and not signs of personal weakness or lack of professionalism.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7CCBCA-29E3-412D-915E-64378C7DB269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912207-D45A-4DBC-973D-3D2DC9C86354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Signs of Cumulative Stress</a:t>
            </a:r>
            <a:endParaRPr lang="en-GB" b="1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Physical symptoms         </a:t>
            </a:r>
          </a:p>
          <a:p>
            <a:pPr eaLnBrk="1" hangingPunct="1"/>
            <a:r>
              <a:rPr lang="en-US" smtClean="0"/>
              <a:t>Emotional symptoms</a:t>
            </a:r>
          </a:p>
          <a:p>
            <a:pPr eaLnBrk="1" hangingPunct="1"/>
            <a:r>
              <a:rPr lang="en-US" smtClean="0"/>
              <a:t>Mental signs</a:t>
            </a:r>
          </a:p>
          <a:p>
            <a:pPr eaLnBrk="1" hangingPunct="1"/>
            <a:r>
              <a:rPr lang="en-US" smtClean="0"/>
              <a:t>Relational signs            </a:t>
            </a:r>
          </a:p>
          <a:p>
            <a:pPr eaLnBrk="1" hangingPunct="1"/>
            <a:r>
              <a:rPr lang="en-US" smtClean="0"/>
              <a:t>Behavioral changes</a:t>
            </a:r>
          </a:p>
          <a:p>
            <a:pPr eaLnBrk="1" hangingPunct="1"/>
            <a:r>
              <a:rPr lang="en-US" smtClean="0"/>
              <a:t>Collapse of belief systems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4953CA5-D289-4D3E-A350-6B7200359B59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B093B9-5481-40D8-8466-5EA870E42276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1216025"/>
          </a:xfrm>
        </p:spPr>
        <p:txBody>
          <a:bodyPr/>
          <a:lstStyle/>
          <a:p>
            <a:pPr eaLnBrk="1" hangingPunct="1"/>
            <a:r>
              <a:rPr lang="en-US" sz="3400" b="1" smtClean="0"/>
              <a:t>Prevention of Cumulative Stress</a:t>
            </a:r>
            <a:endParaRPr lang="en-GB" sz="3400" b="1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Use your personal resources fully</a:t>
            </a:r>
          </a:p>
          <a:p>
            <a:pPr eaLnBrk="1" hangingPunct="1"/>
            <a:r>
              <a:rPr lang="en-US" smtClean="0"/>
              <a:t>Know yourself</a:t>
            </a:r>
          </a:p>
          <a:p>
            <a:pPr eaLnBrk="1" hangingPunct="1"/>
            <a:r>
              <a:rPr lang="en-US" smtClean="0"/>
              <a:t>Share – communicate – be clear</a:t>
            </a:r>
          </a:p>
          <a:p>
            <a:pPr eaLnBrk="1" hangingPunct="1"/>
            <a:r>
              <a:rPr lang="en-US" smtClean="0"/>
              <a:t>Support each other</a:t>
            </a:r>
          </a:p>
          <a:p>
            <a:pPr eaLnBrk="1" hangingPunct="1"/>
            <a:r>
              <a:rPr lang="en-US" smtClean="0"/>
              <a:t>Ask for support from Geneva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7636186-E3D4-4C7D-B535-71A898D266FC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F5C34F-F184-4FDB-979F-3550D626FA69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Risk Assessment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2600" smtClean="0"/>
          </a:p>
          <a:p>
            <a:pPr eaLnBrk="1" hangingPunct="1">
              <a:buFont typeface="Wingdings" pitchFamily="2" charset="2"/>
              <a:buNone/>
            </a:pPr>
            <a:r>
              <a:rPr lang="en-GB" sz="2600" smtClean="0"/>
              <a:t>To be done in each delegation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600" smtClean="0"/>
              <a:t>Look specially at:</a:t>
            </a:r>
          </a:p>
          <a:p>
            <a:pPr eaLnBrk="1" hangingPunct="1"/>
            <a:r>
              <a:rPr lang="en-GB" sz="2600" smtClean="0"/>
              <a:t>Assessment of local medical and dental facilities and services</a:t>
            </a:r>
          </a:p>
          <a:p>
            <a:pPr eaLnBrk="1" hangingPunct="1"/>
            <a:r>
              <a:rPr lang="en-GB" sz="2600" smtClean="0"/>
              <a:t>Traffic hazards</a:t>
            </a:r>
          </a:p>
          <a:p>
            <a:pPr eaLnBrk="1" hangingPunct="1"/>
            <a:r>
              <a:rPr lang="en-GB" sz="2600" smtClean="0"/>
              <a:t>Snakes and other animals</a:t>
            </a:r>
          </a:p>
          <a:p>
            <a:pPr eaLnBrk="1" hangingPunct="1"/>
            <a:r>
              <a:rPr lang="en-GB" sz="2600" smtClean="0"/>
              <a:t>Climate risks (altitude, humidity)</a:t>
            </a:r>
          </a:p>
          <a:p>
            <a:pPr eaLnBrk="1" hangingPunct="1"/>
            <a:r>
              <a:rPr lang="en-GB" sz="2600" smtClean="0"/>
              <a:t>Cultural aspects</a:t>
            </a:r>
          </a:p>
          <a:p>
            <a:pPr eaLnBrk="1" hangingPunct="1"/>
            <a:endParaRPr lang="en-GB" sz="2600" smtClean="0"/>
          </a:p>
          <a:p>
            <a:pPr eaLnBrk="1" hangingPunct="1"/>
            <a:endParaRPr lang="en-GB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F2BB60F-9BBF-4468-9323-839EFB51618B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8B2568-DAF2-42B6-9228-F7D2599C5749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b="1" smtClean="0"/>
              <a:t>Delegate falling sick</a:t>
            </a:r>
            <a:endParaRPr lang="en-US" b="1" smtClean="0"/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Inform the Country Rep and Health delegate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Inform Health Officer in GVA (by phone)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Applies also if accompanying family member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2400" dirty="0" smtClean="0"/>
              <a:t>	is hospitalised (also deliveries)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Ensure that the person is monitored and followed up regularly and approriately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Inform Insurance company and if needed Assistance company by the HOD or designated person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Federation contracted delegates: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2400" dirty="0" smtClean="0"/>
              <a:t>	No SOS coverage during leave,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2400" dirty="0" smtClean="0"/>
              <a:t>	AXA Winterthur as normally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Sick leave document to be presented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2423B98-2ECA-4E23-9B8E-1A71B8D05897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04A824-E2F5-4601-BD7B-F9C6D03D860B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Medical Evacuation Plan</a:t>
            </a:r>
            <a:endParaRPr lang="en-GB" b="1" smtClean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Latest version of information on FedNet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Follow the SOP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The plan includes also info on location of the nearest PEP kit and safe blood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Must be known by all delegates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Always keep your passport, visa and insurance card with you, or copies of same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Give administration a copy of your passport and visa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HOD responsible for regular updates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i="1" smtClean="0"/>
              <a:t>If in doubt – send them out!</a:t>
            </a:r>
            <a:endParaRPr lang="en-GB" sz="26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16BFB7-2E2F-453A-84B5-386C33BC02AB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E284BE-A313-48AC-A33A-70466B5C79F1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More information</a:t>
            </a:r>
            <a:endParaRPr lang="en-GB" b="1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“International travel and health” from www.who.int/ith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hlinkClick r:id="rId2"/>
              </a:rPr>
              <a:t>www.who.int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http://wwwn.cdc.gov/travel/contentReliefWorkers.aspx#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hlinkClick r:id="rId3"/>
              </a:rPr>
              <a:t>www.internationalsos.com</a:t>
            </a:r>
            <a:r>
              <a:rPr lang="en-US" dirty="0" smtClean="0"/>
              <a:t>        Codes: 22AMMS000091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FedNet: Resources and services/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	Support/HR/Health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CH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76942-BF6F-48F7-ABFB-D4A6C5EFC56C}" type="datetime1">
              <a:rPr lang="en-GB" smtClean="0"/>
              <a:pPr>
                <a:defRPr/>
              </a:pPr>
              <a:t>29/08/2011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IFRC 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59C49-8EDF-4DBD-BB57-793AC74736FD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680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Health Insurance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95288" y="304800"/>
            <a:ext cx="8497887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chemeClr val="accent2"/>
                </a:solidFill>
              </a:rPr>
              <a:t>Health Insurance for </a:t>
            </a:r>
            <a:r>
              <a:rPr lang="en-GB" sz="3200" b="1" dirty="0" smtClean="0">
                <a:solidFill>
                  <a:schemeClr val="accent2"/>
                </a:solidFill>
              </a:rPr>
              <a:t>Delegates </a:t>
            </a:r>
            <a:r>
              <a:rPr lang="en-GB" sz="3200" b="1" dirty="0">
                <a:solidFill>
                  <a:schemeClr val="accent2"/>
                </a:solidFill>
              </a:rPr>
              <a:t>in the </a:t>
            </a:r>
            <a:r>
              <a:rPr lang="en-GB" sz="3200" b="1" dirty="0" smtClean="0">
                <a:solidFill>
                  <a:schemeClr val="accent2"/>
                </a:solidFill>
              </a:rPr>
              <a:t>field</a:t>
            </a:r>
            <a:endParaRPr lang="en-GB" sz="2000" b="1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srgbClr val="4D4D4D"/>
                </a:solidFill>
              </a:rPr>
              <a:t>It </a:t>
            </a:r>
            <a:r>
              <a:rPr lang="en-GB" sz="2800" b="1" dirty="0">
                <a:solidFill>
                  <a:srgbClr val="4D4D4D"/>
                </a:solidFill>
              </a:rPr>
              <a:t>is really important that the HR </a:t>
            </a:r>
            <a:r>
              <a:rPr lang="en-GB" sz="2800" b="1" dirty="0" smtClean="0">
                <a:solidFill>
                  <a:srgbClr val="4D4D4D"/>
                </a:solidFill>
              </a:rPr>
              <a:t>department </a:t>
            </a:r>
            <a:r>
              <a:rPr lang="en-GB" sz="2800" b="1" dirty="0">
                <a:solidFill>
                  <a:srgbClr val="4D4D4D"/>
                </a:solidFill>
              </a:rPr>
              <a:t>is kept informed about all changes concerning </a:t>
            </a:r>
            <a:r>
              <a:rPr lang="en-GB" sz="2800" b="1" dirty="0" smtClean="0">
                <a:solidFill>
                  <a:srgbClr val="4D4D4D"/>
                </a:solidFill>
              </a:rPr>
              <a:t>delegates (marriage</a:t>
            </a:r>
            <a:r>
              <a:rPr lang="en-GB" sz="2800" b="1" dirty="0">
                <a:solidFill>
                  <a:srgbClr val="4D4D4D"/>
                </a:solidFill>
              </a:rPr>
              <a:t>, birth, divorce etc).</a:t>
            </a:r>
          </a:p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rgbClr val="4D4D4D"/>
                </a:solidFill>
              </a:rPr>
              <a:t>Family members not declared to the HR </a:t>
            </a:r>
            <a:r>
              <a:rPr lang="en-GB" sz="2800" b="1" dirty="0" smtClean="0">
                <a:solidFill>
                  <a:srgbClr val="4D4D4D"/>
                </a:solidFill>
              </a:rPr>
              <a:t>dept:</a:t>
            </a:r>
            <a:r>
              <a:rPr lang="en-GB" sz="2800" b="1" dirty="0" smtClean="0">
                <a:solidFill>
                  <a:schemeClr val="bg2"/>
                </a:solidFill>
              </a:rPr>
              <a:t>   </a:t>
            </a:r>
            <a:r>
              <a:rPr lang="en-GB" sz="2800" b="1" dirty="0" smtClean="0">
                <a:solidFill>
                  <a:srgbClr val="FF0000"/>
                </a:solidFill>
              </a:rPr>
              <a:t>No </a:t>
            </a:r>
            <a:r>
              <a:rPr lang="en-GB" sz="2800" b="1" dirty="0">
                <a:solidFill>
                  <a:srgbClr val="FF0000"/>
                </a:solidFill>
              </a:rPr>
              <a:t>insurance coverage for </a:t>
            </a:r>
            <a:r>
              <a:rPr lang="en-GB" sz="2800" b="1" dirty="0" smtClean="0">
                <a:solidFill>
                  <a:srgbClr val="FF0000"/>
                </a:solidFill>
              </a:rPr>
              <a:t>them!</a:t>
            </a:r>
          </a:p>
          <a:p>
            <a:pPr algn="ctr">
              <a:spcBef>
                <a:spcPct val="50000"/>
              </a:spcBef>
            </a:pPr>
            <a:endParaRPr lang="en-GB" sz="28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28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GB" sz="2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GB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857760"/>
            <a:ext cx="16557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928926" y="5000637"/>
            <a:ext cx="5605474" cy="857256"/>
          </a:xfrm>
          <a:prstGeom prst="wedgeRectCallout">
            <a:avLst>
              <a:gd name="adj1" fmla="val -47019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4D4D4D"/>
                </a:solidFill>
              </a:rPr>
              <a:t>Do not forget: Baby deliveries</a:t>
            </a:r>
          </a:p>
          <a:p>
            <a:pPr algn="ctr"/>
            <a:r>
              <a:rPr lang="fi-FI" sz="2800" dirty="0" smtClean="0">
                <a:solidFill>
                  <a:srgbClr val="4D4D4D"/>
                </a:solidFill>
              </a:rPr>
              <a:t>-&gt; GOP and child allowence 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612B-CC47-4293-8CE8-75C8952ABF0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Hannele Haggman, Health Officer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F025B3B-0E0B-414C-BA9C-CA565090C4F9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015850-05B7-4E97-9032-C7359CF27F4A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b="1" smtClean="0"/>
              <a:t>Insurance</a:t>
            </a:r>
            <a:endParaRPr lang="en-US" b="1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967662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Know the conditions of your own insurance policy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Insurance is not the same as Life Insurance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For Federation delegates: our contact in Federation for AXA Winterthur is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Francine </a:t>
            </a:r>
            <a:r>
              <a:rPr lang="en-US" sz="2400" dirty="0" smtClean="0"/>
              <a:t>Golay Tangen, </a:t>
            </a:r>
            <a:r>
              <a:rPr lang="en-US" sz="2400" dirty="0" smtClean="0"/>
              <a:t>Insurance Unit, GVA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E-mail:  </a:t>
            </a:r>
            <a:r>
              <a:rPr lang="en-US" sz="2400" b="1" dirty="0" smtClean="0"/>
              <a:t>Insurance.Unit@ifrc.org 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Basic information on benefits, general conditions, reimbursement and claim forms can be obtained from FedNet </a:t>
            </a:r>
            <a:r>
              <a:rPr lang="en-US" sz="2400" dirty="0" smtClean="0"/>
              <a:t>(</a:t>
            </a:r>
            <a:r>
              <a:rPr lang="en-US" sz="2400" dirty="0" smtClean="0"/>
              <a:t>Resources and Services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smtClean="0"/>
              <a:t>Support</a:t>
            </a:r>
            <a:r>
              <a:rPr lang="en-US" sz="2400" dirty="0" smtClean="0"/>
              <a:t> </a:t>
            </a:r>
            <a:r>
              <a:rPr lang="en-US" sz="2400" dirty="0" smtClean="0"/>
              <a:t>– Insurance)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Claims can now be done by email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                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endParaRPr lang="en-US" sz="2100" dirty="0" smtClean="0"/>
          </a:p>
        </p:txBody>
      </p:sp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363" y="-1676400"/>
            <a:ext cx="537527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B3AC2FA-F9E0-487F-8C4C-8399555380B8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21408C-9AF6-4676-871C-14F408DF9891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tx1"/>
                </a:solidFill>
              </a:rPr>
              <a:t>The greatest health hazards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Stomach up-sets, food poisoning </a:t>
            </a:r>
          </a:p>
          <a:p>
            <a:pPr eaLnBrk="1" hangingPunct="1"/>
            <a:r>
              <a:rPr lang="en-US" smtClean="0"/>
              <a:t>Traffic accidents</a:t>
            </a:r>
          </a:p>
          <a:p>
            <a:pPr eaLnBrk="1" hangingPunct="1"/>
            <a:r>
              <a:rPr lang="en-US" smtClean="0"/>
              <a:t>Malaria and Dengue fever</a:t>
            </a:r>
          </a:p>
          <a:p>
            <a:pPr eaLnBrk="1" hangingPunct="1"/>
            <a:r>
              <a:rPr lang="en-US" smtClean="0"/>
              <a:t>STI’s including HIV</a:t>
            </a:r>
          </a:p>
          <a:p>
            <a:pPr eaLnBrk="1" hangingPunct="1"/>
            <a:r>
              <a:rPr lang="en-US" smtClean="0"/>
              <a:t>Stress</a:t>
            </a:r>
          </a:p>
          <a:p>
            <a:pPr eaLnBrk="1" hangingPunct="1"/>
            <a:r>
              <a:rPr lang="en-US" smtClean="0"/>
              <a:t>Substance abuse such as excessive drinking and smoking</a:t>
            </a:r>
          </a:p>
        </p:txBody>
      </p:sp>
      <p:pic>
        <p:nvPicPr>
          <p:cNvPr id="5127" name="Picture 4" descr="ambul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38400"/>
            <a:ext cx="20891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857583-D564-41EA-AC0A-182FA2450F88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943183-B70E-4420-82BC-BE75B661C4C1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800" b="1" smtClean="0"/>
              <a:t>For Federation contracted delegates:</a:t>
            </a:r>
            <a:br>
              <a:rPr lang="fi-FI" sz="2800" b="1" smtClean="0"/>
            </a:br>
            <a:r>
              <a:rPr lang="fi-FI" sz="3400" b="1" smtClean="0"/>
              <a:t/>
            </a:r>
            <a:br>
              <a:rPr lang="fi-FI" sz="3400" b="1" smtClean="0"/>
            </a:br>
            <a:r>
              <a:rPr lang="fi-FI" sz="3400" b="1" smtClean="0"/>
              <a:t>Annual Medical Check Up</a:t>
            </a:r>
            <a:endParaRPr lang="en-US" sz="3400" b="1" smtClean="0"/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z="2100" dirty="0" smtClean="0"/>
              <a:t>Highly recommended for all delegates with Federation contract</a:t>
            </a:r>
          </a:p>
          <a:p>
            <a:pPr eaLnBrk="1" hangingPunct="1">
              <a:lnSpc>
                <a:spcPct val="90000"/>
              </a:lnSpc>
            </a:pPr>
            <a:r>
              <a:rPr lang="fi-FI" sz="2100" dirty="0" smtClean="0"/>
              <a:t>Includes visit to GP and the basic health tests</a:t>
            </a:r>
          </a:p>
          <a:p>
            <a:pPr eaLnBrk="1" hangingPunct="1">
              <a:lnSpc>
                <a:spcPct val="90000"/>
              </a:lnSpc>
            </a:pPr>
            <a:r>
              <a:rPr lang="fi-FI" sz="2100" dirty="0" smtClean="0"/>
              <a:t>AXA Winterthur will reimburse up to 500CHF once a year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i-FI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i-FI" sz="2700" b="1" u="sng" dirty="0" smtClean="0"/>
              <a:t>End of Mission Medical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i-FI" sz="1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Highly recommended  for all delegates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Same form as for Medical Clearance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Valid for a new contract for 6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B24E42-1F83-488B-B1A5-CEEDE2188258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3277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327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238BB-59A6-457C-8B4C-69EBE128FAA6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3277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400" b="1" smtClean="0"/>
              <a:t/>
            </a:r>
            <a:br>
              <a:rPr lang="en-GB" sz="3400" b="1" smtClean="0"/>
            </a:br>
            <a:r>
              <a:rPr lang="en-GB" sz="3400" b="1" smtClean="0"/>
              <a:t> Health Officer</a:t>
            </a:r>
          </a:p>
        </p:txBody>
      </p:sp>
      <p:sp>
        <p:nvSpPr>
          <p:cNvPr id="32774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262438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25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2500" b="1" smtClean="0"/>
              <a:t>Email: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smtClean="0"/>
              <a:t>Hannele.Haggman@ifrc.org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smtClean="0"/>
              <a:t>Skype: hannelehaggman</a:t>
            </a:r>
          </a:p>
          <a:p>
            <a:pPr eaLnBrk="1" hangingPunct="1">
              <a:buFont typeface="Wingdings" pitchFamily="2" charset="2"/>
              <a:buNone/>
            </a:pPr>
            <a:endParaRPr lang="en-GB" sz="26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2600" b="1" smtClean="0"/>
              <a:t>P.O. Box 372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600" b="1" smtClean="0"/>
              <a:t>CH-1211 Geneva 19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600" b="1" smtClean="0"/>
              <a:t>Switzerland</a:t>
            </a:r>
          </a:p>
          <a:p>
            <a:pPr eaLnBrk="1" hangingPunct="1">
              <a:buFont typeface="Wingdings" pitchFamily="2" charset="2"/>
              <a:buNone/>
            </a:pPr>
            <a:endParaRPr lang="en-GB" sz="2600" b="1" smtClean="0"/>
          </a:p>
          <a:p>
            <a:pPr eaLnBrk="1" hangingPunct="1">
              <a:buFont typeface="Wingdings" pitchFamily="2" charset="2"/>
              <a:buNone/>
            </a:pPr>
            <a:endParaRPr lang="en-GB" sz="2600" b="1" smtClean="0"/>
          </a:p>
          <a:p>
            <a:pPr eaLnBrk="1" hangingPunct="1">
              <a:buFont typeface="Wingdings" pitchFamily="2" charset="2"/>
              <a:buNone/>
            </a:pPr>
            <a:endParaRPr lang="en-GB" sz="2600" b="1" smtClean="0"/>
          </a:p>
          <a:p>
            <a:pPr eaLnBrk="1" hangingPunct="1">
              <a:buFont typeface="Wingdings" pitchFamily="2" charset="2"/>
              <a:buNone/>
            </a:pPr>
            <a:endParaRPr lang="en-GB" sz="2600" b="1" smtClean="0"/>
          </a:p>
        </p:txBody>
      </p:sp>
      <p:sp>
        <p:nvSpPr>
          <p:cNvPr id="32775" name="Rectangle 2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CH" sz="2600" smtClean="0"/>
          </a:p>
          <a:p>
            <a:pPr eaLnBrk="1" hangingPunct="1">
              <a:buFont typeface="Wingdings" pitchFamily="2" charset="2"/>
              <a:buNone/>
            </a:pPr>
            <a:r>
              <a:rPr lang="fr-CH" sz="2600" b="1" smtClean="0"/>
              <a:t>Direct line:</a:t>
            </a:r>
          </a:p>
          <a:p>
            <a:pPr eaLnBrk="1" hangingPunct="1">
              <a:buFont typeface="Wingdings" pitchFamily="2" charset="2"/>
              <a:buNone/>
            </a:pPr>
            <a:r>
              <a:rPr lang="fr-CH" sz="2600" b="1" smtClean="0"/>
              <a:t>+41-22-730 4417</a:t>
            </a:r>
          </a:p>
          <a:p>
            <a:pPr eaLnBrk="1" hangingPunct="1">
              <a:buFont typeface="Wingdings" pitchFamily="2" charset="2"/>
              <a:buNone/>
            </a:pPr>
            <a:r>
              <a:rPr lang="fr-CH" sz="2600" b="1" smtClean="0"/>
              <a:t>Mobile:</a:t>
            </a:r>
          </a:p>
          <a:p>
            <a:pPr eaLnBrk="1" hangingPunct="1">
              <a:buFont typeface="Wingdings" pitchFamily="2" charset="2"/>
              <a:buNone/>
            </a:pPr>
            <a:r>
              <a:rPr lang="fr-CH" sz="2600" b="1" smtClean="0"/>
              <a:t>+41-79-217 3319</a:t>
            </a:r>
          </a:p>
          <a:p>
            <a:pPr eaLnBrk="1" hangingPunct="1">
              <a:buFont typeface="Wingdings" pitchFamily="2" charset="2"/>
              <a:buNone/>
            </a:pPr>
            <a:r>
              <a:rPr lang="fr-CH" sz="2600" b="1" smtClean="0"/>
              <a:t>FAX:</a:t>
            </a:r>
          </a:p>
          <a:p>
            <a:pPr eaLnBrk="1" hangingPunct="1">
              <a:buFont typeface="Wingdings" pitchFamily="2" charset="2"/>
              <a:buNone/>
            </a:pPr>
            <a:r>
              <a:rPr lang="fr-CH" sz="2600" b="1" smtClean="0"/>
              <a:t>+41-22-730 4958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pic>
        <p:nvPicPr>
          <p:cNvPr id="32776" name="Picture 16" descr="Federas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43800" y="228600"/>
            <a:ext cx="1428750" cy="792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14148B-EA81-45E7-B66E-9DA627B90F88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337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C4EB06-EC05-4538-9D10-391A1227D1EE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QUESTIONS?</a:t>
            </a:r>
            <a:endParaRPr lang="en-GB" sz="5400" b="1" smtClean="0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r>
              <a:rPr lang="en-US" sz="2600" b="1" smtClean="0"/>
              <a:t>Take Care</a:t>
            </a:r>
            <a:endParaRPr lang="en-GB" sz="2600" b="1" smtClean="0"/>
          </a:p>
        </p:txBody>
      </p:sp>
      <p:pic>
        <p:nvPicPr>
          <p:cNvPr id="33799" name="Picture 4" descr="Federas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228600"/>
            <a:ext cx="1428750" cy="792163"/>
          </a:xfrm>
          <a:noFill/>
        </p:spPr>
      </p:pic>
      <p:pic>
        <p:nvPicPr>
          <p:cNvPr id="33800" name="Picture 6" descr="sydanlapsi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4217988"/>
            <a:ext cx="1457325" cy="1325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010DA29-E515-47BE-8580-D924E6A4A7D7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65A5F2-EDC6-42BE-A375-A0027E4F7C0A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Air Travel                  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High risk of Deep Vein Thrombosis (DVT) after 4 hour flight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Consider the use of knee-length gradient compression stockings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Avoid dehydration by drinking at least 2 dl of non-alcoholic beverage / hour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Move your feet and legs regularly 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Increased risk for smokers, short (&lt;160cm) and tall (&gt;190cm) people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Before flight: take 100mg aspirin?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Jetlag can be prevented </a:t>
            </a:r>
          </a:p>
          <a:p>
            <a:pPr eaLnBrk="1" hangingPunct="1">
              <a:lnSpc>
                <a:spcPct val="90000"/>
              </a:lnSpc>
            </a:pPr>
            <a:endParaRPr lang="en-GB" sz="2600" dirty="0" smtClean="0"/>
          </a:p>
        </p:txBody>
      </p:sp>
      <p:pic>
        <p:nvPicPr>
          <p:cNvPr id="6151" name="Picture 4" descr="Flight healt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4648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2F216AF-44B4-47DC-A294-2F8039233463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717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C91397-1696-49F2-BA9C-7E0C53345CE7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First Aid Preparedness</a:t>
            </a:r>
            <a:endParaRPr lang="en-GB" b="1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081462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In the delegation there might be: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First Aid Kit for Vehicle in every Federation car (compulsory)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Health Delegate Kit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Burns Kit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Trauma Kit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Resuscitation Kit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Sterile Kit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Home First Aid Kit in every house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Earthquake Kit including FA equipment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Check them regularly.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600" b="1" dirty="0" smtClean="0"/>
              <a:t>   All staff should have basic first aid skills updated annually.</a:t>
            </a:r>
          </a:p>
        </p:txBody>
      </p:sp>
      <p:pic>
        <p:nvPicPr>
          <p:cNvPr id="7175" name="Picture 5" descr="Vehicle First Aid K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414588"/>
            <a:ext cx="3924300" cy="2943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1AB46FE-8BC0-4D40-9305-A2DDBE786C71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A7DBB8-3F2C-4675-BB0E-7976A2C8B2C8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Personal Medical Kit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600" smtClean="0"/>
              <a:t>For basic first aid and minor health problems</a:t>
            </a:r>
          </a:p>
          <a:p>
            <a:pPr eaLnBrk="1" hangingPunct="1"/>
            <a:r>
              <a:rPr lang="en-GB" sz="2600" smtClean="0"/>
              <a:t>Bandages, medicines, sterile syringes and needles, malaria self test, disinfectant, ORS, condoms, thermometer, talcum powder, eye drops/cream, sun screen, antiseptic cream</a:t>
            </a:r>
          </a:p>
          <a:p>
            <a:pPr eaLnBrk="1" hangingPunct="1"/>
            <a:r>
              <a:rPr lang="en-GB" sz="2600" smtClean="0"/>
              <a:t>Advisable to carry in hand luggage, sharp things in suit case</a:t>
            </a:r>
          </a:p>
          <a:p>
            <a:pPr eaLnBrk="1" hangingPunct="1"/>
            <a:endParaRPr lang="en-GB" sz="26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63716C6-2019-4FF9-B1BF-D5E46B62C7B8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B7E676-E453-48F4-B48F-1778067A0FB5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Malaria</a:t>
            </a:r>
            <a:r>
              <a:rPr lang="en-US" dirty="0" smtClean="0"/>
              <a:t> </a:t>
            </a:r>
            <a:endParaRPr lang="en-GB" dirty="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62938" cy="4267200"/>
          </a:xfrm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dirty="0" smtClean="0"/>
              <a:t>Malaria is an acute febrile illness </a:t>
            </a:r>
          </a:p>
          <a:p>
            <a:pPr marL="571500" indent="-571500" eaLnBrk="1" hangingPunct="1">
              <a:buNone/>
            </a:pPr>
            <a:r>
              <a:rPr lang="en-US" dirty="0" smtClean="0"/>
              <a:t>with an incubation period of 7 </a:t>
            </a:r>
          </a:p>
          <a:p>
            <a:pPr marL="571500" indent="-571500" eaLnBrk="1" hangingPunct="1">
              <a:buNone/>
            </a:pPr>
            <a:r>
              <a:rPr lang="en-US" dirty="0" smtClean="0"/>
              <a:t>days or longer. Might be fatal.</a:t>
            </a:r>
          </a:p>
          <a:p>
            <a:pPr marL="571500" indent="-571500" eaLnBrk="1" hangingPunct="1"/>
            <a:r>
              <a:rPr lang="en-US" dirty="0" smtClean="0"/>
              <a:t>Malaria parasite is transmitted by </a:t>
            </a:r>
            <a:r>
              <a:rPr lang="en-US" i="1" dirty="0" smtClean="0"/>
              <a:t>Anopheles </a:t>
            </a:r>
            <a:r>
              <a:rPr lang="en-US" dirty="0" smtClean="0"/>
              <a:t>mosquitoes, which bite mainly between dusk and dawn.</a:t>
            </a:r>
          </a:p>
          <a:p>
            <a:pPr marL="571500" indent="-571500" eaLnBrk="1" hangingPunct="1"/>
            <a:r>
              <a:rPr lang="en-US" dirty="0" smtClean="0"/>
              <a:t>Prophylaxis and treatment exists</a:t>
            </a:r>
          </a:p>
          <a:p>
            <a:pPr marL="571500" indent="-571500" eaLnBrk="1" hangingPunct="1"/>
            <a:r>
              <a:rPr lang="en-US" dirty="0" smtClean="0"/>
              <a:t>Common in over 100 countries</a:t>
            </a:r>
          </a:p>
          <a:p>
            <a:pPr marL="571500" indent="-571500" eaLnBrk="1" hangingPunct="1"/>
            <a:endParaRPr lang="en-US" dirty="0" smtClean="0"/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marL="571500" indent="-571500" eaLnBrk="1" hangingPunct="1"/>
            <a:endParaRPr lang="en-GB" dirty="0" smtClean="0"/>
          </a:p>
        </p:txBody>
      </p:sp>
      <p:pic>
        <p:nvPicPr>
          <p:cNvPr id="9223" name="Picture 4" descr="myg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25" y="152400"/>
            <a:ext cx="2352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DCAED5F-AEDE-4A80-92FB-322532BA4E41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0D7D62-DB8D-43EF-8FE4-D123BB6559CD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Malaria Prophylaxis</a:t>
            </a:r>
            <a:endParaRPr lang="en-GB" b="1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Use repellent 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/>
              <a:t>	containing DEET 35%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Mosquito coil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Right clothing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Treated mosquito dome (or bed net)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Medicines:  -Doxycycline 100mg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/>
              <a:t>                     -Lariam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/>
              <a:t>                     -Malarone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/>
              <a:t>Needs to be taken prior to travel			</a:t>
            </a:r>
            <a:endParaRPr lang="en-GB" sz="2600" dirty="0" smtClean="0"/>
          </a:p>
        </p:txBody>
      </p:sp>
      <p:pic>
        <p:nvPicPr>
          <p:cNvPr id="10247" name="Picture 4" descr="bell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419600"/>
            <a:ext cx="24384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 descr="Mosquito 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0"/>
            <a:ext cx="28194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1EDDE6-4D52-4680-8253-83553DB745EE}" type="datetime1">
              <a:rPr lang="en-GB" smtClean="0"/>
              <a:pPr/>
              <a:t>29/08/2011</a:t>
            </a:fld>
            <a:endParaRPr lang="en-GB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IFRC  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6EB777-055B-414F-99FE-7F1758E7AC11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Dengue Fever                </a:t>
            </a:r>
            <a:endParaRPr lang="en-GB" b="1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Viral hemorrhagic fever transmitted by day biting mosquitoes </a:t>
            </a:r>
          </a:p>
          <a:p>
            <a:pPr eaLnBrk="1" hangingPunct="1"/>
            <a:r>
              <a:rPr lang="en-US" dirty="0" smtClean="0"/>
              <a:t>Incubation period 3-14days, commonly 5-7days</a:t>
            </a:r>
          </a:p>
          <a:p>
            <a:pPr eaLnBrk="1" hangingPunct="1"/>
            <a:r>
              <a:rPr lang="en-US" dirty="0" smtClean="0"/>
              <a:t>No vaccine exists</a:t>
            </a:r>
          </a:p>
          <a:p>
            <a:pPr eaLnBrk="1" hangingPunct="1"/>
            <a:r>
              <a:rPr lang="en-US" dirty="0" smtClean="0"/>
              <a:t>You can protect yourself from dengue</a:t>
            </a:r>
          </a:p>
          <a:p>
            <a:pPr eaLnBrk="1" hangingPunct="1"/>
            <a:r>
              <a:rPr lang="en-GB" dirty="0" smtClean="0"/>
              <a:t>Spray office premises every month</a:t>
            </a:r>
          </a:p>
        </p:txBody>
      </p:sp>
      <p:pic>
        <p:nvPicPr>
          <p:cNvPr id="11271" name="Picture 4" descr="malaria mosqu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1333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2719</TotalTime>
  <Words>1153</Words>
  <Application>Microsoft Office PowerPoint</Application>
  <PresentationFormat>On-screen Show (4:3)</PresentationFormat>
  <Paragraphs>377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Profile</vt:lpstr>
      <vt:lpstr>Delegates Health</vt:lpstr>
      <vt:lpstr>Vaccinations</vt:lpstr>
      <vt:lpstr>The greatest health hazards</vt:lpstr>
      <vt:lpstr>Air Travel                  </vt:lpstr>
      <vt:lpstr>First Aid Preparedness</vt:lpstr>
      <vt:lpstr>Personal Medical Kit</vt:lpstr>
      <vt:lpstr>Malaria </vt:lpstr>
      <vt:lpstr>Malaria Prophylaxis</vt:lpstr>
      <vt:lpstr>Dengue Fever                </vt:lpstr>
      <vt:lpstr>Dengue Signs and Symptoms</vt:lpstr>
      <vt:lpstr>Chikungunya  </vt:lpstr>
      <vt:lpstr>Filariaris</vt:lpstr>
      <vt:lpstr>Avian Influenza   =   “Bird Flu”</vt:lpstr>
      <vt:lpstr>Medicines</vt:lpstr>
      <vt:lpstr>Water</vt:lpstr>
      <vt:lpstr>Wounds</vt:lpstr>
      <vt:lpstr>Hygiene</vt:lpstr>
      <vt:lpstr>HIV in Workplace                           </vt:lpstr>
      <vt:lpstr>Mental Wellbeing</vt:lpstr>
      <vt:lpstr>Stress</vt:lpstr>
      <vt:lpstr>Signs of Cumulative Stress</vt:lpstr>
      <vt:lpstr>Prevention of Cumulative Stress</vt:lpstr>
      <vt:lpstr>Risk Assessment</vt:lpstr>
      <vt:lpstr>Delegate falling sick</vt:lpstr>
      <vt:lpstr>Medical Evacuation Plan</vt:lpstr>
      <vt:lpstr>More information</vt:lpstr>
      <vt:lpstr>Slide 27</vt:lpstr>
      <vt:lpstr>Health Insurance</vt:lpstr>
      <vt:lpstr>Insurance</vt:lpstr>
      <vt:lpstr>For Federation contracted delegates:  Annual Medical Check Up</vt:lpstr>
      <vt:lpstr>  Health Officer</vt:lpstr>
      <vt:lpstr>QUESTIONS?</vt:lpstr>
    </vt:vector>
  </TitlesOfParts>
  <Company>International Federation (IFRC)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Delegates Health</dc:title>
  <dc:creator> </dc:creator>
  <cp:lastModifiedBy>Customer</cp:lastModifiedBy>
  <cp:revision>109</cp:revision>
  <dcterms:created xsi:type="dcterms:W3CDTF">2005-10-11T08:37:02Z</dcterms:created>
  <dcterms:modified xsi:type="dcterms:W3CDTF">2011-08-29T13:00:37Z</dcterms:modified>
</cp:coreProperties>
</file>