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5" r:id="rId2"/>
  </p:sldMasterIdLst>
  <p:notesMasterIdLst>
    <p:notesMasterId r:id="rId31"/>
  </p:notesMasterIdLst>
  <p:sldIdLst>
    <p:sldId id="279" r:id="rId3"/>
    <p:sldId id="285" r:id="rId4"/>
    <p:sldId id="280" r:id="rId5"/>
    <p:sldId id="286" r:id="rId6"/>
    <p:sldId id="287" r:id="rId7"/>
    <p:sldId id="288" r:id="rId8"/>
    <p:sldId id="293" r:id="rId9"/>
    <p:sldId id="294" r:id="rId10"/>
    <p:sldId id="289" r:id="rId11"/>
    <p:sldId id="291" r:id="rId12"/>
    <p:sldId id="295" r:id="rId13"/>
    <p:sldId id="296" r:id="rId14"/>
    <p:sldId id="297" r:id="rId15"/>
    <p:sldId id="292" r:id="rId16"/>
    <p:sldId id="298" r:id="rId17"/>
    <p:sldId id="299" r:id="rId18"/>
    <p:sldId id="300" r:id="rId19"/>
    <p:sldId id="301" r:id="rId20"/>
    <p:sldId id="302" r:id="rId21"/>
    <p:sldId id="303" r:id="rId22"/>
    <p:sldId id="304" r:id="rId23"/>
    <p:sldId id="307" r:id="rId24"/>
    <p:sldId id="305" r:id="rId25"/>
    <p:sldId id="306" r:id="rId26"/>
    <p:sldId id="310" r:id="rId27"/>
    <p:sldId id="309" r:id="rId28"/>
    <p:sldId id="311" r:id="rId29"/>
    <p:sldId id="278" r:id="rId30"/>
  </p:sldIdLst>
  <p:sldSz cx="9144000" cy="5143500" type="screen16x9"/>
  <p:notesSz cx="6669088" cy="9926638"/>
  <p:embeddedFontLst>
    <p:embeddedFont>
      <p:font typeface="Arvo"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EE29B1-CE88-4259-8685-8DD65550AE6D}">
  <a:tblStyle styleId="{5AEE29B1-CE88-4259-8685-8DD65550AE6D}"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84" autoAdjust="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988"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323804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65390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lvl="0" indent="0">
              <a:buNone/>
            </a:pPr>
            <a:r>
              <a:rPr lang="en-GB" sz="1100" kern="1200" dirty="0">
                <a:solidFill>
                  <a:schemeClr val="tx1"/>
                </a:solidFill>
                <a:effectLst/>
                <a:latin typeface="+mn-lt"/>
                <a:ea typeface="+mn-ea"/>
                <a:cs typeface="+mn-cs"/>
              </a:rPr>
              <a:t>Next to PROJECT PARTNERS, click NEW. </a:t>
            </a:r>
          </a:p>
          <a:p>
            <a:pPr marL="139700" indent="0">
              <a:buNone/>
            </a:pPr>
            <a:endParaRPr lang="en-GB" dirty="0"/>
          </a:p>
        </p:txBody>
      </p:sp>
    </p:spTree>
    <p:extLst>
      <p:ext uri="{BB962C8B-B14F-4D97-AF65-F5344CB8AC3E}">
        <p14:creationId xmlns:p14="http://schemas.microsoft.com/office/powerpoint/2010/main" val="336750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Pts val="1400"/>
              <a:buFontTx/>
              <a:buNone/>
              <a:tabLst/>
              <a:defRPr/>
            </a:pPr>
            <a:r>
              <a:rPr lang="en-GB" sz="1100" kern="1200" dirty="0">
                <a:solidFill>
                  <a:schemeClr val="tx1"/>
                </a:solidFill>
                <a:effectLst/>
                <a:latin typeface="+mn-lt"/>
                <a:ea typeface="+mn-ea"/>
                <a:cs typeface="+mn-cs"/>
              </a:rPr>
              <a:t>Fill in the information, choosing between LEAD PARTNER and OTHER PARTNER (for any RCRC partner who is not the lead partner). </a:t>
            </a:r>
          </a:p>
          <a:p>
            <a:pPr marL="139700" marR="0" lvl="0" indent="0" algn="l" defTabSz="914400" rtl="0" eaLnBrk="1" fontAlgn="auto" latinLnBrk="0" hangingPunct="1">
              <a:lnSpc>
                <a:spcPct val="100000"/>
              </a:lnSpc>
              <a:spcBef>
                <a:spcPts val="0"/>
              </a:spcBef>
              <a:spcAft>
                <a:spcPts val="0"/>
              </a:spcAft>
              <a:buClrTx/>
              <a:buSzPts val="1400"/>
              <a:buFontTx/>
              <a:buNone/>
              <a:tabLst/>
              <a:defRPr/>
            </a:pP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Click SAVE if there are no other partners. Click SAVE &amp; NEW if you wish to add another partner. </a:t>
            </a:r>
          </a:p>
          <a:p>
            <a:pPr marL="139700" indent="0">
              <a:buNone/>
            </a:pPr>
            <a:endParaRPr lang="en-GB" dirty="0"/>
          </a:p>
        </p:txBody>
      </p:sp>
    </p:spTree>
    <p:extLst>
      <p:ext uri="{BB962C8B-B14F-4D97-AF65-F5344CB8AC3E}">
        <p14:creationId xmlns:p14="http://schemas.microsoft.com/office/powerpoint/2010/main" val="206352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Pts val="1400"/>
              <a:buFontTx/>
              <a:buNone/>
              <a:tabLst/>
              <a:defRPr/>
            </a:pPr>
            <a:r>
              <a:rPr lang="en-GB" sz="1100" kern="1200" dirty="0">
                <a:solidFill>
                  <a:schemeClr val="tx1"/>
                </a:solidFill>
                <a:effectLst/>
                <a:latin typeface="+mn-lt"/>
                <a:ea typeface="+mn-ea"/>
                <a:cs typeface="+mn-cs"/>
              </a:rPr>
              <a:t>Fill in the information, choosing between LEAD PARTNER and OTHER PARTNER (for any RCRC partner who is not the lead partner). </a:t>
            </a:r>
          </a:p>
          <a:p>
            <a:pPr marL="139700" marR="0" lvl="0" indent="0" algn="l" defTabSz="914400" rtl="0" eaLnBrk="1" fontAlgn="auto" latinLnBrk="0" hangingPunct="1">
              <a:lnSpc>
                <a:spcPct val="100000"/>
              </a:lnSpc>
              <a:spcBef>
                <a:spcPts val="0"/>
              </a:spcBef>
              <a:spcAft>
                <a:spcPts val="0"/>
              </a:spcAft>
              <a:buClrTx/>
              <a:buSzPts val="1400"/>
              <a:buFontTx/>
              <a:buNone/>
              <a:tabLst/>
              <a:defRPr/>
            </a:pP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Click SAVE if there are no other partners. Click SAVE &amp; NEW if you wish to add another partner. </a:t>
            </a:r>
          </a:p>
          <a:p>
            <a:pPr marL="139700" indent="0">
              <a:buNone/>
            </a:pPr>
            <a:endParaRPr lang="en-GB" dirty="0"/>
          </a:p>
        </p:txBody>
      </p:sp>
    </p:spTree>
    <p:extLst>
      <p:ext uri="{BB962C8B-B14F-4D97-AF65-F5344CB8AC3E}">
        <p14:creationId xmlns:p14="http://schemas.microsoft.com/office/powerpoint/2010/main" val="134819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22656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64282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59522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090917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17596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140704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240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56301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80684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354936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10823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1001478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196145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1890182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57188" y="1239838"/>
            <a:ext cx="5954712" cy="3351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66910" y="4777200"/>
            <a:ext cx="5335269" cy="39086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777606" y="9428596"/>
            <a:ext cx="2889937" cy="49805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 sz="1200" b="0" i="0" u="none" strike="noStrike" cap="none">
                <a:solidFill>
                  <a:schemeClr val="dk1"/>
                </a:solidFill>
                <a:latin typeface="Arial"/>
                <a:ea typeface="Arial"/>
                <a:cs typeface="Arial"/>
                <a:sym typeface="Arial"/>
              </a:rPr>
              <a:t>27</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7989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57188" y="1239838"/>
            <a:ext cx="5954712" cy="3351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66910" y="4777200"/>
            <a:ext cx="5335269" cy="3908617"/>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endParaRPr sz="1100" dirty="0">
              <a:solidFill>
                <a:schemeClr val="dk1"/>
              </a:solidFill>
            </a:endParaRPr>
          </a:p>
          <a:p>
            <a:pPr marL="0" lvl="0" indent="0" rtl="0">
              <a:spcBef>
                <a:spcPts val="0"/>
              </a:spcBef>
              <a:spcAft>
                <a:spcPts val="0"/>
              </a:spcAft>
              <a:buClr>
                <a:schemeClr val="dk1"/>
              </a:buClr>
              <a:buSzPts val="1100"/>
              <a:buFont typeface="Arial"/>
              <a:buNone/>
            </a:pPr>
            <a:r>
              <a:rPr lang="en" sz="1100" dirty="0">
                <a:solidFill>
                  <a:schemeClr val="dk1"/>
                </a:solidFill>
              </a:rPr>
              <a:t>Icon: Clockwise via Noun Project</a:t>
            </a:r>
            <a:endParaRPr sz="1200"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777606" y="9428596"/>
            <a:ext cx="2889937" cy="49805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 sz="1200" b="0" i="0" u="none" strike="noStrike" cap="none">
                <a:solidFill>
                  <a:schemeClr val="dk1"/>
                </a:solidFill>
                <a:latin typeface="Arial"/>
                <a:ea typeface="Arial"/>
                <a:cs typeface="Arial"/>
                <a:sym typeface="Arial"/>
              </a:rPr>
              <a:t>28</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r>
              <a:rPr lang="es-PA" sz="1100" kern="1200" dirty="0">
                <a:solidFill>
                  <a:schemeClr val="tx1"/>
                </a:solidFill>
                <a:effectLst/>
                <a:latin typeface="+mn-lt"/>
                <a:ea typeface="+mn-ea"/>
                <a:cs typeface="+mn-cs"/>
              </a:rPr>
              <a:t>Los proyectos </a:t>
            </a:r>
            <a:r>
              <a:rPr lang="es-PA" sz="1100" b="1" kern="1200" dirty="0">
                <a:solidFill>
                  <a:schemeClr val="tx1"/>
                </a:solidFill>
                <a:effectLst/>
                <a:latin typeface="+mn-lt"/>
                <a:ea typeface="+mn-ea"/>
                <a:cs typeface="+mn-cs"/>
              </a:rPr>
              <a:t>ODM (MDG) </a:t>
            </a:r>
            <a:r>
              <a:rPr lang="es-PA" sz="1100" kern="1200" dirty="0">
                <a:solidFill>
                  <a:schemeClr val="tx1"/>
                </a:solidFill>
                <a:effectLst/>
                <a:latin typeface="+mn-lt"/>
                <a:ea typeface="+mn-ea"/>
                <a:cs typeface="+mn-cs"/>
              </a:rPr>
              <a:t>son proyectos que se </a:t>
            </a:r>
            <a:r>
              <a:rPr lang="es-PA" sz="1100" b="1" kern="1200" dirty="0">
                <a:solidFill>
                  <a:schemeClr val="tx1"/>
                </a:solidFill>
                <a:effectLst/>
                <a:latin typeface="+mn-lt"/>
                <a:ea typeface="+mn-ea"/>
                <a:cs typeface="+mn-cs"/>
              </a:rPr>
              <a:t>iniciaron y terminaron </a:t>
            </a:r>
            <a:r>
              <a:rPr lang="es-PA" sz="1100" b="1" u="sng" kern="1200" dirty="0">
                <a:solidFill>
                  <a:schemeClr val="tx1"/>
                </a:solidFill>
                <a:effectLst/>
                <a:latin typeface="+mn-lt"/>
                <a:ea typeface="+mn-ea"/>
                <a:cs typeface="+mn-cs"/>
              </a:rPr>
              <a:t>antes</a:t>
            </a:r>
            <a:r>
              <a:rPr lang="es-PA" sz="1100" b="1" kern="1200" dirty="0">
                <a:solidFill>
                  <a:schemeClr val="tx1"/>
                </a:solidFill>
                <a:effectLst/>
                <a:latin typeface="+mn-lt"/>
                <a:ea typeface="+mn-ea"/>
                <a:cs typeface="+mn-cs"/>
              </a:rPr>
              <a:t> de 31 de diciembre de 2015</a:t>
            </a:r>
            <a:endParaRPr lang="en-GB" sz="1100" b="1" kern="1200" dirty="0">
              <a:solidFill>
                <a:schemeClr val="tx1"/>
              </a:solidFill>
              <a:effectLst/>
              <a:latin typeface="+mn-lt"/>
              <a:ea typeface="+mn-ea"/>
              <a:cs typeface="+mn-cs"/>
            </a:endParaRPr>
          </a:p>
          <a:p>
            <a:pPr marL="139700" indent="0">
              <a:buNone/>
            </a:pPr>
            <a:r>
              <a:rPr lang="en-GB" sz="1100" b="1" kern="1200" dirty="0">
                <a:solidFill>
                  <a:schemeClr val="tx1"/>
                </a:solidFill>
                <a:effectLst/>
                <a:latin typeface="+mn-lt"/>
                <a:ea typeface="+mn-ea"/>
                <a:cs typeface="+mn-cs"/>
              </a:rPr>
              <a:t>SDG</a:t>
            </a:r>
            <a:r>
              <a:rPr lang="en-GB" sz="1100" kern="1200" dirty="0">
                <a:solidFill>
                  <a:schemeClr val="tx1"/>
                </a:solidFill>
                <a:effectLst/>
                <a:latin typeface="+mn-lt"/>
                <a:ea typeface="+mn-ea"/>
                <a:cs typeface="+mn-cs"/>
              </a:rPr>
              <a:t> projects are projects that </a:t>
            </a:r>
            <a:r>
              <a:rPr lang="en-GB" sz="1100" b="1" kern="1200" dirty="0">
                <a:solidFill>
                  <a:schemeClr val="tx1"/>
                </a:solidFill>
                <a:effectLst/>
                <a:latin typeface="+mn-lt"/>
                <a:ea typeface="+mn-ea"/>
                <a:cs typeface="+mn-cs"/>
              </a:rPr>
              <a:t>began and ended </a:t>
            </a:r>
            <a:r>
              <a:rPr lang="en-GB" sz="1100" b="1" i="1" u="sng" kern="1200" dirty="0">
                <a:solidFill>
                  <a:schemeClr val="tx1"/>
                </a:solidFill>
                <a:effectLst/>
                <a:latin typeface="+mn-lt"/>
                <a:ea typeface="+mn-ea"/>
                <a:cs typeface="+mn-cs"/>
              </a:rPr>
              <a:t>on or after</a:t>
            </a:r>
            <a:r>
              <a:rPr lang="en-GB" sz="1100" b="1" kern="1200" dirty="0">
                <a:solidFill>
                  <a:schemeClr val="tx1"/>
                </a:solidFill>
                <a:effectLst/>
                <a:latin typeface="+mn-lt"/>
                <a:ea typeface="+mn-ea"/>
                <a:cs typeface="+mn-cs"/>
              </a:rPr>
              <a:t> 1 January 2016</a:t>
            </a:r>
            <a:r>
              <a:rPr lang="en-GB" sz="1100" kern="1200" dirty="0">
                <a:solidFill>
                  <a:schemeClr val="tx1"/>
                </a:solidFill>
                <a:effectLst/>
                <a:latin typeface="+mn-lt"/>
                <a:ea typeface="+mn-ea"/>
                <a:cs typeface="+mn-cs"/>
              </a:rPr>
              <a:t>. </a:t>
            </a:r>
            <a:r>
              <a:rPr lang="es-PA" sz="1100" kern="1200" dirty="0">
                <a:solidFill>
                  <a:schemeClr val="tx1"/>
                </a:solidFill>
                <a:effectLst/>
                <a:latin typeface="+mn-lt"/>
                <a:ea typeface="+mn-ea"/>
                <a:cs typeface="+mn-cs"/>
              </a:rPr>
              <a:t>Los proyectos </a:t>
            </a:r>
            <a:r>
              <a:rPr lang="es-PA" sz="1100" b="1" kern="1200" dirty="0">
                <a:solidFill>
                  <a:schemeClr val="tx1"/>
                </a:solidFill>
                <a:effectLst/>
                <a:latin typeface="+mn-lt"/>
                <a:ea typeface="+mn-ea"/>
                <a:cs typeface="+mn-cs"/>
              </a:rPr>
              <a:t>ODS (SDG)</a:t>
            </a:r>
            <a:r>
              <a:rPr lang="es-PA" sz="1100" kern="1200" dirty="0">
                <a:solidFill>
                  <a:schemeClr val="tx1"/>
                </a:solidFill>
                <a:effectLst/>
                <a:latin typeface="+mn-lt"/>
                <a:ea typeface="+mn-ea"/>
                <a:cs typeface="+mn-cs"/>
              </a:rPr>
              <a:t> son proyectos que </a:t>
            </a:r>
            <a:r>
              <a:rPr lang="es-PA" sz="1100" b="1" kern="1200" dirty="0">
                <a:solidFill>
                  <a:schemeClr val="tx1"/>
                </a:solidFill>
                <a:effectLst/>
                <a:latin typeface="+mn-lt"/>
                <a:ea typeface="+mn-ea"/>
                <a:cs typeface="+mn-cs"/>
              </a:rPr>
              <a:t>comenzaron y terminaron en o después del 1 de enero 2016</a:t>
            </a:r>
            <a:endParaRPr lang="en-GB" sz="1100" b="1" kern="1200" dirty="0">
              <a:solidFill>
                <a:schemeClr val="tx1"/>
              </a:solidFill>
              <a:effectLst/>
              <a:latin typeface="+mn-lt"/>
              <a:ea typeface="+mn-ea"/>
              <a:cs typeface="+mn-cs"/>
            </a:endParaRPr>
          </a:p>
          <a:p>
            <a:pPr marL="139700" indent="0">
              <a:buNone/>
            </a:pPr>
            <a:endParaRPr lang="en-GB" sz="1100" kern="1200" dirty="0">
              <a:solidFill>
                <a:schemeClr val="tx1"/>
              </a:solidFill>
              <a:effectLst/>
              <a:latin typeface="+mn-lt"/>
              <a:ea typeface="+mn-ea"/>
              <a:cs typeface="+mn-cs"/>
            </a:endParaRPr>
          </a:p>
          <a:p>
            <a:pPr marL="139700" indent="0">
              <a:buNone/>
            </a:pPr>
            <a:r>
              <a:rPr lang="es-PA" sz="1100" kern="1200" dirty="0">
                <a:solidFill>
                  <a:schemeClr val="tx1"/>
                </a:solidFill>
                <a:effectLst/>
                <a:latin typeface="+mn-lt"/>
                <a:ea typeface="+mn-ea"/>
                <a:cs typeface="+mn-cs"/>
              </a:rPr>
              <a:t>Los proyectos que se </a:t>
            </a:r>
            <a:r>
              <a:rPr lang="es-PA" sz="1100" b="1" kern="1200" dirty="0">
                <a:solidFill>
                  <a:schemeClr val="tx1"/>
                </a:solidFill>
                <a:effectLst/>
                <a:latin typeface="+mn-lt"/>
                <a:ea typeface="+mn-ea"/>
                <a:cs typeface="+mn-cs"/>
              </a:rPr>
              <a:t>iniciaron antes del 31 de diciembre de 2015 y terminaron el 1 de enero de 2016 o con posterioridad a esa fecha </a:t>
            </a:r>
            <a:r>
              <a:rPr lang="es-PA" sz="1100" kern="1200" dirty="0">
                <a:solidFill>
                  <a:schemeClr val="tx1"/>
                </a:solidFill>
                <a:effectLst/>
                <a:latin typeface="+mn-lt"/>
                <a:ea typeface="+mn-ea"/>
                <a:cs typeface="+mn-cs"/>
              </a:rPr>
              <a:t>pueden clasificarse como proyectos </a:t>
            </a:r>
            <a:r>
              <a:rPr lang="es-PA" sz="1100" b="1" kern="1200" dirty="0">
                <a:solidFill>
                  <a:schemeClr val="tx1"/>
                </a:solidFill>
                <a:effectLst/>
                <a:latin typeface="+mn-lt"/>
                <a:ea typeface="+mn-ea"/>
                <a:cs typeface="+mn-cs"/>
              </a:rPr>
              <a:t>tanto de ODM (MDG) o ODS (SDG). </a:t>
            </a:r>
            <a:r>
              <a:rPr lang="es-PA" sz="1100" kern="1200" dirty="0">
                <a:solidFill>
                  <a:schemeClr val="tx1"/>
                </a:solidFill>
                <a:effectLst/>
                <a:latin typeface="+mn-lt"/>
                <a:ea typeface="+mn-ea"/>
                <a:cs typeface="+mn-cs"/>
              </a:rPr>
              <a:t>La decisión depende de su discreción; sin embargo, es aconsejable considerar el tipo de datos que tiene disponibles en este proyecto. </a:t>
            </a:r>
          </a:p>
          <a:p>
            <a:pPr marL="139700" indent="0">
              <a:buNone/>
            </a:pPr>
            <a:endParaRPr lang="en-GB" sz="1100" kern="1200" dirty="0">
              <a:solidFill>
                <a:schemeClr val="tx1"/>
              </a:solidFill>
              <a:effectLst/>
              <a:latin typeface="+mn-lt"/>
              <a:ea typeface="+mn-ea"/>
              <a:cs typeface="+mn-cs"/>
            </a:endParaRPr>
          </a:p>
          <a:p>
            <a:pPr marL="139700" indent="0">
              <a:buNone/>
            </a:pPr>
            <a:endParaRPr lang="en-GB" dirty="0"/>
          </a:p>
        </p:txBody>
      </p:sp>
    </p:spTree>
    <p:extLst>
      <p:ext uri="{BB962C8B-B14F-4D97-AF65-F5344CB8AC3E}">
        <p14:creationId xmlns:p14="http://schemas.microsoft.com/office/powerpoint/2010/main" val="144753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lvl="0"/>
            <a:r>
              <a:rPr lang="es-PA" sz="1100" kern="1200" dirty="0">
                <a:solidFill>
                  <a:schemeClr val="tx1"/>
                </a:solidFill>
                <a:effectLst/>
                <a:latin typeface="+mn-lt"/>
                <a:ea typeface="+mn-ea"/>
                <a:cs typeface="+mn-cs"/>
              </a:rPr>
              <a:t>Rellene la información en las casillas. Para </a:t>
            </a:r>
            <a:r>
              <a:rPr lang="en-GB" sz="1100" kern="1200" dirty="0">
                <a:solidFill>
                  <a:schemeClr val="tx1"/>
                </a:solidFill>
                <a:effectLst/>
                <a:latin typeface="+mn-lt"/>
                <a:ea typeface="+mn-ea"/>
                <a:cs typeface="+mn-cs"/>
              </a:rPr>
              <a:t>For INTERNAL PROJECT NAME, </a:t>
            </a:r>
            <a:r>
              <a:rPr lang="es-PA" sz="1100" kern="1200" dirty="0">
                <a:solidFill>
                  <a:schemeClr val="tx1"/>
                </a:solidFill>
                <a:effectLst/>
                <a:latin typeface="+mn-lt"/>
                <a:ea typeface="+mn-ea"/>
                <a:cs typeface="+mn-cs"/>
              </a:rPr>
              <a:t>escriba el nombre que ha asignado al proyecto internamente para que pueda identificarlo fácilmente en la lista de sus proyectos. El título puede incluir la ubicación, el tipo de proyecto, el número de fase (si corresponde) o cualquier otro indicador que utilice para identificar el proyecto.</a:t>
            </a:r>
            <a:endParaRPr lang="en-GB" sz="1100" kern="1200" dirty="0">
              <a:solidFill>
                <a:schemeClr val="tx1"/>
              </a:solidFill>
              <a:effectLst/>
              <a:latin typeface="+mn-lt"/>
              <a:ea typeface="+mn-ea"/>
              <a:cs typeface="+mn-cs"/>
            </a:endParaRPr>
          </a:p>
          <a:p>
            <a:pPr lvl="0"/>
            <a:endParaRPr lang="en-GB"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Para PROJECT TYPE, </a:t>
            </a:r>
            <a:r>
              <a:rPr lang="es-UY" sz="1100" kern="1200" noProof="0" dirty="0">
                <a:solidFill>
                  <a:schemeClr val="tx1"/>
                </a:solidFill>
                <a:effectLst/>
                <a:latin typeface="+mn-lt"/>
                <a:ea typeface="+mn-ea"/>
                <a:cs typeface="+mn-cs"/>
              </a:rPr>
              <a:t>elija</a:t>
            </a:r>
            <a:r>
              <a:rPr lang="en-GB" sz="1100" kern="1200" dirty="0">
                <a:solidFill>
                  <a:schemeClr val="tx1"/>
                </a:solidFill>
                <a:effectLst/>
                <a:latin typeface="+mn-lt"/>
                <a:ea typeface="+mn-ea"/>
                <a:cs typeface="+mn-cs"/>
              </a:rPr>
              <a:t> BILATERAL </a:t>
            </a:r>
            <a:r>
              <a:rPr lang="es-UY" sz="1100" kern="1200" noProof="0" dirty="0">
                <a:solidFill>
                  <a:schemeClr val="tx1"/>
                </a:solidFill>
                <a:effectLst/>
                <a:latin typeface="+mn-lt"/>
                <a:ea typeface="+mn-ea"/>
                <a:cs typeface="+mn-cs"/>
              </a:rPr>
              <a:t>si</a:t>
            </a:r>
            <a:r>
              <a:rPr lang="en-GB" sz="1100" kern="1200" dirty="0">
                <a:solidFill>
                  <a:schemeClr val="tx1"/>
                </a:solidFill>
                <a:effectLst/>
                <a:latin typeface="+mn-lt"/>
                <a:ea typeface="+mn-ea"/>
                <a:cs typeface="+mn-cs"/>
              </a:rPr>
              <a:t> la FICR </a:t>
            </a:r>
            <a:r>
              <a:rPr lang="en-GB" sz="1100" b="1" kern="1200" dirty="0">
                <a:solidFill>
                  <a:schemeClr val="tx1"/>
                </a:solidFill>
                <a:effectLst/>
                <a:latin typeface="+mn-lt"/>
                <a:ea typeface="+mn-ea"/>
                <a:cs typeface="+mn-cs"/>
              </a:rPr>
              <a:t>no </a:t>
            </a:r>
            <a:r>
              <a:rPr lang="es-UY" sz="1100" b="1" kern="1200" noProof="0" dirty="0">
                <a:solidFill>
                  <a:schemeClr val="tx1"/>
                </a:solidFill>
                <a:effectLst/>
                <a:latin typeface="+mn-lt"/>
                <a:ea typeface="+mn-ea"/>
                <a:cs typeface="+mn-cs"/>
              </a:rPr>
              <a:t>esta</a:t>
            </a:r>
            <a:r>
              <a:rPr lang="en-GB" sz="1100" b="1" kern="1200" dirty="0">
                <a:solidFill>
                  <a:schemeClr val="tx1"/>
                </a:solidFill>
                <a:effectLst/>
                <a:latin typeface="+mn-lt"/>
                <a:ea typeface="+mn-ea"/>
                <a:cs typeface="+mn-cs"/>
              </a:rPr>
              <a:t> </a:t>
            </a:r>
            <a:r>
              <a:rPr lang="es-UY" sz="1100" kern="1200" noProof="0" dirty="0">
                <a:solidFill>
                  <a:schemeClr val="tx1"/>
                </a:solidFill>
                <a:effectLst/>
                <a:latin typeface="+mn-lt"/>
                <a:ea typeface="+mn-ea"/>
                <a:cs typeface="+mn-cs"/>
              </a:rPr>
              <a:t>involucrada</a:t>
            </a:r>
            <a:r>
              <a:rPr lang="en-GB" sz="1100" kern="1200" dirty="0">
                <a:solidFill>
                  <a:schemeClr val="tx1"/>
                </a:solidFill>
                <a:effectLst/>
                <a:latin typeface="+mn-lt"/>
                <a:ea typeface="+mn-ea"/>
                <a:cs typeface="+mn-cs"/>
              </a:rPr>
              <a:t> </a:t>
            </a:r>
            <a:r>
              <a:rPr lang="es-UY" sz="1100" kern="1200" noProof="0" dirty="0">
                <a:solidFill>
                  <a:schemeClr val="tx1"/>
                </a:solidFill>
                <a:effectLst/>
                <a:latin typeface="+mn-lt"/>
                <a:ea typeface="+mn-ea"/>
                <a:cs typeface="+mn-cs"/>
              </a:rPr>
              <a:t>en</a:t>
            </a:r>
            <a:r>
              <a:rPr lang="en-GB" sz="1100" kern="1200" dirty="0">
                <a:solidFill>
                  <a:schemeClr val="tx1"/>
                </a:solidFill>
                <a:effectLst/>
                <a:latin typeface="+mn-lt"/>
                <a:ea typeface="+mn-ea"/>
                <a:cs typeface="+mn-cs"/>
              </a:rPr>
              <a:t> el Proyecto. </a:t>
            </a:r>
            <a:r>
              <a:rPr lang="es-UY" sz="1100" kern="1200" noProof="0" dirty="0">
                <a:solidFill>
                  <a:schemeClr val="tx1"/>
                </a:solidFill>
                <a:effectLst/>
                <a:latin typeface="+mn-lt"/>
                <a:ea typeface="+mn-ea"/>
                <a:cs typeface="+mn-cs"/>
              </a:rPr>
              <a:t>Elija</a:t>
            </a:r>
            <a:r>
              <a:rPr lang="en-GB" sz="1100" kern="1200" dirty="0">
                <a:solidFill>
                  <a:schemeClr val="tx1"/>
                </a:solidFill>
                <a:effectLst/>
                <a:latin typeface="+mn-lt"/>
                <a:ea typeface="+mn-ea"/>
                <a:cs typeface="+mn-cs"/>
              </a:rPr>
              <a:t> MULTILATERAL </a:t>
            </a:r>
            <a:r>
              <a:rPr lang="es-UY" sz="1100" kern="1200" noProof="0" dirty="0">
                <a:solidFill>
                  <a:schemeClr val="tx1"/>
                </a:solidFill>
                <a:effectLst/>
                <a:latin typeface="+mn-lt"/>
                <a:ea typeface="+mn-ea"/>
                <a:cs typeface="+mn-cs"/>
              </a:rPr>
              <a:t>si</a:t>
            </a:r>
            <a:r>
              <a:rPr lang="en-GB" sz="1100" kern="1200" dirty="0">
                <a:solidFill>
                  <a:schemeClr val="tx1"/>
                </a:solidFill>
                <a:effectLst/>
                <a:latin typeface="+mn-lt"/>
                <a:ea typeface="+mn-ea"/>
                <a:cs typeface="+mn-cs"/>
              </a:rPr>
              <a:t> la FICR </a:t>
            </a:r>
            <a:r>
              <a:rPr lang="es-VE" sz="1100" b="1" kern="1200" noProof="0" dirty="0">
                <a:solidFill>
                  <a:schemeClr val="tx1"/>
                </a:solidFill>
                <a:effectLst/>
                <a:latin typeface="+mn-lt"/>
                <a:ea typeface="+mn-ea"/>
                <a:cs typeface="+mn-cs"/>
              </a:rPr>
              <a:t>esta</a:t>
            </a:r>
            <a:r>
              <a:rPr lang="en-GB" sz="1100" kern="1200" dirty="0">
                <a:solidFill>
                  <a:schemeClr val="tx1"/>
                </a:solidFill>
                <a:effectLst/>
                <a:latin typeface="+mn-lt"/>
                <a:ea typeface="+mn-ea"/>
                <a:cs typeface="+mn-cs"/>
              </a:rPr>
              <a:t> </a:t>
            </a:r>
            <a:r>
              <a:rPr lang="es-VE" sz="1100" kern="1200" noProof="0" dirty="0">
                <a:solidFill>
                  <a:schemeClr val="tx1"/>
                </a:solidFill>
                <a:effectLst/>
                <a:latin typeface="+mn-lt"/>
                <a:ea typeface="+mn-ea"/>
                <a:cs typeface="+mn-cs"/>
              </a:rPr>
              <a:t>involucrada</a:t>
            </a:r>
            <a:r>
              <a:rPr lang="en-GB" sz="1100" kern="1200" dirty="0">
                <a:solidFill>
                  <a:schemeClr val="tx1"/>
                </a:solidFill>
                <a:effectLst/>
                <a:latin typeface="+mn-lt"/>
                <a:ea typeface="+mn-ea"/>
                <a:cs typeface="+mn-cs"/>
              </a:rPr>
              <a:t> </a:t>
            </a:r>
            <a:r>
              <a:rPr lang="es-DO" sz="1100" kern="1200" noProof="0" dirty="0">
                <a:solidFill>
                  <a:schemeClr val="tx1"/>
                </a:solidFill>
                <a:effectLst/>
                <a:latin typeface="+mn-lt"/>
                <a:ea typeface="+mn-ea"/>
                <a:cs typeface="+mn-cs"/>
              </a:rPr>
              <a:t>en</a:t>
            </a:r>
            <a:r>
              <a:rPr lang="en-GB" sz="1100" kern="1200" dirty="0">
                <a:solidFill>
                  <a:schemeClr val="tx1"/>
                </a:solidFill>
                <a:effectLst/>
                <a:latin typeface="+mn-lt"/>
                <a:ea typeface="+mn-ea"/>
                <a:cs typeface="+mn-cs"/>
              </a:rPr>
              <a:t> el Proyecto. Partners will be added in step 9.</a:t>
            </a:r>
          </a:p>
          <a:p>
            <a:pPr lvl="0"/>
            <a:endParaRPr lang="en-GB" sz="1100" kern="1200" dirty="0">
              <a:solidFill>
                <a:schemeClr val="tx1"/>
              </a:solidFill>
              <a:effectLst/>
              <a:latin typeface="+mn-lt"/>
              <a:ea typeface="+mn-ea"/>
              <a:cs typeface="+mn-cs"/>
            </a:endParaRPr>
          </a:p>
          <a:p>
            <a:pPr marL="139700" lvl="0" indent="0">
              <a:buNone/>
            </a:pPr>
            <a:r>
              <a:rPr lang="es-PA" sz="1100" kern="1200" dirty="0">
                <a:solidFill>
                  <a:schemeClr val="tx1"/>
                </a:solidFill>
                <a:effectLst/>
                <a:latin typeface="+mn-lt"/>
                <a:ea typeface="+mn-ea"/>
                <a:cs typeface="+mn-cs"/>
              </a:rPr>
              <a:t>En la sección de comentarios, </a:t>
            </a:r>
            <a:r>
              <a:rPr lang="es-PA" sz="1100" u="sng" kern="1200" dirty="0">
                <a:solidFill>
                  <a:schemeClr val="tx1"/>
                </a:solidFill>
                <a:effectLst/>
                <a:latin typeface="+mn-lt"/>
                <a:ea typeface="+mn-ea"/>
                <a:cs typeface="+mn-cs"/>
              </a:rPr>
              <a:t>si corresponde</a:t>
            </a:r>
            <a:r>
              <a:rPr lang="es-PA" sz="1100" kern="1200" dirty="0">
                <a:solidFill>
                  <a:schemeClr val="tx1"/>
                </a:solidFill>
                <a:effectLst/>
                <a:latin typeface="+mn-lt"/>
                <a:ea typeface="+mn-ea"/>
                <a:cs typeface="+mn-cs"/>
              </a:rPr>
              <a:t>, responda las siguientes tres preguntas: </a:t>
            </a:r>
          </a:p>
          <a:p>
            <a:pPr lvl="0"/>
            <a:r>
              <a:rPr lang="es-PA" sz="1100" kern="1200" dirty="0">
                <a:solidFill>
                  <a:schemeClr val="tx1"/>
                </a:solidFill>
                <a:effectLst/>
                <a:latin typeface="+mn-lt"/>
                <a:ea typeface="+mn-ea"/>
                <a:cs typeface="+mn-cs"/>
              </a:rPr>
              <a:t>¿Qué salió bien?</a:t>
            </a:r>
          </a:p>
          <a:p>
            <a:pPr lvl="0"/>
            <a:r>
              <a:rPr lang="es-PA" sz="1100" kern="1200" dirty="0">
                <a:solidFill>
                  <a:schemeClr val="tx1"/>
                </a:solidFill>
                <a:effectLst/>
                <a:latin typeface="+mn-lt"/>
                <a:ea typeface="+mn-ea"/>
                <a:cs typeface="+mn-cs"/>
              </a:rPr>
              <a:t>¿Qué no salió tan bien?</a:t>
            </a:r>
          </a:p>
          <a:p>
            <a:pPr lvl="0"/>
            <a:r>
              <a:rPr lang="es-PA" sz="1100" kern="1200" dirty="0">
                <a:solidFill>
                  <a:schemeClr val="tx1"/>
                </a:solidFill>
                <a:effectLst/>
                <a:latin typeface="+mn-lt"/>
                <a:ea typeface="+mn-ea"/>
                <a:cs typeface="+mn-cs"/>
              </a:rPr>
              <a:t>¿Qué aprendiste para la próxima vez?</a:t>
            </a:r>
            <a:endParaRPr lang="en-GB" dirty="0"/>
          </a:p>
        </p:txBody>
      </p:sp>
    </p:spTree>
    <p:extLst>
      <p:ext uri="{BB962C8B-B14F-4D97-AF65-F5344CB8AC3E}">
        <p14:creationId xmlns:p14="http://schemas.microsoft.com/office/powerpoint/2010/main" val="330227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55763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lvl="0" indent="0">
              <a:buNone/>
            </a:pPr>
            <a:r>
              <a:rPr lang="es-PA" sz="1100" kern="1200" dirty="0">
                <a:solidFill>
                  <a:schemeClr val="tx1"/>
                </a:solidFill>
                <a:effectLst/>
                <a:latin typeface="+mn-lt"/>
                <a:ea typeface="+mn-ea"/>
                <a:cs typeface="+mn-cs"/>
              </a:rPr>
              <a:t>Rellene la información en las casillas. Para </a:t>
            </a:r>
            <a:r>
              <a:rPr lang="en-GB" sz="1100" kern="1200" dirty="0">
                <a:solidFill>
                  <a:schemeClr val="tx1"/>
                </a:solidFill>
                <a:effectLst/>
                <a:latin typeface="+mn-lt"/>
                <a:ea typeface="+mn-ea"/>
                <a:cs typeface="+mn-cs"/>
              </a:rPr>
              <a:t>INTERNAL PROJECT NAME, </a:t>
            </a:r>
            <a:r>
              <a:rPr lang="es-PA" sz="1100" kern="1200" dirty="0">
                <a:solidFill>
                  <a:schemeClr val="tx1"/>
                </a:solidFill>
                <a:effectLst/>
                <a:latin typeface="+mn-lt"/>
                <a:ea typeface="+mn-ea"/>
                <a:cs typeface="+mn-cs"/>
              </a:rPr>
              <a:t>escriba el nombre que ha asignado al proyecto internamente para que pueda identificarlo fácilmente en la lista de sus proyectos. El título puede incluir la ubicación, el tipo de proyecto, el número de fase (</a:t>
            </a:r>
            <a:r>
              <a:rPr lang="es-PA" sz="1100" u="sng" kern="1200" dirty="0">
                <a:solidFill>
                  <a:schemeClr val="tx1"/>
                </a:solidFill>
                <a:effectLst/>
                <a:latin typeface="+mn-lt"/>
                <a:ea typeface="+mn-ea"/>
                <a:cs typeface="+mn-cs"/>
              </a:rPr>
              <a:t>si corresponde) </a:t>
            </a:r>
            <a:r>
              <a:rPr lang="es-PA" sz="1100" kern="1200" dirty="0">
                <a:solidFill>
                  <a:schemeClr val="tx1"/>
                </a:solidFill>
                <a:effectLst/>
                <a:latin typeface="+mn-lt"/>
                <a:ea typeface="+mn-ea"/>
                <a:cs typeface="+mn-cs"/>
              </a:rPr>
              <a:t>o cualquier otro indicador que utilice para identificar el proyecto</a:t>
            </a:r>
            <a:endParaRPr lang="en-GB" sz="1100" kern="1200" dirty="0">
              <a:solidFill>
                <a:schemeClr val="tx1"/>
              </a:solidFill>
              <a:effectLst/>
              <a:latin typeface="+mn-lt"/>
              <a:ea typeface="+mn-ea"/>
              <a:cs typeface="+mn-cs"/>
            </a:endParaRPr>
          </a:p>
          <a:p>
            <a:pPr marL="139700" lvl="0" indent="0">
              <a:buNone/>
            </a:pPr>
            <a:endParaRPr lang="en-GB" sz="1100" kern="1200" dirty="0">
              <a:solidFill>
                <a:schemeClr val="tx1"/>
              </a:solidFill>
              <a:effectLst/>
              <a:latin typeface="+mn-lt"/>
              <a:ea typeface="+mn-ea"/>
              <a:cs typeface="+mn-cs"/>
            </a:endParaRPr>
          </a:p>
          <a:p>
            <a:pPr marL="139700" lvl="0" indent="0">
              <a:buNone/>
            </a:pPr>
            <a:r>
              <a:rPr lang="es-PA" sz="1100" kern="1200" dirty="0">
                <a:solidFill>
                  <a:schemeClr val="tx1"/>
                </a:solidFill>
                <a:effectLst/>
                <a:latin typeface="+mn-lt"/>
                <a:ea typeface="+mn-ea"/>
                <a:cs typeface="+mn-cs"/>
              </a:rPr>
              <a:t>Rellena los espacios en blanco. Observe que </a:t>
            </a:r>
            <a:r>
              <a:rPr lang="en-GB" sz="1100" kern="1200" dirty="0">
                <a:solidFill>
                  <a:schemeClr val="tx1"/>
                </a:solidFill>
                <a:effectLst/>
                <a:latin typeface="+mn-lt"/>
                <a:ea typeface="+mn-ea"/>
                <a:cs typeface="+mn-cs"/>
              </a:rPr>
              <a:t>PROJECT PLANNED START/CLOSING DATE </a:t>
            </a:r>
            <a:r>
              <a:rPr lang="es-UY" sz="1100" kern="1200" noProof="0" dirty="0">
                <a:solidFill>
                  <a:schemeClr val="tx1"/>
                </a:solidFill>
                <a:effectLst/>
                <a:latin typeface="+mn-lt"/>
                <a:ea typeface="+mn-ea"/>
                <a:cs typeface="+mn-cs"/>
              </a:rPr>
              <a:t>puede</a:t>
            </a:r>
            <a:r>
              <a:rPr lang="en-GB" sz="1100" kern="1200" dirty="0">
                <a:solidFill>
                  <a:schemeClr val="tx1"/>
                </a:solidFill>
                <a:effectLst/>
                <a:latin typeface="+mn-lt"/>
                <a:ea typeface="+mn-ea"/>
                <a:cs typeface="+mn-cs"/>
              </a:rPr>
              <a:t> </a:t>
            </a:r>
            <a:r>
              <a:rPr lang="es-UY" sz="1100" kern="1200" noProof="0" dirty="0">
                <a:solidFill>
                  <a:schemeClr val="tx1"/>
                </a:solidFill>
                <a:effectLst/>
                <a:latin typeface="+mn-lt"/>
                <a:ea typeface="+mn-ea"/>
                <a:cs typeface="+mn-cs"/>
              </a:rPr>
              <a:t>variar</a:t>
            </a:r>
            <a:r>
              <a:rPr lang="en-GB" sz="1100" kern="1200" dirty="0">
                <a:solidFill>
                  <a:schemeClr val="tx1"/>
                </a:solidFill>
                <a:effectLst/>
                <a:latin typeface="+mn-lt"/>
                <a:ea typeface="+mn-ea"/>
                <a:cs typeface="+mn-cs"/>
              </a:rPr>
              <a:t> de PROJECT ACTUAL START/CLOSING DATE. </a:t>
            </a:r>
            <a:r>
              <a:rPr lang="es-PA" sz="1100" kern="1200" dirty="0">
                <a:solidFill>
                  <a:schemeClr val="tx1"/>
                </a:solidFill>
                <a:effectLst/>
                <a:latin typeface="+mn-lt"/>
                <a:ea typeface="+mn-ea"/>
                <a:cs typeface="+mn-cs"/>
              </a:rPr>
              <a:t>Si el proyecto aún no ha terminado, deje </a:t>
            </a:r>
            <a:r>
              <a:rPr lang="en-GB" sz="1100" kern="1200" dirty="0">
                <a:solidFill>
                  <a:schemeClr val="tx1"/>
                </a:solidFill>
                <a:effectLst/>
                <a:latin typeface="+mn-lt"/>
                <a:ea typeface="+mn-ea"/>
                <a:cs typeface="+mn-cs"/>
              </a:rPr>
              <a:t>PROJECT ACTUAL CLOSING DATE </a:t>
            </a:r>
            <a:r>
              <a:rPr lang="es-UY" sz="1100" kern="1200" noProof="0" dirty="0">
                <a:solidFill>
                  <a:schemeClr val="tx1"/>
                </a:solidFill>
                <a:effectLst/>
                <a:latin typeface="+mn-lt"/>
                <a:ea typeface="+mn-ea"/>
                <a:cs typeface="+mn-cs"/>
              </a:rPr>
              <a:t>en</a:t>
            </a:r>
            <a:r>
              <a:rPr lang="en-GB" sz="1100" kern="1200" dirty="0">
                <a:solidFill>
                  <a:schemeClr val="tx1"/>
                </a:solidFill>
                <a:effectLst/>
                <a:latin typeface="+mn-lt"/>
                <a:ea typeface="+mn-ea"/>
                <a:cs typeface="+mn-cs"/>
              </a:rPr>
              <a:t> </a:t>
            </a:r>
            <a:r>
              <a:rPr lang="es-UY" sz="1100" b="1" kern="1200" noProof="0" dirty="0">
                <a:solidFill>
                  <a:schemeClr val="tx1"/>
                </a:solidFill>
                <a:effectLst/>
                <a:latin typeface="+mn-lt"/>
                <a:ea typeface="+mn-ea"/>
                <a:cs typeface="+mn-cs"/>
              </a:rPr>
              <a:t>blanco</a:t>
            </a:r>
            <a:r>
              <a:rPr lang="en-GB" sz="1100" kern="1200" dirty="0">
                <a:solidFill>
                  <a:schemeClr val="tx1"/>
                </a:solidFill>
                <a:effectLst/>
                <a:latin typeface="+mn-lt"/>
                <a:ea typeface="+mn-ea"/>
                <a:cs typeface="+mn-cs"/>
              </a:rPr>
              <a:t>.</a:t>
            </a:r>
          </a:p>
          <a:p>
            <a:pPr marL="139700" lvl="0" indent="0">
              <a:buNone/>
            </a:pPr>
            <a:endParaRPr lang="en-GB" sz="1100" kern="1200" dirty="0">
              <a:solidFill>
                <a:schemeClr val="tx1"/>
              </a:solidFill>
              <a:effectLst/>
              <a:latin typeface="+mn-lt"/>
              <a:ea typeface="+mn-ea"/>
              <a:cs typeface="+mn-cs"/>
            </a:endParaRPr>
          </a:p>
          <a:p>
            <a:pPr marL="139700" lvl="0" indent="0">
              <a:buNone/>
            </a:pPr>
            <a:r>
              <a:rPr lang="es-PA" sz="1100" kern="1200" dirty="0">
                <a:solidFill>
                  <a:schemeClr val="tx1"/>
                </a:solidFill>
                <a:effectLst/>
                <a:latin typeface="+mn-lt"/>
                <a:ea typeface="+mn-ea"/>
                <a:cs typeface="+mn-cs"/>
              </a:rPr>
              <a:t>Para el TIPO DE PROYECTO, elija BILATERAL si la FICR no participa en el proyecto. Elija MULTILATERAL si la Federación Internacional participa en el proyecto. Los socios se añadirán en el paso 9. </a:t>
            </a:r>
          </a:p>
          <a:p>
            <a:pPr marL="139700" indent="0">
              <a:buNone/>
            </a:pPr>
            <a:endParaRPr lang="en-GB" dirty="0"/>
          </a:p>
        </p:txBody>
      </p:sp>
    </p:spTree>
    <p:extLst>
      <p:ext uri="{BB962C8B-B14F-4D97-AF65-F5344CB8AC3E}">
        <p14:creationId xmlns:p14="http://schemas.microsoft.com/office/powerpoint/2010/main" val="393716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37253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lvl="0" indent="0">
              <a:buNone/>
            </a:pPr>
            <a:r>
              <a:rPr lang="es-PA" sz="1100" kern="1200" dirty="0">
                <a:solidFill>
                  <a:schemeClr val="tx1"/>
                </a:solidFill>
                <a:effectLst/>
                <a:latin typeface="+mn-lt"/>
                <a:ea typeface="+mn-ea"/>
                <a:cs typeface="+mn-cs"/>
              </a:rPr>
              <a:t>Recuerde: si tiene el número total de beneficiarios de un proyecto SDG, pero no los datos segregados, divida el número total de beneficiarios entre hombres y mujeres (50:50), y use los datos de niños atendidos en las escuelas para el número total de niños. Los datos de las escuelas y clínicas ya deben estar separados.</a:t>
            </a:r>
          </a:p>
          <a:p>
            <a:pPr marL="139700" lvl="0" indent="0">
              <a:buNone/>
            </a:pPr>
            <a:endParaRPr lang="en-GB" sz="1100" kern="1200" dirty="0">
              <a:solidFill>
                <a:schemeClr val="tx1"/>
              </a:solidFill>
              <a:effectLst/>
              <a:latin typeface="+mn-lt"/>
              <a:ea typeface="+mn-ea"/>
              <a:cs typeface="+mn-cs"/>
            </a:endParaRPr>
          </a:p>
          <a:p>
            <a:pPr marL="139700" lvl="0" indent="0">
              <a:buNone/>
            </a:pPr>
            <a:r>
              <a:rPr lang="es-PA" sz="1100" kern="1200" dirty="0">
                <a:solidFill>
                  <a:schemeClr val="tx1"/>
                </a:solidFill>
                <a:effectLst/>
                <a:latin typeface="+mn-lt"/>
                <a:ea typeface="+mn-ea"/>
                <a:cs typeface="+mn-cs"/>
              </a:rPr>
              <a:t>En la sección de comentarios, si corresponde, responda las siguientes tres preguntas: </a:t>
            </a:r>
          </a:p>
          <a:p>
            <a:pPr marL="457200" lvl="0" indent="-317500"/>
            <a:r>
              <a:rPr lang="es-PA" sz="1100" kern="1200" dirty="0">
                <a:solidFill>
                  <a:schemeClr val="tx1"/>
                </a:solidFill>
                <a:effectLst/>
                <a:latin typeface="+mn-lt"/>
                <a:ea typeface="+mn-ea"/>
                <a:cs typeface="+mn-cs"/>
              </a:rPr>
              <a:t>¿Qué salió bien?</a:t>
            </a:r>
          </a:p>
          <a:p>
            <a:pPr marL="457200" lvl="0" indent="-317500"/>
            <a:r>
              <a:rPr lang="es-PA" sz="1100" kern="1200" dirty="0">
                <a:solidFill>
                  <a:schemeClr val="tx1"/>
                </a:solidFill>
                <a:effectLst/>
                <a:latin typeface="+mn-lt"/>
                <a:ea typeface="+mn-ea"/>
                <a:cs typeface="+mn-cs"/>
              </a:rPr>
              <a:t>¿Qué no salió tan bien?</a:t>
            </a:r>
          </a:p>
          <a:p>
            <a:pPr marL="457200" lvl="0" indent="-317500"/>
            <a:r>
              <a:rPr lang="es-PA" sz="1100" kern="1200" dirty="0">
                <a:solidFill>
                  <a:schemeClr val="tx1"/>
                </a:solidFill>
                <a:effectLst/>
                <a:latin typeface="+mn-lt"/>
                <a:ea typeface="+mn-ea"/>
                <a:cs typeface="+mn-cs"/>
              </a:rPr>
              <a:t>¿Qué aprendiste para la próxima vez?</a:t>
            </a:r>
            <a:endParaRPr lang="en-GB" sz="1100" kern="1200" dirty="0">
              <a:solidFill>
                <a:schemeClr val="tx1"/>
              </a:solidFill>
              <a:effectLst/>
              <a:latin typeface="+mn-lt"/>
              <a:ea typeface="+mn-ea"/>
              <a:cs typeface="+mn-cs"/>
            </a:endParaRPr>
          </a:p>
          <a:p>
            <a:pPr marL="139700" lvl="0" indent="0">
              <a:buNone/>
            </a:pPr>
            <a:endParaRPr lang="es-PA" sz="1100" kern="1200" dirty="0">
              <a:solidFill>
                <a:schemeClr val="tx1"/>
              </a:solidFill>
              <a:effectLst/>
              <a:latin typeface="+mn-lt"/>
              <a:ea typeface="+mn-ea"/>
              <a:cs typeface="+mn-cs"/>
            </a:endParaRPr>
          </a:p>
          <a:p>
            <a:pPr marL="139700" lvl="0" indent="0">
              <a:buNone/>
            </a:pPr>
            <a:r>
              <a:rPr lang="es-PA" sz="1100" kern="1200" dirty="0">
                <a:solidFill>
                  <a:schemeClr val="tx1"/>
                </a:solidFill>
                <a:effectLst/>
                <a:latin typeface="+mn-lt"/>
                <a:ea typeface="+mn-ea"/>
                <a:cs typeface="+mn-cs"/>
              </a:rPr>
              <a:t>Haga clic en CONFIRM para guardar el proyecto.  Vaya al paso 9 a continuación para agregar socios involucrados en el proyecto.</a:t>
            </a:r>
          </a:p>
          <a:p>
            <a:pPr marL="139700" lvl="0" indent="0">
              <a:buNone/>
            </a:pPr>
            <a:endParaRPr lang="en-GB" sz="1100" b="1" kern="1200" dirty="0">
              <a:solidFill>
                <a:schemeClr val="tx1"/>
              </a:solidFill>
              <a:effectLst/>
              <a:latin typeface="+mn-lt"/>
              <a:ea typeface="+mn-ea"/>
              <a:cs typeface="+mn-cs"/>
            </a:endParaRPr>
          </a:p>
          <a:p>
            <a:pPr marL="139700" lvl="0" indent="0">
              <a:buNone/>
            </a:pPr>
            <a:r>
              <a:rPr lang="es-PA" sz="1100" b="1" kern="1200" dirty="0">
                <a:solidFill>
                  <a:schemeClr val="tx1"/>
                </a:solidFill>
                <a:effectLst/>
                <a:latin typeface="+mn-lt"/>
                <a:ea typeface="+mn-ea"/>
                <a:cs typeface="+mn-cs"/>
              </a:rPr>
              <a:t>abreviaturas</a:t>
            </a:r>
          </a:p>
          <a:p>
            <a:pPr marL="139700" lvl="0" indent="0">
              <a:buNone/>
            </a:pPr>
            <a:r>
              <a:rPr lang="es-PA" sz="1100" b="1" kern="1200" dirty="0">
                <a:solidFill>
                  <a:schemeClr val="tx1"/>
                </a:solidFill>
                <a:effectLst/>
                <a:latin typeface="+mn-lt"/>
                <a:ea typeface="+mn-ea"/>
                <a:cs typeface="+mn-cs"/>
              </a:rPr>
              <a:t>HP: Promoción de la higiene</a:t>
            </a:r>
          </a:p>
          <a:p>
            <a:pPr marL="139700" lvl="0" indent="0">
              <a:buNone/>
            </a:pPr>
            <a:r>
              <a:rPr lang="es-PA" sz="1100" b="1" kern="1200" dirty="0">
                <a:solidFill>
                  <a:schemeClr val="tx1"/>
                </a:solidFill>
                <a:effectLst/>
                <a:latin typeface="+mn-lt"/>
                <a:ea typeface="+mn-ea"/>
                <a:cs typeface="+mn-cs"/>
              </a:rPr>
              <a:t>HW: Lavado de manos</a:t>
            </a:r>
          </a:p>
          <a:p>
            <a:pPr marL="139700" lvl="0" indent="0">
              <a:buNone/>
            </a:pPr>
            <a:r>
              <a:rPr lang="es-PA" sz="1100" b="1" kern="1200" dirty="0">
                <a:solidFill>
                  <a:schemeClr val="tx1"/>
                </a:solidFill>
                <a:effectLst/>
                <a:latin typeface="+mn-lt"/>
                <a:ea typeface="+mn-ea"/>
                <a:cs typeface="+mn-cs"/>
              </a:rPr>
              <a:t>SWWD: Disposición segura de aguas residuales</a:t>
            </a:r>
          </a:p>
          <a:p>
            <a:pPr marL="139700" lvl="0" indent="0">
              <a:buNone/>
            </a:pPr>
            <a:r>
              <a:rPr lang="es-PA" sz="1100" b="1" kern="1200" dirty="0">
                <a:solidFill>
                  <a:schemeClr val="tx1"/>
                </a:solidFill>
                <a:effectLst/>
                <a:latin typeface="+mn-lt"/>
                <a:ea typeface="+mn-ea"/>
                <a:cs typeface="+mn-cs"/>
              </a:rPr>
              <a:t>LWWT: Disposición de Aguas Residuales</a:t>
            </a:r>
          </a:p>
          <a:p>
            <a:pPr marL="139700" lvl="0" indent="0">
              <a:buNone/>
            </a:pPr>
            <a:endParaRPr lang="en-GB" sz="11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0122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50479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Shape 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800"/>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SzPts val="2800"/>
              <a:buNone/>
              <a:defRPr sz="1800"/>
            </a:lvl2pPr>
            <a:lvl3pPr marL="0" marR="0" lvl="2" indent="0" algn="l" rtl="0">
              <a:spcBef>
                <a:spcPts val="0"/>
              </a:spcBef>
              <a:spcAft>
                <a:spcPts val="0"/>
              </a:spcAft>
              <a:buSzPts val="2800"/>
              <a:buNone/>
              <a:defRPr sz="1800"/>
            </a:lvl3pPr>
            <a:lvl4pPr marL="0" marR="0" lvl="3" indent="0" algn="l" rtl="0">
              <a:spcBef>
                <a:spcPts val="0"/>
              </a:spcBef>
              <a:spcAft>
                <a:spcPts val="0"/>
              </a:spcAft>
              <a:buSzPts val="2800"/>
              <a:buNone/>
              <a:defRPr sz="1800"/>
            </a:lvl4pPr>
            <a:lvl5pPr marL="0" marR="0" lvl="4" indent="0" algn="l" rtl="0">
              <a:spcBef>
                <a:spcPts val="0"/>
              </a:spcBef>
              <a:spcAft>
                <a:spcPts val="0"/>
              </a:spcAft>
              <a:buSzPts val="2800"/>
              <a:buNone/>
              <a:defRPr sz="1800"/>
            </a:lvl5pPr>
            <a:lvl6pPr marL="0" marR="0" lvl="5" indent="0" algn="l" rtl="0">
              <a:spcBef>
                <a:spcPts val="0"/>
              </a:spcBef>
              <a:spcAft>
                <a:spcPts val="0"/>
              </a:spcAft>
              <a:buSzPts val="2800"/>
              <a:buNone/>
              <a:defRPr sz="1800"/>
            </a:lvl6pPr>
            <a:lvl7pPr marL="0" marR="0" lvl="6" indent="0" algn="l" rtl="0">
              <a:spcBef>
                <a:spcPts val="0"/>
              </a:spcBef>
              <a:spcAft>
                <a:spcPts val="0"/>
              </a:spcAft>
              <a:buSzPts val="2800"/>
              <a:buNone/>
              <a:defRPr sz="1800"/>
            </a:lvl7pPr>
            <a:lvl8pPr marL="0" marR="0" lvl="7" indent="0" algn="l" rtl="0">
              <a:spcBef>
                <a:spcPts val="0"/>
              </a:spcBef>
              <a:spcAft>
                <a:spcPts val="0"/>
              </a:spcAft>
              <a:buSzPts val="2800"/>
              <a:buNone/>
              <a:defRPr sz="1800"/>
            </a:lvl8pPr>
            <a:lvl9pPr marL="0" marR="0" lvl="8" indent="0" algn="l" rtl="0">
              <a:spcBef>
                <a:spcPts val="0"/>
              </a:spcBef>
              <a:spcAft>
                <a:spcPts val="0"/>
              </a:spcAft>
              <a:buSzPts val="2800"/>
              <a:buNone/>
              <a:defRPr sz="1800"/>
            </a:lvl9pPr>
          </a:lstStyle>
          <a:p>
            <a:endParaRPr/>
          </a:p>
        </p:txBody>
      </p:sp>
      <p:sp>
        <p:nvSpPr>
          <p:cNvPr id="113" name="Shape 1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5" name="Shape 1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6" name="Shape 1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ack Cover 01">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2">
            <a:alphaModFix/>
          </a:blip>
          <a:srcRect/>
          <a:stretch/>
        </p:blipFill>
        <p:spPr>
          <a:xfrm>
            <a:off x="0" y="-20537"/>
            <a:ext cx="9149100" cy="5163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Layout">
    <p:spTree>
      <p:nvGrpSpPr>
        <p:cNvPr id="1" name="Shape 119"/>
        <p:cNvGrpSpPr/>
        <p:nvPr/>
      </p:nvGrpSpPr>
      <p:grpSpPr>
        <a:xfrm>
          <a:off x="0" y="0"/>
          <a:ext cx="0" cy="0"/>
          <a:chOff x="0" y="0"/>
          <a:chExt cx="0" cy="0"/>
        </a:xfrm>
      </p:grpSpPr>
      <p:sp>
        <p:nvSpPr>
          <p:cNvPr id="120" name="Shape 120"/>
          <p:cNvSpPr>
            <a:spLocks noGrp="1"/>
          </p:cNvSpPr>
          <p:nvPr>
            <p:ph type="chart" idx="2"/>
          </p:nvPr>
        </p:nvSpPr>
        <p:spPr>
          <a:xfrm>
            <a:off x="395536" y="1653648"/>
            <a:ext cx="3414600" cy="2970300"/>
          </a:xfrm>
          <a:prstGeom prst="rect">
            <a:avLst/>
          </a:prstGeom>
          <a:noFill/>
          <a:ln>
            <a:noFill/>
          </a:ln>
        </p:spPr>
        <p:txBody>
          <a:bodyPr spcFirstLastPara="1" wrap="square" lIns="91425" tIns="91425" rIns="91425" bIns="91425" anchor="t" anchorCtr="0"/>
          <a:lstStyle>
            <a:lvl1pPr marL="273050" marR="0" lvl="0" indent="-273050" algn="l" rtl="0">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450850" marR="0" lvl="1" indent="-18415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627062" marR="0" lvl="2"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627062" marR="0" lvl="3"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627062" marR="0" lvl="4"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1" name="Shape 121"/>
          <p:cNvSpPr txBox="1">
            <a:spLocks noGrp="1"/>
          </p:cNvSpPr>
          <p:nvPr>
            <p:ph type="body" idx="1"/>
          </p:nvPr>
        </p:nvSpPr>
        <p:spPr>
          <a:xfrm>
            <a:off x="3959770" y="1653648"/>
            <a:ext cx="4724400" cy="2970300"/>
          </a:xfrm>
          <a:prstGeom prst="rect">
            <a:avLst/>
          </a:prstGeom>
          <a:noFill/>
          <a:ln>
            <a:noFill/>
          </a:ln>
        </p:spPr>
        <p:txBody>
          <a:bodyPr spcFirstLastPara="1" wrap="square" lIns="91425" tIns="91425" rIns="91425" bIns="91425" anchor="t" anchorCtr="0"/>
          <a:lstStyle>
            <a:lvl1pPr marL="457200" marR="0" lvl="0" indent="-340360" algn="l" rtl="0">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rt Layout 1">
    <p:spTree>
      <p:nvGrpSpPr>
        <p:cNvPr id="1" name="Shape 122"/>
        <p:cNvGrpSpPr/>
        <p:nvPr/>
      </p:nvGrpSpPr>
      <p:grpSpPr>
        <a:xfrm>
          <a:off x="0" y="0"/>
          <a:ext cx="0" cy="0"/>
          <a:chOff x="0" y="0"/>
          <a:chExt cx="0" cy="0"/>
        </a:xfrm>
      </p:grpSpPr>
      <p:sp>
        <p:nvSpPr>
          <p:cNvPr id="123" name="Shape 123"/>
          <p:cNvSpPr>
            <a:spLocks noGrp="1"/>
          </p:cNvSpPr>
          <p:nvPr>
            <p:ph type="chart" idx="2"/>
          </p:nvPr>
        </p:nvSpPr>
        <p:spPr>
          <a:xfrm>
            <a:off x="395536" y="1653648"/>
            <a:ext cx="3414600" cy="2970300"/>
          </a:xfrm>
          <a:prstGeom prst="rect">
            <a:avLst/>
          </a:prstGeom>
          <a:noFill/>
          <a:ln>
            <a:noFill/>
          </a:ln>
        </p:spPr>
        <p:txBody>
          <a:bodyPr spcFirstLastPara="1" wrap="square" lIns="91425" tIns="91425" rIns="91425" bIns="91425" anchor="t" anchorCtr="0"/>
          <a:lstStyle>
            <a:lvl1pPr marL="273050" marR="0" lvl="0" indent="-273050" algn="l" rtl="0">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450850" marR="0" lvl="1" indent="-18415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627062" marR="0" lvl="2"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627062" marR="0" lvl="3"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627062" marR="0" lvl="4" indent="-182562"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4" name="Shape 124"/>
          <p:cNvSpPr txBox="1">
            <a:spLocks noGrp="1"/>
          </p:cNvSpPr>
          <p:nvPr>
            <p:ph type="body" idx="1"/>
          </p:nvPr>
        </p:nvSpPr>
        <p:spPr>
          <a:xfrm>
            <a:off x="3959770" y="1653648"/>
            <a:ext cx="4724400" cy="2970300"/>
          </a:xfrm>
          <a:prstGeom prst="rect">
            <a:avLst/>
          </a:prstGeom>
          <a:noFill/>
          <a:ln>
            <a:noFill/>
          </a:ln>
        </p:spPr>
        <p:txBody>
          <a:bodyPr spcFirstLastPara="1" wrap="square" lIns="91425" tIns="91425" rIns="91425" bIns="91425" anchor="t" anchorCtr="0"/>
          <a:lstStyle>
            <a:lvl1pPr marL="457200" marR="0" lvl="0" indent="-340360" algn="l" rtl="0">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5" name="Shape 125"/>
          <p:cNvCxnSpPr/>
          <p:nvPr/>
        </p:nvCxnSpPr>
        <p:spPr>
          <a:xfrm>
            <a:off x="395536" y="1545636"/>
            <a:ext cx="8280900" cy="0"/>
          </a:xfrm>
          <a:prstGeom prst="straightConnector1">
            <a:avLst/>
          </a:prstGeom>
          <a:noFill/>
          <a:ln w="9525" cap="flat" cmpd="sng">
            <a:solidFill>
              <a:srgbClr val="7F7F7F"/>
            </a:solidFill>
            <a:prstDash val="dash"/>
            <a:round/>
            <a:headEnd type="none" w="med" len="med"/>
            <a:tailEnd type="none" w="med" len="med"/>
          </a:ln>
        </p:spPr>
      </p:cxnSp>
      <p:cxnSp>
        <p:nvCxnSpPr>
          <p:cNvPr id="126" name="Shape 126"/>
          <p:cNvCxnSpPr/>
          <p:nvPr/>
        </p:nvCxnSpPr>
        <p:spPr>
          <a:xfrm>
            <a:off x="395536" y="681540"/>
            <a:ext cx="8280900" cy="0"/>
          </a:xfrm>
          <a:prstGeom prst="straightConnector1">
            <a:avLst/>
          </a:prstGeom>
          <a:noFill/>
          <a:ln w="9525" cap="flat" cmpd="sng">
            <a:solidFill>
              <a:srgbClr val="7F7F7F"/>
            </a:solidFill>
            <a:prstDash val="dash"/>
            <a:round/>
            <a:headEnd type="none" w="med" len="med"/>
            <a:tailEnd type="none" w="med" len="med"/>
          </a:ln>
        </p:spPr>
      </p:cxnSp>
      <p:sp>
        <p:nvSpPr>
          <p:cNvPr id="127" name="Shape 127"/>
          <p:cNvSpPr txBox="1">
            <a:spLocks noGrp="1"/>
          </p:cNvSpPr>
          <p:nvPr>
            <p:ph type="title"/>
          </p:nvPr>
        </p:nvSpPr>
        <p:spPr>
          <a:xfrm>
            <a:off x="395536" y="681540"/>
            <a:ext cx="82809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1pPr>
            <a:lvl2pPr marL="0" marR="0" lvl="1"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2pPr>
            <a:lvl3pPr marL="0" marR="0" lvl="2"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3pPr>
            <a:lvl4pPr marL="0" marR="0" lvl="3"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4pPr>
            <a:lvl5pPr marL="0" marR="0" lvl="4"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2800"/>
              <a:buNone/>
              <a:defRPr sz="2600" b="1" i="1"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14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Font typeface="Arvo"/>
              <a:buNone/>
              <a:defRPr sz="3600">
                <a:latin typeface="Arvo"/>
                <a:ea typeface="Arvo"/>
                <a:cs typeface="Arvo"/>
                <a:sym typeface="Arv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Shape 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Font typeface="Arvo"/>
              <a:buNone/>
              <a:defRPr>
                <a:latin typeface="Arvo"/>
                <a:ea typeface="Arvo"/>
                <a:cs typeface="Arvo"/>
                <a:sym typeface="Arv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Shape 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Font typeface="Trebuchet MS"/>
              <a:buChar char="●"/>
              <a:defRPr>
                <a:latin typeface="Trebuchet MS"/>
                <a:ea typeface="Trebuchet MS"/>
                <a:cs typeface="Trebuchet MS"/>
                <a:sym typeface="Trebuchet MS"/>
              </a:defRPr>
            </a:lvl1pPr>
            <a:lvl2pPr marL="914400" lvl="1" indent="-317500" rtl="0">
              <a:spcBef>
                <a:spcPts val="1600"/>
              </a:spcBef>
              <a:spcAft>
                <a:spcPts val="0"/>
              </a:spcAft>
              <a:buSzPts val="1400"/>
              <a:buFont typeface="Trebuchet MS"/>
              <a:buChar char="○"/>
              <a:defRPr>
                <a:latin typeface="Trebuchet MS"/>
                <a:ea typeface="Trebuchet MS"/>
                <a:cs typeface="Trebuchet MS"/>
                <a:sym typeface="Trebuchet MS"/>
              </a:defRPr>
            </a:lvl2pPr>
            <a:lvl3pPr marL="1371600" lvl="2" indent="-317500" rtl="0">
              <a:spcBef>
                <a:spcPts val="1600"/>
              </a:spcBef>
              <a:spcAft>
                <a:spcPts val="0"/>
              </a:spcAft>
              <a:buSzPts val="1400"/>
              <a:buFont typeface="Trebuchet MS"/>
              <a:buChar char="■"/>
              <a:defRPr>
                <a:latin typeface="Trebuchet MS"/>
                <a:ea typeface="Trebuchet MS"/>
                <a:cs typeface="Trebuchet MS"/>
                <a:sym typeface="Trebuchet MS"/>
              </a:defRPr>
            </a:lvl3pPr>
            <a:lvl4pPr marL="1828800" lvl="3" indent="-317500" rtl="0">
              <a:spcBef>
                <a:spcPts val="1600"/>
              </a:spcBef>
              <a:spcAft>
                <a:spcPts val="0"/>
              </a:spcAft>
              <a:buSzPts val="1400"/>
              <a:buFont typeface="Trebuchet MS"/>
              <a:buChar char="●"/>
              <a:defRPr>
                <a:latin typeface="Trebuchet MS"/>
                <a:ea typeface="Trebuchet MS"/>
                <a:cs typeface="Trebuchet MS"/>
                <a:sym typeface="Trebuchet MS"/>
              </a:defRPr>
            </a:lvl4pPr>
            <a:lvl5pPr marL="2286000" lvl="4" indent="-317500" rtl="0">
              <a:spcBef>
                <a:spcPts val="1600"/>
              </a:spcBef>
              <a:spcAft>
                <a:spcPts val="0"/>
              </a:spcAft>
              <a:buSzPts val="1400"/>
              <a:buFont typeface="Trebuchet MS"/>
              <a:buChar char="○"/>
              <a:defRPr>
                <a:latin typeface="Trebuchet MS"/>
                <a:ea typeface="Trebuchet MS"/>
                <a:cs typeface="Trebuchet MS"/>
                <a:sym typeface="Trebuchet MS"/>
              </a:defRPr>
            </a:lvl5pPr>
            <a:lvl6pPr marL="2743200" lvl="5" indent="-317500" rtl="0">
              <a:spcBef>
                <a:spcPts val="1600"/>
              </a:spcBef>
              <a:spcAft>
                <a:spcPts val="0"/>
              </a:spcAft>
              <a:buSzPts val="1400"/>
              <a:buFont typeface="Trebuchet MS"/>
              <a:buChar char="■"/>
              <a:defRPr>
                <a:latin typeface="Trebuchet MS"/>
                <a:ea typeface="Trebuchet MS"/>
                <a:cs typeface="Trebuchet MS"/>
                <a:sym typeface="Trebuchet MS"/>
              </a:defRPr>
            </a:lvl6pPr>
            <a:lvl7pPr marL="3200400" lvl="6" indent="-317500" rtl="0">
              <a:spcBef>
                <a:spcPts val="1600"/>
              </a:spcBef>
              <a:spcAft>
                <a:spcPts val="0"/>
              </a:spcAft>
              <a:buSzPts val="1400"/>
              <a:buFont typeface="Trebuchet MS"/>
              <a:buChar char="●"/>
              <a:defRPr>
                <a:latin typeface="Trebuchet MS"/>
                <a:ea typeface="Trebuchet MS"/>
                <a:cs typeface="Trebuchet MS"/>
                <a:sym typeface="Trebuchet MS"/>
              </a:defRPr>
            </a:lvl7pPr>
            <a:lvl8pPr marL="3657600" lvl="7" indent="-317500" rtl="0">
              <a:spcBef>
                <a:spcPts val="1600"/>
              </a:spcBef>
              <a:spcAft>
                <a:spcPts val="0"/>
              </a:spcAft>
              <a:buSzPts val="1400"/>
              <a:buFont typeface="Trebuchet MS"/>
              <a:buChar char="○"/>
              <a:defRPr>
                <a:latin typeface="Trebuchet MS"/>
                <a:ea typeface="Trebuchet MS"/>
                <a:cs typeface="Trebuchet MS"/>
                <a:sym typeface="Trebuchet MS"/>
              </a:defRPr>
            </a:lvl8pPr>
            <a:lvl9pPr marL="4114800" lvl="8" indent="-317500" rtl="0">
              <a:spcBef>
                <a:spcPts val="1600"/>
              </a:spcBef>
              <a:spcAft>
                <a:spcPts val="1600"/>
              </a:spcAft>
              <a:buSzPts val="1400"/>
              <a:buFont typeface="Trebuchet MS"/>
              <a:buChar char="■"/>
              <a:defRPr>
                <a:latin typeface="Trebuchet MS"/>
                <a:ea typeface="Trebuchet MS"/>
                <a:cs typeface="Trebuchet MS"/>
                <a:sym typeface="Trebuchet MS"/>
              </a:defRPr>
            </a:lvl9pPr>
          </a:lstStyle>
          <a:p>
            <a:endParaRPr/>
          </a:p>
        </p:txBody>
      </p:sp>
      <p:sp>
        <p:nvSpPr>
          <p:cNvPr id="152" name="Shape 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Shape 15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6" name="Shape 15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7" name="Shape 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Shape 1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3" name="Shape 16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4" name="Shape 1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6" name="Shape 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7" name="Shape 1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68"/>
        <p:cNvGrpSpPr/>
        <p:nvPr/>
      </p:nvGrpSpPr>
      <p:grpSpPr>
        <a:xfrm>
          <a:off x="0" y="0"/>
          <a:ext cx="0" cy="0"/>
          <a:chOff x="0" y="0"/>
          <a:chExt cx="0" cy="0"/>
        </a:xfrm>
      </p:grpSpPr>
      <p:sp>
        <p:nvSpPr>
          <p:cNvPr id="169" name="Shape 16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0" name="Shape 17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Shape 17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2" name="Shape 17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3" name="Shape 1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76" name="Shape 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79" name="Shape 17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80" name="Shape 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2">
            <a:alphaModFix/>
          </a:blip>
          <a:srcRect/>
          <a:stretch/>
        </p:blipFill>
        <p:spPr>
          <a:xfrm>
            <a:off x="0" y="-20537"/>
            <a:ext cx="9149100" cy="5163900"/>
          </a:xfrm>
          <a:prstGeom prst="rect">
            <a:avLst/>
          </a:prstGeom>
          <a:noFill/>
          <a:ln>
            <a:noFill/>
          </a:ln>
        </p:spPr>
      </p:pic>
      <p:sp>
        <p:nvSpPr>
          <p:cNvPr id="185" name="Shape 185"/>
          <p:cNvSpPr txBox="1">
            <a:spLocks noGrp="1"/>
          </p:cNvSpPr>
          <p:nvPr>
            <p:ph type="ctrTitle"/>
          </p:nvPr>
        </p:nvSpPr>
        <p:spPr>
          <a:xfrm>
            <a:off x="1236616" y="2193799"/>
            <a:ext cx="7173000" cy="506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2800"/>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SzPts val="2800"/>
              <a:buNone/>
              <a:defRPr sz="1800"/>
            </a:lvl2pPr>
            <a:lvl3pPr marL="0" marR="0" lvl="2" indent="0" algn="l" rtl="0">
              <a:spcBef>
                <a:spcPts val="0"/>
              </a:spcBef>
              <a:spcAft>
                <a:spcPts val="0"/>
              </a:spcAft>
              <a:buSzPts val="2800"/>
              <a:buNone/>
              <a:defRPr sz="1800"/>
            </a:lvl3pPr>
            <a:lvl4pPr marL="0" marR="0" lvl="3" indent="0" algn="l" rtl="0">
              <a:spcBef>
                <a:spcPts val="0"/>
              </a:spcBef>
              <a:spcAft>
                <a:spcPts val="0"/>
              </a:spcAft>
              <a:buSzPts val="2800"/>
              <a:buNone/>
              <a:defRPr sz="1800"/>
            </a:lvl4pPr>
            <a:lvl5pPr marL="0" marR="0" lvl="4" indent="0" algn="l" rtl="0">
              <a:spcBef>
                <a:spcPts val="0"/>
              </a:spcBef>
              <a:spcAft>
                <a:spcPts val="0"/>
              </a:spcAft>
              <a:buSzPts val="2800"/>
              <a:buNone/>
              <a:defRPr sz="1800"/>
            </a:lvl5pPr>
            <a:lvl6pPr marL="0" marR="0" lvl="5" indent="0" algn="l" rtl="0">
              <a:spcBef>
                <a:spcPts val="0"/>
              </a:spcBef>
              <a:spcAft>
                <a:spcPts val="0"/>
              </a:spcAft>
              <a:buSzPts val="2800"/>
              <a:buNone/>
              <a:defRPr sz="1800"/>
            </a:lvl6pPr>
            <a:lvl7pPr marL="0" marR="0" lvl="6" indent="0" algn="l" rtl="0">
              <a:spcBef>
                <a:spcPts val="0"/>
              </a:spcBef>
              <a:spcAft>
                <a:spcPts val="0"/>
              </a:spcAft>
              <a:buSzPts val="2800"/>
              <a:buNone/>
              <a:defRPr sz="1800"/>
            </a:lvl7pPr>
            <a:lvl8pPr marL="0" marR="0" lvl="7" indent="0" algn="l" rtl="0">
              <a:spcBef>
                <a:spcPts val="0"/>
              </a:spcBef>
              <a:spcAft>
                <a:spcPts val="0"/>
              </a:spcAft>
              <a:buSzPts val="2800"/>
              <a:buNone/>
              <a:defRPr sz="1800"/>
            </a:lvl8pPr>
            <a:lvl9pPr marL="0" marR="0" lvl="8" indent="0" algn="l" rtl="0">
              <a:spcBef>
                <a:spcPts val="0"/>
              </a:spcBef>
              <a:spcAft>
                <a:spcPts val="0"/>
              </a:spcAft>
              <a:buSzPts val="2800"/>
              <a:buNone/>
              <a:defRPr sz="1800"/>
            </a:lvl9pPr>
          </a:lstStyle>
          <a:p>
            <a:endParaRPr/>
          </a:p>
        </p:txBody>
      </p:sp>
      <p:sp>
        <p:nvSpPr>
          <p:cNvPr id="186" name="Shape 186"/>
          <p:cNvSpPr txBox="1">
            <a:spLocks noGrp="1"/>
          </p:cNvSpPr>
          <p:nvPr>
            <p:ph type="body" idx="1"/>
          </p:nvPr>
        </p:nvSpPr>
        <p:spPr>
          <a:xfrm>
            <a:off x="1237180" y="2966511"/>
            <a:ext cx="3853800" cy="569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18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800"/>
              <a:buFont typeface="Calibri"/>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SzPts val="2800"/>
              <a:buNone/>
              <a:defRPr sz="1800"/>
            </a:lvl2pPr>
            <a:lvl3pPr marL="0" marR="0" lvl="2" indent="0" algn="l" rtl="0">
              <a:spcBef>
                <a:spcPts val="0"/>
              </a:spcBef>
              <a:spcAft>
                <a:spcPts val="0"/>
              </a:spcAft>
              <a:buSzPts val="2800"/>
              <a:buNone/>
              <a:defRPr sz="1800"/>
            </a:lvl3pPr>
            <a:lvl4pPr marL="0" marR="0" lvl="3" indent="0" algn="l" rtl="0">
              <a:spcBef>
                <a:spcPts val="0"/>
              </a:spcBef>
              <a:spcAft>
                <a:spcPts val="0"/>
              </a:spcAft>
              <a:buSzPts val="2800"/>
              <a:buNone/>
              <a:defRPr sz="1800"/>
            </a:lvl4pPr>
            <a:lvl5pPr marL="0" marR="0" lvl="4" indent="0" algn="l" rtl="0">
              <a:spcBef>
                <a:spcPts val="0"/>
              </a:spcBef>
              <a:spcAft>
                <a:spcPts val="0"/>
              </a:spcAft>
              <a:buSzPts val="2800"/>
              <a:buNone/>
              <a:defRPr sz="1800"/>
            </a:lvl5pPr>
            <a:lvl6pPr marL="0" marR="0" lvl="5" indent="0" algn="l" rtl="0">
              <a:spcBef>
                <a:spcPts val="0"/>
              </a:spcBef>
              <a:spcAft>
                <a:spcPts val="0"/>
              </a:spcAft>
              <a:buSzPts val="2800"/>
              <a:buNone/>
              <a:defRPr sz="1800"/>
            </a:lvl6pPr>
            <a:lvl7pPr marL="0" marR="0" lvl="6" indent="0" algn="l" rtl="0">
              <a:spcBef>
                <a:spcPts val="0"/>
              </a:spcBef>
              <a:spcAft>
                <a:spcPts val="0"/>
              </a:spcAft>
              <a:buSzPts val="2800"/>
              <a:buNone/>
              <a:defRPr sz="1800"/>
            </a:lvl7pPr>
            <a:lvl8pPr marL="0" marR="0" lvl="7" indent="0" algn="l" rtl="0">
              <a:spcBef>
                <a:spcPts val="0"/>
              </a:spcBef>
              <a:spcAft>
                <a:spcPts val="0"/>
              </a:spcAft>
              <a:buSzPts val="2800"/>
              <a:buNone/>
              <a:defRPr sz="1800"/>
            </a:lvl8pPr>
            <a:lvl9pPr marL="0" marR="0" lvl="8" indent="0" algn="l" rtl="0">
              <a:spcBef>
                <a:spcPts val="0"/>
              </a:spcBef>
              <a:spcAft>
                <a:spcPts val="0"/>
              </a:spcAft>
              <a:buSzPts val="2800"/>
              <a:buNone/>
              <a:defRPr sz="1800"/>
            </a:lvl9pPr>
          </a:lstStyle>
          <a:p>
            <a:endParaRPr/>
          </a:p>
        </p:txBody>
      </p:sp>
      <p:sp>
        <p:nvSpPr>
          <p:cNvPr id="189" name="Shape 18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0" name="Shape 19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91" name="Shape 19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92" name="Shape 1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ack Cover 01">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2">
            <a:alphaModFix/>
          </a:blip>
          <a:srcRect/>
          <a:stretch/>
        </p:blipFill>
        <p:spPr>
          <a:xfrm>
            <a:off x="0" y="-20537"/>
            <a:ext cx="9149100" cy="5163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ver without photo">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2">
            <a:alphaModFix/>
          </a:blip>
          <a:srcRect/>
          <a:stretch/>
        </p:blipFill>
        <p:spPr>
          <a:xfrm>
            <a:off x="0" y="690227"/>
            <a:ext cx="9144000" cy="4473900"/>
          </a:xfrm>
          <a:prstGeom prst="rect">
            <a:avLst/>
          </a:prstGeom>
          <a:noFill/>
          <a:ln>
            <a:noFill/>
          </a:ln>
        </p:spPr>
      </p:pic>
      <p:sp>
        <p:nvSpPr>
          <p:cNvPr id="200" name="Shape 200"/>
          <p:cNvSpPr/>
          <p:nvPr/>
        </p:nvSpPr>
        <p:spPr>
          <a:xfrm>
            <a:off x="152400" y="141480"/>
            <a:ext cx="8812200" cy="70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pic>
        <p:nvPicPr>
          <p:cNvPr id="201" name="Shape 201"/>
          <p:cNvPicPr preferRelativeResize="0"/>
          <p:nvPr/>
        </p:nvPicPr>
        <p:blipFill rotWithShape="1">
          <a:blip r:embed="rId3">
            <a:alphaModFix/>
          </a:blip>
          <a:srcRect/>
          <a:stretch/>
        </p:blipFill>
        <p:spPr>
          <a:xfrm>
            <a:off x="395536" y="195484"/>
            <a:ext cx="8454000" cy="662100"/>
          </a:xfrm>
          <a:prstGeom prst="rect">
            <a:avLst/>
          </a:prstGeom>
          <a:noFill/>
          <a:ln>
            <a:noFill/>
          </a:ln>
        </p:spPr>
      </p:pic>
      <p:sp>
        <p:nvSpPr>
          <p:cNvPr id="202" name="Shape 202"/>
          <p:cNvSpPr txBox="1"/>
          <p:nvPr/>
        </p:nvSpPr>
        <p:spPr>
          <a:xfrm>
            <a:off x="5940151" y="1355741"/>
            <a:ext cx="2232300" cy="11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Arial"/>
              <a:buNone/>
            </a:pPr>
            <a:r>
              <a:rPr lang="en" sz="1800" b="1" i="0" u="none" strike="noStrike" cap="none">
                <a:solidFill>
                  <a:schemeClr val="lt1"/>
                </a:solidFill>
                <a:latin typeface="Arial"/>
                <a:ea typeface="Arial"/>
                <a:cs typeface="Arial"/>
                <a:sym typeface="Arial"/>
              </a:rPr>
              <a:t>INTERNATIONAL</a:t>
            </a:r>
            <a:endParaRPr dirty="0"/>
          </a:p>
          <a:p>
            <a:pPr marL="0" marR="0" lvl="0" indent="0" algn="l" rtl="0">
              <a:lnSpc>
                <a:spcPct val="100000"/>
              </a:lnSpc>
              <a:spcBef>
                <a:spcPts val="0"/>
              </a:spcBef>
              <a:spcAft>
                <a:spcPts val="0"/>
              </a:spcAft>
              <a:buClr>
                <a:schemeClr val="lt1"/>
              </a:buClr>
              <a:buFont typeface="Arial"/>
              <a:buNone/>
            </a:pPr>
            <a:r>
              <a:rPr lang="en" sz="1800" b="1" i="0" u="none" strike="noStrike" cap="none">
                <a:solidFill>
                  <a:schemeClr val="lt1"/>
                </a:solidFill>
                <a:latin typeface="Arial"/>
                <a:ea typeface="Arial"/>
                <a:cs typeface="Arial"/>
                <a:sym typeface="Arial"/>
              </a:rPr>
              <a:t>FEDERATION OF</a:t>
            </a:r>
            <a:endParaRPr dirty="0"/>
          </a:p>
          <a:p>
            <a:pPr marL="0" marR="0" lvl="0" indent="0" algn="l" rtl="0">
              <a:lnSpc>
                <a:spcPct val="100000"/>
              </a:lnSpc>
              <a:spcBef>
                <a:spcPts val="0"/>
              </a:spcBef>
              <a:spcAft>
                <a:spcPts val="0"/>
              </a:spcAft>
              <a:buClr>
                <a:schemeClr val="lt1"/>
              </a:buClr>
              <a:buFont typeface="Arial"/>
              <a:buNone/>
            </a:pPr>
            <a:r>
              <a:rPr lang="en" sz="1800" b="1" i="0" u="none" strike="noStrike" cap="none">
                <a:solidFill>
                  <a:schemeClr val="lt1"/>
                </a:solidFill>
                <a:latin typeface="Arial"/>
                <a:ea typeface="Arial"/>
                <a:cs typeface="Arial"/>
                <a:sym typeface="Arial"/>
              </a:rPr>
              <a:t>RED CROSS AND</a:t>
            </a:r>
            <a:endParaRPr dirty="0"/>
          </a:p>
          <a:p>
            <a:pPr marL="0" marR="0" lvl="0" indent="0" algn="l" rtl="0">
              <a:lnSpc>
                <a:spcPct val="100000"/>
              </a:lnSpc>
              <a:spcBef>
                <a:spcPts val="0"/>
              </a:spcBef>
              <a:spcAft>
                <a:spcPts val="0"/>
              </a:spcAft>
              <a:buClr>
                <a:schemeClr val="lt1"/>
              </a:buClr>
              <a:buFont typeface="Arial"/>
              <a:buNone/>
            </a:pPr>
            <a:r>
              <a:rPr lang="en" sz="1800" b="1" i="0" u="none" strike="noStrike" cap="none">
                <a:solidFill>
                  <a:schemeClr val="lt1"/>
                </a:solidFill>
                <a:latin typeface="Arial"/>
                <a:ea typeface="Arial"/>
                <a:cs typeface="Arial"/>
                <a:sym typeface="Arial"/>
              </a:rPr>
              <a:t>RED CRESCENT</a:t>
            </a:r>
            <a:endParaRPr dirty="0"/>
          </a:p>
          <a:p>
            <a:pPr marL="0" marR="0" lvl="0" indent="0" algn="l" rtl="0">
              <a:lnSpc>
                <a:spcPct val="100000"/>
              </a:lnSpc>
              <a:spcBef>
                <a:spcPts val="0"/>
              </a:spcBef>
              <a:spcAft>
                <a:spcPts val="0"/>
              </a:spcAft>
              <a:buClr>
                <a:schemeClr val="lt1"/>
              </a:buClr>
              <a:buFont typeface="Arial"/>
              <a:buNone/>
            </a:pPr>
            <a:r>
              <a:rPr lang="en" sz="1800" b="1" i="0" u="none" strike="noStrike" cap="none">
                <a:solidFill>
                  <a:schemeClr val="lt1"/>
                </a:solidFill>
                <a:latin typeface="Arial"/>
                <a:ea typeface="Arial"/>
                <a:cs typeface="Arial"/>
                <a:sym typeface="Arial"/>
              </a:rPr>
              <a:t>SOCIETIES</a:t>
            </a:r>
            <a:endParaRPr dirty="0"/>
          </a:p>
        </p:txBody>
      </p:sp>
      <p:sp>
        <p:nvSpPr>
          <p:cNvPr id="203" name="Shape 203"/>
          <p:cNvSpPr txBox="1"/>
          <p:nvPr/>
        </p:nvSpPr>
        <p:spPr>
          <a:xfrm>
            <a:off x="5940151" y="3531225"/>
            <a:ext cx="2232300" cy="10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Arial"/>
              <a:buNone/>
            </a:pPr>
            <a:r>
              <a:rPr lang="en" sz="1400" b="1" i="0" u="none" strike="noStrike" cap="none">
                <a:solidFill>
                  <a:schemeClr val="lt1"/>
                </a:solidFill>
                <a:latin typeface="Arial"/>
                <a:ea typeface="Arial"/>
                <a:cs typeface="Arial"/>
                <a:sym typeface="Arial"/>
              </a:rPr>
              <a:t>190 National</a:t>
            </a:r>
            <a:endParaRPr dirty="0"/>
          </a:p>
          <a:p>
            <a:pPr marL="0" marR="0" lvl="0" indent="0" algn="l" rtl="0">
              <a:lnSpc>
                <a:spcPct val="100000"/>
              </a:lnSpc>
              <a:spcBef>
                <a:spcPts val="0"/>
              </a:spcBef>
              <a:spcAft>
                <a:spcPts val="0"/>
              </a:spcAft>
              <a:buClr>
                <a:schemeClr val="lt1"/>
              </a:buClr>
              <a:buFont typeface="Arial"/>
              <a:buNone/>
            </a:pPr>
            <a:r>
              <a:rPr lang="en" sz="1400" b="1" i="0" u="none" strike="noStrike" cap="none">
                <a:solidFill>
                  <a:schemeClr val="lt1"/>
                </a:solidFill>
                <a:latin typeface="Arial"/>
                <a:ea typeface="Arial"/>
                <a:cs typeface="Arial"/>
                <a:sym typeface="Arial"/>
              </a:rPr>
              <a:t>Red Cross and</a:t>
            </a:r>
            <a:endParaRPr dirty="0"/>
          </a:p>
          <a:p>
            <a:pPr marL="0" marR="0" lvl="0" indent="0" algn="l" rtl="0">
              <a:lnSpc>
                <a:spcPct val="100000"/>
              </a:lnSpc>
              <a:spcBef>
                <a:spcPts val="0"/>
              </a:spcBef>
              <a:spcAft>
                <a:spcPts val="0"/>
              </a:spcAft>
              <a:buClr>
                <a:schemeClr val="lt1"/>
              </a:buClr>
              <a:buFont typeface="Arial"/>
              <a:buNone/>
            </a:pPr>
            <a:r>
              <a:rPr lang="en" sz="1400" b="1" i="0" u="none" strike="noStrike" cap="none">
                <a:solidFill>
                  <a:schemeClr val="lt1"/>
                </a:solidFill>
                <a:latin typeface="Arial"/>
                <a:ea typeface="Arial"/>
                <a:cs typeface="Arial"/>
                <a:sym typeface="Arial"/>
              </a:rPr>
              <a:t>Red Crescent Societies</a:t>
            </a:r>
            <a:endParaRPr dirty="0"/>
          </a:p>
          <a:p>
            <a:pPr marL="0" marR="0" lvl="0" indent="0" algn="l" rtl="0">
              <a:lnSpc>
                <a:spcPct val="100000"/>
              </a:lnSpc>
              <a:spcBef>
                <a:spcPts val="0"/>
              </a:spcBef>
              <a:spcAft>
                <a:spcPts val="0"/>
              </a:spcAft>
              <a:buClr>
                <a:srgbClr val="000000"/>
              </a:buClr>
              <a:buFont typeface="Arial"/>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Font typeface="Arial"/>
              <a:buNone/>
            </a:pPr>
            <a:r>
              <a:rPr lang="en" sz="1400" b="1" i="0" u="none" strike="noStrike" cap="none">
                <a:solidFill>
                  <a:schemeClr val="lt1"/>
                </a:solidFill>
                <a:latin typeface="Arial"/>
                <a:ea typeface="Arial"/>
                <a:cs typeface="Arial"/>
                <a:sym typeface="Arial"/>
              </a:rPr>
              <a:t>Leaving</a:t>
            </a:r>
            <a:endParaRPr dirty="0"/>
          </a:p>
          <a:p>
            <a:pPr marL="0" marR="0" lvl="0" indent="0" algn="l" rtl="0">
              <a:lnSpc>
                <a:spcPct val="100000"/>
              </a:lnSpc>
              <a:spcBef>
                <a:spcPts val="0"/>
              </a:spcBef>
              <a:spcAft>
                <a:spcPts val="0"/>
              </a:spcAft>
              <a:buClr>
                <a:schemeClr val="lt1"/>
              </a:buClr>
              <a:buFont typeface="Arial"/>
              <a:buNone/>
            </a:pPr>
            <a:r>
              <a:rPr lang="en" sz="1400" b="1" i="0" u="none" strike="noStrike" cap="none">
                <a:solidFill>
                  <a:schemeClr val="lt1"/>
                </a:solidFill>
                <a:latin typeface="Arial"/>
                <a:ea typeface="Arial"/>
                <a:cs typeface="Arial"/>
                <a:sym typeface="Arial"/>
              </a:rPr>
              <a:t>no one behind.</a:t>
            </a:r>
            <a:endParaRPr dirty="0"/>
          </a:p>
        </p:txBody>
      </p:sp>
      <p:sp>
        <p:nvSpPr>
          <p:cNvPr id="204" name="Shape 204"/>
          <p:cNvSpPr/>
          <p:nvPr/>
        </p:nvSpPr>
        <p:spPr>
          <a:xfrm>
            <a:off x="107504" y="4731989"/>
            <a:ext cx="1224900" cy="2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Font typeface="Arial"/>
              <a:buNone/>
            </a:pPr>
            <a:endParaRPr sz="1400" b="0" i="0" u="none" strike="noStrike" cap="none" dirty="0">
              <a:solidFill>
                <a:srgbClr val="000000"/>
              </a:solidFill>
              <a:latin typeface="Arial"/>
              <a:ea typeface="Arial"/>
              <a:cs typeface="Arial"/>
              <a:sym typeface="Arial"/>
            </a:endParaRPr>
          </a:p>
        </p:txBody>
      </p:sp>
      <p:sp>
        <p:nvSpPr>
          <p:cNvPr id="205" name="Shape 205"/>
          <p:cNvSpPr txBox="1"/>
          <p:nvPr/>
        </p:nvSpPr>
        <p:spPr>
          <a:xfrm>
            <a:off x="279629" y="4753558"/>
            <a:ext cx="184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p:txBody>
      </p:sp>
      <p:sp>
        <p:nvSpPr>
          <p:cNvPr id="206" name="Shape 206"/>
          <p:cNvSpPr txBox="1"/>
          <p:nvPr/>
        </p:nvSpPr>
        <p:spPr>
          <a:xfrm>
            <a:off x="464300" y="3213300"/>
            <a:ext cx="5111100" cy="92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r>
              <a:rPr lang="en" sz="3600" b="0" i="0" u="none" strike="noStrike" cap="none">
                <a:solidFill>
                  <a:srgbClr val="FFFFFF"/>
                </a:solidFill>
                <a:latin typeface="Arial"/>
                <a:ea typeface="Arial"/>
                <a:cs typeface="Arial"/>
                <a:sym typeface="Arial"/>
              </a:rPr>
              <a:t>Growing Data Literacy @ IFRC</a:t>
            </a:r>
            <a:endParaRPr dirty="0"/>
          </a:p>
          <a:p>
            <a:pPr marL="0" marR="0" lvl="0" indent="0" algn="l" rtl="0">
              <a:lnSpc>
                <a:spcPct val="115000"/>
              </a:lnSpc>
              <a:spcBef>
                <a:spcPts val="0"/>
              </a:spcBef>
              <a:spcAft>
                <a:spcPts val="0"/>
              </a:spcAft>
              <a:buClr>
                <a:schemeClr val="dk1"/>
              </a:buClr>
              <a:buFont typeface="Arial"/>
              <a:buNone/>
            </a:pPr>
            <a:endParaRPr sz="2300" b="1" i="0" u="none" strike="noStrike" cap="none" dirty="0">
              <a:solidFill>
                <a:srgbClr val="FFFFFF"/>
              </a:solidFill>
              <a:latin typeface="Arial"/>
              <a:ea typeface="Arial"/>
              <a:cs typeface="Arial"/>
              <a:sym typeface="Arial"/>
            </a:endParaRPr>
          </a:p>
          <a:p>
            <a:pPr marL="0" marR="0" lvl="0" indent="0" algn="l" rtl="0">
              <a:lnSpc>
                <a:spcPct val="100000"/>
              </a:lnSpc>
              <a:spcBef>
                <a:spcPts val="600"/>
              </a:spcBef>
              <a:spcAft>
                <a:spcPts val="0"/>
              </a:spcAft>
              <a:buClr>
                <a:srgbClr val="000000"/>
              </a:buClr>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hart Layout 1">
    <p:spTree>
      <p:nvGrpSpPr>
        <p:cNvPr id="1" name="Shape 207"/>
        <p:cNvGrpSpPr/>
        <p:nvPr/>
      </p:nvGrpSpPr>
      <p:grpSpPr>
        <a:xfrm>
          <a:off x="0" y="0"/>
          <a:ext cx="0" cy="0"/>
          <a:chOff x="0" y="0"/>
          <a:chExt cx="0" cy="0"/>
        </a:xfrm>
      </p:grpSpPr>
      <p:sp>
        <p:nvSpPr>
          <p:cNvPr id="208" name="Shape 208"/>
          <p:cNvSpPr>
            <a:spLocks noGrp="1"/>
          </p:cNvSpPr>
          <p:nvPr>
            <p:ph type="chart" idx="2"/>
          </p:nvPr>
        </p:nvSpPr>
        <p:spPr>
          <a:xfrm>
            <a:off x="395536" y="1653648"/>
            <a:ext cx="3414600" cy="2970300"/>
          </a:xfrm>
          <a:prstGeom prst="rect">
            <a:avLst/>
          </a:prstGeom>
          <a:noFill/>
          <a:ln>
            <a:noFill/>
          </a:ln>
        </p:spPr>
        <p:txBody>
          <a:bodyPr spcFirstLastPara="1" wrap="square" lIns="91425" tIns="91425" rIns="91425" bIns="91425" anchor="t" anchorCtr="0"/>
          <a:lstStyle>
            <a:lvl1pPr marL="273050" marR="0" lvl="0" indent="-171450" algn="l" rtl="0">
              <a:lnSpc>
                <a:spcPct val="115000"/>
              </a:lnSpc>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450850" marR="0" lvl="1" indent="-82550"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627062" marR="0" lvl="2" indent="-80962"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627062" marR="0" lvl="3" indent="-80962"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627062" marR="0" lvl="4" indent="-80962"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514600" marR="0" lvl="5" indent="-101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09" name="Shape 209"/>
          <p:cNvSpPr txBox="1">
            <a:spLocks noGrp="1"/>
          </p:cNvSpPr>
          <p:nvPr>
            <p:ph type="body" idx="1"/>
          </p:nvPr>
        </p:nvSpPr>
        <p:spPr>
          <a:xfrm>
            <a:off x="3959769" y="1653648"/>
            <a:ext cx="4724400" cy="2970300"/>
          </a:xfrm>
          <a:prstGeom prst="rect">
            <a:avLst/>
          </a:prstGeom>
          <a:noFill/>
          <a:ln>
            <a:noFill/>
          </a:ln>
        </p:spPr>
        <p:txBody>
          <a:bodyPr spcFirstLastPara="1" wrap="square" lIns="91425" tIns="91425" rIns="91425" bIns="91425" anchor="t" anchorCtr="0"/>
          <a:lstStyle>
            <a:lvl1pPr marL="457200" marR="0" lvl="0" indent="-340360" algn="l" rtl="0">
              <a:lnSpc>
                <a:spcPct val="115000"/>
              </a:lnSpc>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914400" marR="0" lvl="1" indent="-330200"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lnSpc>
                <a:spcPct val="115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828800" y="1675710"/>
            <a:ext cx="6858000" cy="3143100"/>
          </a:xfrm>
          <a:prstGeom prst="rect">
            <a:avLst/>
          </a:prstGeom>
          <a:noFill/>
          <a:ln>
            <a:noFill/>
          </a:ln>
        </p:spPr>
        <p:txBody>
          <a:bodyPr spcFirstLastPara="1" wrap="square" lIns="91425" tIns="91425" rIns="91425" bIns="91425" anchor="t" anchorCtr="0"/>
          <a:lstStyle>
            <a:lvl1pPr marL="457200" marR="0" lvl="0" indent="-340360" algn="l" rtl="0">
              <a:lnSpc>
                <a:spcPct val="100000"/>
              </a:lnSpc>
              <a:spcBef>
                <a:spcPts val="440"/>
              </a:spcBef>
              <a:spcAft>
                <a:spcPts val="0"/>
              </a:spcAft>
              <a:buClr>
                <a:srgbClr val="CF1C21"/>
              </a:buClr>
              <a:buSzPts val="1760"/>
              <a:buFont typeface="Noto Sans Symbols"/>
              <a:buChar char="▪"/>
              <a:defRPr sz="2200" b="0" i="0" u="none" strike="noStrike" cap="none">
                <a:solidFill>
                  <a:schemeClr val="dk1"/>
                </a:solidFill>
                <a:latin typeface="Arial"/>
                <a:ea typeface="Arial"/>
                <a:cs typeface="Arial"/>
                <a:sym typeface="Arial"/>
              </a:defRPr>
            </a:lvl1pPr>
            <a:lvl2pPr marL="914400" marR="0" lvl="1" indent="-330200" algn="l" rtl="0">
              <a:lnSpc>
                <a:spcPct val="100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lnSpc>
                <a:spcPct val="100000"/>
              </a:lnSpc>
              <a:spcBef>
                <a:spcPts val="400"/>
              </a:spcBef>
              <a:spcAft>
                <a:spcPts val="0"/>
              </a:spcAft>
              <a:buClr>
                <a:srgbClr val="CF1C21"/>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Shape 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Shape 8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2"/>
        <p:cNvGrpSpPr/>
        <p:nvPr/>
      </p:nvGrpSpPr>
      <p:grpSpPr>
        <a:xfrm>
          <a:off x="0" y="0"/>
          <a:ext cx="0" cy="0"/>
          <a:chOff x="0" y="0"/>
          <a:chExt cx="0" cy="0"/>
        </a:xfrm>
      </p:grpSpPr>
      <p:sp>
        <p:nvSpPr>
          <p:cNvPr id="93" name="Shape 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4" name="Shape 9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Shape 9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Shape 9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0" name="Shape 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03" name="Shape 10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a:stretch/>
        </p:blipFill>
        <p:spPr>
          <a:xfrm>
            <a:off x="0" y="-20537"/>
            <a:ext cx="9149100" cy="5163900"/>
          </a:xfrm>
          <a:prstGeom prst="rect">
            <a:avLst/>
          </a:prstGeom>
          <a:noFill/>
          <a:ln>
            <a:noFill/>
          </a:ln>
        </p:spPr>
      </p:pic>
      <p:sp>
        <p:nvSpPr>
          <p:cNvPr id="109" name="Shape 109"/>
          <p:cNvSpPr txBox="1">
            <a:spLocks noGrp="1"/>
          </p:cNvSpPr>
          <p:nvPr>
            <p:ph type="ctrTitle"/>
          </p:nvPr>
        </p:nvSpPr>
        <p:spPr>
          <a:xfrm>
            <a:off x="1236616" y="2193799"/>
            <a:ext cx="7173000" cy="506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2800"/>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SzPts val="2800"/>
              <a:buNone/>
              <a:defRPr sz="1800"/>
            </a:lvl2pPr>
            <a:lvl3pPr marL="0" marR="0" lvl="2" indent="0" algn="l" rtl="0">
              <a:spcBef>
                <a:spcPts val="0"/>
              </a:spcBef>
              <a:spcAft>
                <a:spcPts val="0"/>
              </a:spcAft>
              <a:buSzPts val="2800"/>
              <a:buNone/>
              <a:defRPr sz="1800"/>
            </a:lvl3pPr>
            <a:lvl4pPr marL="0" marR="0" lvl="3" indent="0" algn="l" rtl="0">
              <a:spcBef>
                <a:spcPts val="0"/>
              </a:spcBef>
              <a:spcAft>
                <a:spcPts val="0"/>
              </a:spcAft>
              <a:buSzPts val="2800"/>
              <a:buNone/>
              <a:defRPr sz="1800"/>
            </a:lvl4pPr>
            <a:lvl5pPr marL="0" marR="0" lvl="4" indent="0" algn="l" rtl="0">
              <a:spcBef>
                <a:spcPts val="0"/>
              </a:spcBef>
              <a:spcAft>
                <a:spcPts val="0"/>
              </a:spcAft>
              <a:buSzPts val="2800"/>
              <a:buNone/>
              <a:defRPr sz="1800"/>
            </a:lvl5pPr>
            <a:lvl6pPr marL="0" marR="0" lvl="5" indent="0" algn="l" rtl="0">
              <a:spcBef>
                <a:spcPts val="0"/>
              </a:spcBef>
              <a:spcAft>
                <a:spcPts val="0"/>
              </a:spcAft>
              <a:buSzPts val="2800"/>
              <a:buNone/>
              <a:defRPr sz="1800"/>
            </a:lvl6pPr>
            <a:lvl7pPr marL="0" marR="0" lvl="6" indent="0" algn="l" rtl="0">
              <a:spcBef>
                <a:spcPts val="0"/>
              </a:spcBef>
              <a:spcAft>
                <a:spcPts val="0"/>
              </a:spcAft>
              <a:buSzPts val="2800"/>
              <a:buNone/>
              <a:defRPr sz="1800"/>
            </a:lvl7pPr>
            <a:lvl8pPr marL="0" marR="0" lvl="7" indent="0" algn="l" rtl="0">
              <a:spcBef>
                <a:spcPts val="0"/>
              </a:spcBef>
              <a:spcAft>
                <a:spcPts val="0"/>
              </a:spcAft>
              <a:buSzPts val="2800"/>
              <a:buNone/>
              <a:defRPr sz="1800"/>
            </a:lvl8pPr>
            <a:lvl9pPr marL="0" marR="0" lvl="8" indent="0" algn="l" rtl="0">
              <a:spcBef>
                <a:spcPts val="0"/>
              </a:spcBef>
              <a:spcAft>
                <a:spcPts val="0"/>
              </a:spcAft>
              <a:buSzPts val="2800"/>
              <a:buNone/>
              <a:defRPr sz="1800"/>
            </a:lvl9pPr>
          </a:lstStyle>
          <a:p>
            <a:endParaRPr/>
          </a:p>
        </p:txBody>
      </p:sp>
      <p:sp>
        <p:nvSpPr>
          <p:cNvPr id="110" name="Shape 110"/>
          <p:cNvSpPr txBox="1">
            <a:spLocks noGrp="1"/>
          </p:cNvSpPr>
          <p:nvPr>
            <p:ph type="body" idx="1"/>
          </p:nvPr>
        </p:nvSpPr>
        <p:spPr>
          <a:xfrm>
            <a:off x="1237180" y="2966511"/>
            <a:ext cx="3853800" cy="569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18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1" name="Shape 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62" name="Shape 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rPr>
              <a:t>‹#›</a:t>
            </a:fld>
            <a:endParaRPr sz="1000" dirty="0">
              <a:solidFill>
                <a:schemeClr val="dk2"/>
              </a:solidFill>
            </a:endParaRPr>
          </a:p>
        </p:txBody>
      </p:sp>
      <p:pic>
        <p:nvPicPr>
          <p:cNvPr id="63" name="Shape 63" descr="IFRC-logo.png"/>
          <p:cNvPicPr preferRelativeResize="0"/>
          <p:nvPr/>
        </p:nvPicPr>
        <p:blipFill rotWithShape="1">
          <a:blip r:embed="rId15">
            <a:alphaModFix/>
          </a:blip>
          <a:srcRect l="-4610" t="-23444" r="-2858" b="-12"/>
          <a:stretch/>
        </p:blipFill>
        <p:spPr>
          <a:xfrm>
            <a:off x="4800250" y="140425"/>
            <a:ext cx="3759300" cy="404400"/>
          </a:xfrm>
          <a:prstGeom prst="rect">
            <a:avLst/>
          </a:prstGeom>
          <a:noFill/>
          <a:ln>
            <a:noFill/>
          </a:ln>
        </p:spPr>
      </p:pic>
      <p:sp>
        <p:nvSpPr>
          <p:cNvPr id="64" name="Shape 64"/>
          <p:cNvSpPr txBox="1"/>
          <p:nvPr/>
        </p:nvSpPr>
        <p:spPr>
          <a:xfrm>
            <a:off x="395536" y="303498"/>
            <a:ext cx="3456300" cy="253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1" dirty="0">
                <a:solidFill>
                  <a:schemeClr val="dk1"/>
                </a:solidFill>
                <a:latin typeface="Trebuchet MS"/>
                <a:ea typeface="Trebuchet MS"/>
                <a:cs typeface="Trebuchet MS"/>
                <a:sym typeface="Trebuchet MS"/>
              </a:rPr>
              <a:t>The GWSI portal</a:t>
            </a:r>
            <a:endParaRPr b="1" dirty="0">
              <a:latin typeface="Trebuchet MS"/>
              <a:ea typeface="Trebuchet MS"/>
              <a:cs typeface="Trebuchet MS"/>
              <a:sym typeface="Trebuchet MS"/>
            </a:endParaRPr>
          </a:p>
        </p:txBody>
      </p:sp>
      <p:cxnSp>
        <p:nvCxnSpPr>
          <p:cNvPr id="65" name="Shape 65"/>
          <p:cNvCxnSpPr/>
          <p:nvPr/>
        </p:nvCxnSpPr>
        <p:spPr>
          <a:xfrm flipH="1">
            <a:off x="2033600" y="10675"/>
            <a:ext cx="401100" cy="663900"/>
          </a:xfrm>
          <a:prstGeom prst="straightConnector1">
            <a:avLst/>
          </a:prstGeom>
          <a:noFill/>
          <a:ln w="19050" cap="flat" cmpd="sng">
            <a:solidFill>
              <a:srgbClr val="EE3224"/>
            </a:solidFill>
            <a:prstDash val="solid"/>
            <a:round/>
            <a:headEnd type="none" w="lg" len="lg"/>
            <a:tailEnd type="none" w="lg" len="lg"/>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6" name="Shape 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37" name="Shape 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chemeClr val="dk2"/>
                </a:solidFill>
              </a:rPr>
              <a:t>‹#›</a:t>
            </a:fld>
            <a:endParaRPr sz="1000" dirty="0">
              <a:solidFill>
                <a:schemeClr val="dk2"/>
              </a:solidFill>
            </a:endParaRPr>
          </a:p>
        </p:txBody>
      </p:sp>
      <p:pic>
        <p:nvPicPr>
          <p:cNvPr id="138" name="Shape 138" descr="IFRC-logo.png"/>
          <p:cNvPicPr preferRelativeResize="0"/>
          <p:nvPr/>
        </p:nvPicPr>
        <p:blipFill rotWithShape="1">
          <a:blip r:embed="rId18">
            <a:alphaModFix/>
          </a:blip>
          <a:srcRect l="-4610" t="-23444" r="-2858" b="-12"/>
          <a:stretch/>
        </p:blipFill>
        <p:spPr>
          <a:xfrm>
            <a:off x="4800250" y="140425"/>
            <a:ext cx="3759300" cy="404400"/>
          </a:xfrm>
          <a:prstGeom prst="rect">
            <a:avLst/>
          </a:prstGeom>
          <a:noFill/>
          <a:ln>
            <a:noFill/>
          </a:ln>
        </p:spPr>
      </p:pic>
      <p:sp>
        <p:nvSpPr>
          <p:cNvPr id="139" name="Shape 139"/>
          <p:cNvSpPr txBox="1"/>
          <p:nvPr/>
        </p:nvSpPr>
        <p:spPr>
          <a:xfrm>
            <a:off x="395536" y="303498"/>
            <a:ext cx="3456300" cy="253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1" dirty="0">
                <a:solidFill>
                  <a:schemeClr val="dk1"/>
                </a:solidFill>
                <a:latin typeface="Trebuchet MS"/>
                <a:ea typeface="Trebuchet MS"/>
                <a:cs typeface="Trebuchet MS"/>
                <a:sym typeface="Trebuchet MS"/>
              </a:rPr>
              <a:t>The GWSI portal</a:t>
            </a:r>
            <a:endParaRPr b="1" dirty="0">
              <a:latin typeface="Trebuchet MS"/>
              <a:ea typeface="Trebuchet MS"/>
              <a:cs typeface="Trebuchet MS"/>
              <a:sym typeface="Trebuchet MS"/>
            </a:endParaRPr>
          </a:p>
        </p:txBody>
      </p:sp>
      <p:cxnSp>
        <p:nvCxnSpPr>
          <p:cNvPr id="140" name="Shape 140"/>
          <p:cNvCxnSpPr/>
          <p:nvPr/>
        </p:nvCxnSpPr>
        <p:spPr>
          <a:xfrm flipH="1">
            <a:off x="2033600" y="10675"/>
            <a:ext cx="401100" cy="663900"/>
          </a:xfrm>
          <a:prstGeom prst="straightConnector1">
            <a:avLst/>
          </a:prstGeom>
          <a:noFill/>
          <a:ln w="19050" cap="flat" cmpd="sng">
            <a:solidFill>
              <a:srgbClr val="EE3224"/>
            </a:solidFill>
            <a:prstDash val="solid"/>
            <a:round/>
            <a:headEnd type="none" w="lg" len="lg"/>
            <a:tailEnd type="none" w="lg" len="lg"/>
          </a:ln>
        </p:spPr>
      </p:cxn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90" r:id="rId11"/>
    <p:sldLayoutId id="2147483691" r:id="rId12"/>
    <p:sldLayoutId id="2147483692" r:id="rId13"/>
    <p:sldLayoutId id="2147483694" r:id="rId14"/>
    <p:sldLayoutId id="2147483695" r:id="rId15"/>
    <p:sldLayoutId id="214748369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obert.fraser@ifr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sarah.bach@ifr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frc.force.com/gwsi/s/login/?language=en_US&amp;startURL=/gwsi/s/&amp;ec=30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arah.bach@ifrc.org" TargetMode="External"/><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mailto:robert.fraser@ifrc.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E1AC-EF8E-4421-B5FE-4FF5FAE3395D}"/>
              </a:ext>
            </a:extLst>
          </p:cNvPr>
          <p:cNvSpPr>
            <a:spLocks noGrp="1"/>
          </p:cNvSpPr>
          <p:nvPr>
            <p:ph type="title"/>
          </p:nvPr>
        </p:nvSpPr>
        <p:spPr/>
        <p:txBody>
          <a:bodyPr/>
          <a:lstStyle/>
          <a:p>
            <a:r>
              <a:rPr lang="en-GB" dirty="0">
                <a:latin typeface="Arvo" panose="020B0604020202020204" charset="0"/>
              </a:rPr>
              <a:t>El portal de la </a:t>
            </a:r>
            <a:r>
              <a:rPr lang="es-DO" dirty="0">
                <a:latin typeface="Arvo" panose="020B0604020202020204" charset="0"/>
              </a:rPr>
              <a:t>Iniciativa</a:t>
            </a:r>
            <a:r>
              <a:rPr lang="en-GB" dirty="0">
                <a:latin typeface="Arvo" panose="020B0604020202020204" charset="0"/>
              </a:rPr>
              <a:t> Global de Agua y </a:t>
            </a:r>
            <a:r>
              <a:rPr lang="es-DO" dirty="0">
                <a:latin typeface="Arvo" panose="020B0604020202020204" charset="0"/>
              </a:rPr>
              <a:t>Saneamiento</a:t>
            </a:r>
            <a:r>
              <a:rPr lang="en-GB" dirty="0">
                <a:latin typeface="Arvo" panose="020B0604020202020204" charset="0"/>
              </a:rPr>
              <a:t> IGAS (GWSI)</a:t>
            </a:r>
            <a:br>
              <a:rPr lang="en-GB" dirty="0">
                <a:latin typeface="Arvo" panose="020B0604020202020204" charset="0"/>
              </a:rPr>
            </a:br>
            <a:r>
              <a:rPr lang="en-GB" dirty="0">
                <a:latin typeface="Arvo" panose="020B0604020202020204" charset="0"/>
              </a:rPr>
              <a:t>– </a:t>
            </a:r>
            <a:r>
              <a:rPr lang="es-PA" dirty="0">
                <a:latin typeface="Arvo" panose="020B0604020202020204" charset="0"/>
              </a:rPr>
              <a:t>qué es y cómo utilizarlo</a:t>
            </a:r>
            <a:endParaRPr lang="en-GB" dirty="0">
              <a:latin typeface="Arvo" panose="020B0604020202020204" charset="0"/>
            </a:endParaRPr>
          </a:p>
        </p:txBody>
      </p:sp>
      <p:sp>
        <p:nvSpPr>
          <p:cNvPr id="3" name="Shape 267">
            <a:extLst>
              <a:ext uri="{FF2B5EF4-FFF2-40B4-BE49-F238E27FC236}">
                <a16:creationId xmlns:a16="http://schemas.microsoft.com/office/drawing/2014/main" id="{B4FC6F84-E06B-4A47-89C9-B2C11242B5EF}"/>
              </a:ext>
            </a:extLst>
          </p:cNvPr>
          <p:cNvSpPr txBox="1"/>
          <p:nvPr/>
        </p:nvSpPr>
        <p:spPr>
          <a:xfrm>
            <a:off x="5960275" y="4313600"/>
            <a:ext cx="2759400" cy="67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dirty="0">
                <a:solidFill>
                  <a:schemeClr val="dk1"/>
                </a:solidFill>
                <a:latin typeface="Arvo"/>
                <a:ea typeface="Arvo"/>
                <a:cs typeface="Arvo"/>
                <a:sym typeface="Arvo"/>
              </a:rPr>
              <a:t>Sarah Bach</a:t>
            </a:r>
            <a:endParaRPr lang="en-GB" sz="1200" dirty="0">
              <a:solidFill>
                <a:schemeClr val="dk1"/>
              </a:solidFill>
              <a:highlight>
                <a:srgbClr val="FFFF00"/>
              </a:highlight>
              <a:latin typeface="Arvo"/>
              <a:ea typeface="Arvo"/>
              <a:cs typeface="Arvo"/>
              <a:sym typeface="Arvo"/>
            </a:endParaRPr>
          </a:p>
          <a:p>
            <a:pPr lvl="0"/>
            <a:r>
              <a:rPr lang="en-GB" sz="1200" dirty="0">
                <a:solidFill>
                  <a:schemeClr val="dk1"/>
                </a:solidFill>
                <a:latin typeface="Arvo"/>
                <a:ea typeface="Arvo"/>
                <a:cs typeface="Arvo"/>
                <a:sym typeface="Arvo"/>
              </a:rPr>
              <a:t>Portal IGAS, 2018</a:t>
            </a:r>
          </a:p>
          <a:p>
            <a:pPr marL="0" lvl="0" indent="0" rtl="0">
              <a:spcBef>
                <a:spcPts val="0"/>
              </a:spcBef>
              <a:spcAft>
                <a:spcPts val="0"/>
              </a:spcAft>
              <a:buClr>
                <a:schemeClr val="dk1"/>
              </a:buClr>
              <a:buSzPts val="1100"/>
              <a:buFont typeface="Arial"/>
              <a:buNone/>
            </a:pPr>
            <a:r>
              <a:rPr lang="en" sz="1200" dirty="0">
                <a:solidFill>
                  <a:schemeClr val="dk1"/>
                </a:solidFill>
                <a:latin typeface="Trebuchet MS"/>
                <a:ea typeface="Trebuchet MS"/>
                <a:cs typeface="Trebuchet MS"/>
                <a:sym typeface="Trebuchet MS"/>
              </a:rPr>
              <a:t> </a:t>
            </a:r>
            <a:endParaRPr sz="1200" dirty="0">
              <a:solidFill>
                <a:schemeClr val="dk1"/>
              </a:solidFill>
              <a:latin typeface="Trebuchet MS"/>
              <a:ea typeface="Trebuchet MS"/>
              <a:cs typeface="Trebuchet MS"/>
              <a:sym typeface="Trebuchet MS"/>
            </a:endParaRPr>
          </a:p>
          <a:p>
            <a:pPr marL="0" lvl="0" indent="0" rtl="0">
              <a:spcBef>
                <a:spcPts val="0"/>
              </a:spcBef>
              <a:spcAft>
                <a:spcPts val="0"/>
              </a:spcAft>
              <a:buClr>
                <a:schemeClr val="dk1"/>
              </a:buClr>
              <a:buSzPts val="1100"/>
              <a:buFont typeface="Arial"/>
              <a:buNone/>
            </a:pPr>
            <a:r>
              <a:rPr lang="en" sz="1200" dirty="0">
                <a:solidFill>
                  <a:schemeClr val="dk1"/>
                </a:solidFill>
                <a:latin typeface="Trebuchet MS"/>
                <a:ea typeface="Trebuchet MS"/>
                <a:cs typeface="Trebuchet MS"/>
                <a:sym typeface="Trebuchet MS"/>
              </a:rPr>
              <a:t> </a:t>
            </a:r>
            <a:endParaRPr sz="1200" dirty="0">
              <a:solidFill>
                <a:schemeClr val="dk1"/>
              </a:solidFill>
              <a:latin typeface="Trebuchet MS"/>
              <a:ea typeface="Trebuchet MS"/>
              <a:cs typeface="Trebuchet MS"/>
              <a:sym typeface="Trebuchet MS"/>
            </a:endParaRPr>
          </a:p>
          <a:p>
            <a:pPr marL="0" lvl="0" indent="0" rtl="0">
              <a:spcBef>
                <a:spcPts val="0"/>
              </a:spcBef>
              <a:spcAft>
                <a:spcPts val="0"/>
              </a:spcAft>
              <a:buClr>
                <a:schemeClr val="dk1"/>
              </a:buClr>
              <a:buSzPts val="1100"/>
              <a:buFont typeface="Arial"/>
              <a:buNone/>
            </a:pPr>
            <a:endParaRPr sz="1200" dirty="0">
              <a:solidFill>
                <a:schemeClr val="dk1"/>
              </a:solidFill>
              <a:latin typeface="Trebuchet MS"/>
              <a:ea typeface="Trebuchet MS"/>
              <a:cs typeface="Trebuchet MS"/>
              <a:sym typeface="Trebuchet MS"/>
            </a:endParaRPr>
          </a:p>
        </p:txBody>
      </p:sp>
      <p:cxnSp>
        <p:nvCxnSpPr>
          <p:cNvPr id="4" name="Shape 268">
            <a:extLst>
              <a:ext uri="{FF2B5EF4-FFF2-40B4-BE49-F238E27FC236}">
                <a16:creationId xmlns:a16="http://schemas.microsoft.com/office/drawing/2014/main" id="{C89C7ADC-C2AD-49C7-8899-F93C3DFD9D7D}"/>
              </a:ext>
            </a:extLst>
          </p:cNvPr>
          <p:cNvCxnSpPr/>
          <p:nvPr/>
        </p:nvCxnSpPr>
        <p:spPr>
          <a:xfrm flipH="1">
            <a:off x="5207225" y="4264375"/>
            <a:ext cx="513600" cy="889800"/>
          </a:xfrm>
          <a:prstGeom prst="straightConnector1">
            <a:avLst/>
          </a:prstGeom>
          <a:noFill/>
          <a:ln w="19050" cap="flat" cmpd="sng">
            <a:solidFill>
              <a:srgbClr val="EE3224"/>
            </a:solidFill>
            <a:prstDash val="solid"/>
            <a:round/>
            <a:headEnd type="none" w="lg" len="lg"/>
            <a:tailEnd type="none" w="lg" len="lg"/>
          </a:ln>
        </p:spPr>
      </p:cxnSp>
      <p:pic>
        <p:nvPicPr>
          <p:cNvPr id="5" name="Shape 269">
            <a:extLst>
              <a:ext uri="{FF2B5EF4-FFF2-40B4-BE49-F238E27FC236}">
                <a16:creationId xmlns:a16="http://schemas.microsoft.com/office/drawing/2014/main" id="{E017D27C-1E10-4384-B5C7-C5B4A1642F78}"/>
              </a:ext>
            </a:extLst>
          </p:cNvPr>
          <p:cNvPicPr preferRelativeResize="0"/>
          <p:nvPr/>
        </p:nvPicPr>
        <p:blipFill>
          <a:blip r:embed="rId3">
            <a:alphaModFix/>
          </a:blip>
          <a:stretch>
            <a:fillRect/>
          </a:stretch>
        </p:blipFill>
        <p:spPr>
          <a:xfrm>
            <a:off x="772200" y="4474551"/>
            <a:ext cx="3771352" cy="353100"/>
          </a:xfrm>
          <a:prstGeom prst="rect">
            <a:avLst/>
          </a:prstGeom>
          <a:noFill/>
          <a:ln>
            <a:noFill/>
          </a:ln>
        </p:spPr>
      </p:pic>
      <p:sp>
        <p:nvSpPr>
          <p:cNvPr id="7" name="Oval 6">
            <a:extLst>
              <a:ext uri="{FF2B5EF4-FFF2-40B4-BE49-F238E27FC236}">
                <a16:creationId xmlns:a16="http://schemas.microsoft.com/office/drawing/2014/main" id="{27F5121D-0FA0-441F-94CE-91CBF1DA8547}"/>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8" name="TextBox 7">
            <a:extLst>
              <a:ext uri="{FF2B5EF4-FFF2-40B4-BE49-F238E27FC236}">
                <a16:creationId xmlns:a16="http://schemas.microsoft.com/office/drawing/2014/main" id="{C1AF5D5C-F381-441F-9901-273635E69CF6}"/>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DO" sz="1100" dirty="0">
                <a:solidFill>
                  <a:srgbClr val="C00000"/>
                </a:solidFill>
              </a:rPr>
              <a:t>Federación</a:t>
            </a:r>
          </a:p>
        </p:txBody>
      </p:sp>
    </p:spTree>
    <p:extLst>
      <p:ext uri="{BB962C8B-B14F-4D97-AF65-F5344CB8AC3E}">
        <p14:creationId xmlns:p14="http://schemas.microsoft.com/office/powerpoint/2010/main" val="280472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Adición de socios de la CR/MLR a un proyecto </a:t>
            </a:r>
            <a:r>
              <a:rPr lang="en-GB" sz="2400" dirty="0">
                <a:solidFill>
                  <a:srgbClr val="EE3224"/>
                </a:solidFill>
                <a:latin typeface="Arvo" panose="020B0604020202020204" charset="0"/>
              </a:rPr>
              <a:t>(1)</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5762406" y="1248731"/>
            <a:ext cx="3069894" cy="3320144"/>
          </a:xfrm>
        </p:spPr>
        <p:txBody>
          <a:bodyPr/>
          <a:lstStyle/>
          <a:p>
            <a:r>
              <a:rPr lang="es-DO"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RELATED</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Federation WASH</a:t>
            </a:r>
          </a:p>
        </p:txBody>
      </p:sp>
      <p:pic>
        <p:nvPicPr>
          <p:cNvPr id="6" name="Picture 5">
            <a:extLst>
              <a:ext uri="{FF2B5EF4-FFF2-40B4-BE49-F238E27FC236}">
                <a16:creationId xmlns:a16="http://schemas.microsoft.com/office/drawing/2014/main" id="{88E28062-318A-42E1-9D94-E0C1C0FF5A2A}"/>
              </a:ext>
            </a:extLst>
          </p:cNvPr>
          <p:cNvPicPr>
            <a:picLocks noChangeAspect="1"/>
          </p:cNvPicPr>
          <p:nvPr/>
        </p:nvPicPr>
        <p:blipFill rotWithShape="1">
          <a:blip r:embed="rId3"/>
          <a:srcRect t="9074" b="4011"/>
          <a:stretch/>
        </p:blipFill>
        <p:spPr>
          <a:xfrm>
            <a:off x="311700" y="1258256"/>
            <a:ext cx="5450706" cy="3789993"/>
          </a:xfrm>
          <a:prstGeom prst="rect">
            <a:avLst/>
          </a:prstGeom>
        </p:spPr>
      </p:pic>
      <p:sp>
        <p:nvSpPr>
          <p:cNvPr id="7" name="Oval 6">
            <a:extLst>
              <a:ext uri="{FF2B5EF4-FFF2-40B4-BE49-F238E27FC236}">
                <a16:creationId xmlns:a16="http://schemas.microsoft.com/office/drawing/2014/main" id="{AFD15EE5-1AB7-475A-BD63-A71BCE3406EF}"/>
              </a:ext>
            </a:extLst>
          </p:cNvPr>
          <p:cNvSpPr/>
          <p:nvPr/>
        </p:nvSpPr>
        <p:spPr>
          <a:xfrm>
            <a:off x="1447800" y="2838450"/>
            <a:ext cx="447675" cy="266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A26AF154-C155-4D26-B18C-7A76E0675BDD}"/>
              </a:ext>
            </a:extLst>
          </p:cNvPr>
          <p:cNvCxnSpPr>
            <a:cxnSpLocks/>
            <a:endCxn id="7" idx="6"/>
          </p:cNvCxnSpPr>
          <p:nvPr/>
        </p:nvCxnSpPr>
        <p:spPr>
          <a:xfrm flipH="1">
            <a:off x="1895475" y="1562100"/>
            <a:ext cx="4000500" cy="14097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47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Adición de socios de la CR/MLR a un proyecto </a:t>
            </a:r>
            <a:r>
              <a:rPr lang="en-GB" dirty="0">
                <a:solidFill>
                  <a:srgbClr val="EE3224"/>
                </a:solidFill>
                <a:latin typeface="Arvo" panose="020B0604020202020204" charset="0"/>
              </a:rPr>
              <a:t>(2)</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5747390" y="1248730"/>
            <a:ext cx="3084910" cy="3358529"/>
          </a:xfrm>
        </p:spPr>
        <p:txBody>
          <a:bodyPr/>
          <a:lstStyle/>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FF0000"/>
                </a:solidFill>
              </a:rPr>
              <a:t>New</a:t>
            </a:r>
          </a:p>
          <a:p>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DO" sz="1100" dirty="0">
                <a:solidFill>
                  <a:srgbClr val="C00000"/>
                </a:solidFill>
              </a:rPr>
              <a:t>Federación</a:t>
            </a:r>
          </a:p>
        </p:txBody>
      </p:sp>
      <p:pic>
        <p:nvPicPr>
          <p:cNvPr id="9" name="Picture 8">
            <a:extLst>
              <a:ext uri="{FF2B5EF4-FFF2-40B4-BE49-F238E27FC236}">
                <a16:creationId xmlns:a16="http://schemas.microsoft.com/office/drawing/2014/main" id="{A8010A7B-4C3A-4E55-A732-FBC9C72EC6BD}"/>
              </a:ext>
            </a:extLst>
          </p:cNvPr>
          <p:cNvPicPr>
            <a:picLocks noChangeAspect="1"/>
          </p:cNvPicPr>
          <p:nvPr/>
        </p:nvPicPr>
        <p:blipFill rotWithShape="1">
          <a:blip r:embed="rId3"/>
          <a:srcRect t="10370" b="6141"/>
          <a:stretch/>
        </p:blipFill>
        <p:spPr>
          <a:xfrm>
            <a:off x="311701" y="1248731"/>
            <a:ext cx="5435688" cy="3630557"/>
          </a:xfrm>
          <a:prstGeom prst="rect">
            <a:avLst/>
          </a:prstGeom>
        </p:spPr>
      </p:pic>
      <p:sp>
        <p:nvSpPr>
          <p:cNvPr id="10" name="Oval 9">
            <a:extLst>
              <a:ext uri="{FF2B5EF4-FFF2-40B4-BE49-F238E27FC236}">
                <a16:creationId xmlns:a16="http://schemas.microsoft.com/office/drawing/2014/main" id="{7BD5BD76-0B0B-497F-B293-B60E94DC28A6}"/>
              </a:ext>
            </a:extLst>
          </p:cNvPr>
          <p:cNvSpPr/>
          <p:nvPr/>
        </p:nvSpPr>
        <p:spPr>
          <a:xfrm>
            <a:off x="2886075" y="3028950"/>
            <a:ext cx="523875" cy="400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76156589-0753-48BF-8449-D4854B47DE95}"/>
              </a:ext>
            </a:extLst>
          </p:cNvPr>
          <p:cNvCxnSpPr>
            <a:endCxn id="10" idx="6"/>
          </p:cNvCxnSpPr>
          <p:nvPr/>
        </p:nvCxnSpPr>
        <p:spPr>
          <a:xfrm flipH="1">
            <a:off x="3409950" y="1695450"/>
            <a:ext cx="2714625" cy="1533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88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87961-1B16-4050-A8B5-5C5872951CD5}"/>
              </a:ext>
            </a:extLst>
          </p:cNvPr>
          <p:cNvPicPr>
            <a:picLocks noChangeAspect="1"/>
          </p:cNvPicPr>
          <p:nvPr/>
        </p:nvPicPr>
        <p:blipFill rotWithShape="1">
          <a:blip r:embed="rId3"/>
          <a:srcRect t="9074" b="6141"/>
          <a:stretch/>
        </p:blipFill>
        <p:spPr>
          <a:xfrm>
            <a:off x="311700" y="1248729"/>
            <a:ext cx="5435690" cy="3686929"/>
          </a:xfrm>
          <a:prstGeom prst="rect">
            <a:avLst/>
          </a:prstGeom>
        </p:spPr>
      </p:pic>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Adición de socios de la CR/MLR a un proyecto </a:t>
            </a:r>
            <a:r>
              <a:rPr lang="en-GB" sz="2400" dirty="0">
                <a:solidFill>
                  <a:srgbClr val="EE3224"/>
                </a:solidFill>
                <a:latin typeface="Arvo" panose="020B0604020202020204" charset="0"/>
              </a:rPr>
              <a:t>(3)</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5747390" y="1248730"/>
            <a:ext cx="3084910" cy="3358529"/>
          </a:xfrm>
        </p:spPr>
        <p:txBody>
          <a:bodyPr/>
          <a:lstStyle/>
          <a:p>
            <a:r>
              <a:rPr lang="es-UY" dirty="0">
                <a:solidFill>
                  <a:schemeClr val="tx1"/>
                </a:solidFill>
              </a:rPr>
              <a:t>Llene</a:t>
            </a:r>
            <a:r>
              <a:rPr lang="en-GB" dirty="0">
                <a:solidFill>
                  <a:schemeClr val="tx1"/>
                </a:solidFill>
              </a:rPr>
              <a:t> </a:t>
            </a:r>
            <a:r>
              <a:rPr lang="en-GB" dirty="0">
                <a:solidFill>
                  <a:srgbClr val="EE3224"/>
                </a:solidFill>
              </a:rPr>
              <a:t>Partner Type </a:t>
            </a:r>
          </a:p>
          <a:p>
            <a:pPr marL="114300" indent="0">
              <a:buNone/>
            </a:pPr>
            <a:endParaRPr lang="en-GB" dirty="0">
              <a:solidFill>
                <a:schemeClr val="tx1"/>
              </a:solidFill>
            </a:endParaRPr>
          </a:p>
          <a:p>
            <a:r>
              <a:rPr lang="es-VE" dirty="0">
                <a:solidFill>
                  <a:schemeClr val="tx1"/>
                </a:solidFill>
              </a:rPr>
              <a:t>Rellenar</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Partner Organization</a:t>
            </a:r>
          </a:p>
          <a:p>
            <a:endParaRPr lang="en-GB" dirty="0">
              <a:solidFill>
                <a:schemeClr val="tx1"/>
              </a:solidFill>
            </a:endParaRPr>
          </a:p>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Save</a:t>
            </a:r>
            <a:r>
              <a:rPr lang="en-GB" dirty="0">
                <a:solidFill>
                  <a:schemeClr val="tx1"/>
                </a:solidFill>
              </a:rPr>
              <a:t> </a:t>
            </a:r>
            <a:r>
              <a:rPr lang="es-PA" dirty="0">
                <a:solidFill>
                  <a:schemeClr val="tx1"/>
                </a:solidFill>
              </a:rPr>
              <a:t>si no hay otros socios. Haga clic </a:t>
            </a:r>
            <a:r>
              <a:rPr lang="en-GB" dirty="0">
                <a:solidFill>
                  <a:srgbClr val="EE3224"/>
                </a:solidFill>
              </a:rPr>
              <a:t>Save &amp; New </a:t>
            </a:r>
            <a:r>
              <a:rPr lang="es-PA" dirty="0">
                <a:solidFill>
                  <a:schemeClr val="tx1"/>
                </a:solidFill>
              </a:rPr>
              <a:t>si tiene más socios que añadir</a:t>
            </a:r>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899463" y="4115151"/>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868251" y="4378417"/>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
        <p:nvSpPr>
          <p:cNvPr id="7" name="Oval 6">
            <a:extLst>
              <a:ext uri="{FF2B5EF4-FFF2-40B4-BE49-F238E27FC236}">
                <a16:creationId xmlns:a16="http://schemas.microsoft.com/office/drawing/2014/main" id="{7982822C-B204-4ED0-ABD1-746B03E48D60}"/>
              </a:ext>
            </a:extLst>
          </p:cNvPr>
          <p:cNvSpPr/>
          <p:nvPr/>
        </p:nvSpPr>
        <p:spPr>
          <a:xfrm>
            <a:off x="2933700" y="1628775"/>
            <a:ext cx="1733550"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A83359C0-78A9-453C-9C3A-EAD5AB41B505}"/>
              </a:ext>
            </a:extLst>
          </p:cNvPr>
          <p:cNvSpPr/>
          <p:nvPr/>
        </p:nvSpPr>
        <p:spPr>
          <a:xfrm>
            <a:off x="2933700" y="1933575"/>
            <a:ext cx="1733550"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32237C0F-AA09-4565-9D17-0E1B1DCE1E54}"/>
              </a:ext>
            </a:extLst>
          </p:cNvPr>
          <p:cNvSpPr/>
          <p:nvPr/>
        </p:nvSpPr>
        <p:spPr>
          <a:xfrm>
            <a:off x="3971925" y="4506642"/>
            <a:ext cx="420775" cy="3210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EF754ADF-F04C-4BF6-9D82-2B2E2342E39B}"/>
              </a:ext>
            </a:extLst>
          </p:cNvPr>
          <p:cNvSpPr/>
          <p:nvPr/>
        </p:nvSpPr>
        <p:spPr>
          <a:xfrm>
            <a:off x="4448175" y="4559634"/>
            <a:ext cx="295275" cy="220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25F0E305-5736-48F4-A02E-58BC26F7CE0B}"/>
              </a:ext>
            </a:extLst>
          </p:cNvPr>
          <p:cNvCxnSpPr>
            <a:endCxn id="7" idx="6"/>
          </p:cNvCxnSpPr>
          <p:nvPr/>
        </p:nvCxnSpPr>
        <p:spPr>
          <a:xfrm flipH="1">
            <a:off x="4667250" y="1628775"/>
            <a:ext cx="1343025" cy="1428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419190-4D9A-481F-823B-EC4F0D570EEB}"/>
              </a:ext>
            </a:extLst>
          </p:cNvPr>
          <p:cNvCxnSpPr>
            <a:endCxn id="11" idx="6"/>
          </p:cNvCxnSpPr>
          <p:nvPr/>
        </p:nvCxnSpPr>
        <p:spPr>
          <a:xfrm flipH="1" flipV="1">
            <a:off x="4667250" y="2076450"/>
            <a:ext cx="1354690" cy="2181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66EE4D-ED0D-4132-B349-572E9A6596C3}"/>
              </a:ext>
            </a:extLst>
          </p:cNvPr>
          <p:cNvCxnSpPr>
            <a:endCxn id="14" idx="6"/>
          </p:cNvCxnSpPr>
          <p:nvPr/>
        </p:nvCxnSpPr>
        <p:spPr>
          <a:xfrm flipH="1">
            <a:off x="4743450" y="3667125"/>
            <a:ext cx="1371600" cy="10027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4875D1-B16B-48A7-8C13-C2C58D274CB2}"/>
              </a:ext>
            </a:extLst>
          </p:cNvPr>
          <p:cNvCxnSpPr>
            <a:endCxn id="13" idx="7"/>
          </p:cNvCxnSpPr>
          <p:nvPr/>
        </p:nvCxnSpPr>
        <p:spPr>
          <a:xfrm flipH="1">
            <a:off x="4331079" y="3676650"/>
            <a:ext cx="1767061" cy="8770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63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Adding RCRC partners to a project (4)</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5388525" y="1248730"/>
            <a:ext cx="3443775" cy="3358529"/>
          </a:xfrm>
        </p:spPr>
        <p:txBody>
          <a:bodyPr/>
          <a:lstStyle/>
          <a:p>
            <a:r>
              <a:rPr lang="es-PA" dirty="0">
                <a:solidFill>
                  <a:schemeClr val="tx1"/>
                </a:solidFill>
              </a:rPr>
              <a:t>Aquí puede ver que su proyecto ha sido vinculado a los socios que ha identificado</a:t>
            </a:r>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DO" sz="1100" dirty="0">
                <a:solidFill>
                  <a:srgbClr val="C00000"/>
                </a:solidFill>
              </a:rPr>
              <a:t>Federación</a:t>
            </a:r>
          </a:p>
        </p:txBody>
      </p:sp>
      <p:pic>
        <p:nvPicPr>
          <p:cNvPr id="8" name="Picture 7">
            <a:extLst>
              <a:ext uri="{FF2B5EF4-FFF2-40B4-BE49-F238E27FC236}">
                <a16:creationId xmlns:a16="http://schemas.microsoft.com/office/drawing/2014/main" id="{42960FF0-061D-4D7B-BE2F-DC35D3D6A6FB}"/>
              </a:ext>
            </a:extLst>
          </p:cNvPr>
          <p:cNvPicPr>
            <a:picLocks noChangeAspect="1"/>
          </p:cNvPicPr>
          <p:nvPr/>
        </p:nvPicPr>
        <p:blipFill rotWithShape="1">
          <a:blip r:embed="rId3"/>
          <a:srcRect l="3333" t="9814" r="2954" b="4629"/>
          <a:stretch/>
        </p:blipFill>
        <p:spPr>
          <a:xfrm>
            <a:off x="311700" y="1248730"/>
            <a:ext cx="5076825" cy="3707912"/>
          </a:xfrm>
          <a:prstGeom prst="rect">
            <a:avLst/>
          </a:prstGeom>
        </p:spPr>
      </p:pic>
      <p:sp>
        <p:nvSpPr>
          <p:cNvPr id="9" name="Oval 8">
            <a:extLst>
              <a:ext uri="{FF2B5EF4-FFF2-40B4-BE49-F238E27FC236}">
                <a16:creationId xmlns:a16="http://schemas.microsoft.com/office/drawing/2014/main" id="{642707FE-6C6F-4D87-81F3-42892486FABF}"/>
              </a:ext>
            </a:extLst>
          </p:cNvPr>
          <p:cNvSpPr/>
          <p:nvPr/>
        </p:nvSpPr>
        <p:spPr>
          <a:xfrm>
            <a:off x="800100" y="3105150"/>
            <a:ext cx="1828800" cy="8508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AFC09613-9242-43DB-BCB4-87520503BA65}"/>
              </a:ext>
            </a:extLst>
          </p:cNvPr>
          <p:cNvCxnSpPr>
            <a:endCxn id="9" idx="6"/>
          </p:cNvCxnSpPr>
          <p:nvPr/>
        </p:nvCxnSpPr>
        <p:spPr>
          <a:xfrm flipH="1">
            <a:off x="2628900" y="1914525"/>
            <a:ext cx="3086100" cy="16160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5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Como </a:t>
            </a:r>
            <a:r>
              <a:rPr lang="es-UY" dirty="0">
                <a:solidFill>
                  <a:srgbClr val="EE3224"/>
                </a:solidFill>
                <a:latin typeface="Arvo" panose="020B0604020202020204" charset="0"/>
              </a:rPr>
              <a:t>editar</a:t>
            </a:r>
            <a:r>
              <a:rPr lang="en-GB" dirty="0">
                <a:solidFill>
                  <a:srgbClr val="EE3224"/>
                </a:solidFill>
                <a:latin typeface="Arvo" panose="020B0604020202020204" charset="0"/>
              </a:rPr>
              <a:t> un Proyecto?</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600" cy="3320144"/>
          </a:xfrm>
        </p:spPr>
        <p:txBody>
          <a:bodyPr/>
          <a:lstStyle/>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FF0000"/>
                </a:solidFill>
              </a:rPr>
              <a:t>MY PROJECTS</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6" name="Picture 5">
            <a:extLst>
              <a:ext uri="{FF2B5EF4-FFF2-40B4-BE49-F238E27FC236}">
                <a16:creationId xmlns:a16="http://schemas.microsoft.com/office/drawing/2014/main" id="{40D25DCB-C565-4190-BF66-D9F0D542DED0}"/>
              </a:ext>
            </a:extLst>
          </p:cNvPr>
          <p:cNvPicPr>
            <a:picLocks noChangeAspect="1"/>
          </p:cNvPicPr>
          <p:nvPr/>
        </p:nvPicPr>
        <p:blipFill rotWithShape="1">
          <a:blip r:embed="rId3"/>
          <a:srcRect t="9445" b="32407"/>
          <a:stretch/>
        </p:blipFill>
        <p:spPr>
          <a:xfrm>
            <a:off x="311700" y="1685924"/>
            <a:ext cx="6753710" cy="3141727"/>
          </a:xfrm>
          <a:prstGeom prst="rect">
            <a:avLst/>
          </a:prstGeom>
        </p:spPr>
      </p:pic>
      <p:sp>
        <p:nvSpPr>
          <p:cNvPr id="7" name="Oval 6">
            <a:extLst>
              <a:ext uri="{FF2B5EF4-FFF2-40B4-BE49-F238E27FC236}">
                <a16:creationId xmlns:a16="http://schemas.microsoft.com/office/drawing/2014/main" id="{EC657090-032A-4304-987B-69A6211283DE}"/>
              </a:ext>
            </a:extLst>
          </p:cNvPr>
          <p:cNvSpPr/>
          <p:nvPr/>
        </p:nvSpPr>
        <p:spPr>
          <a:xfrm>
            <a:off x="4086225" y="1905000"/>
            <a:ext cx="704850" cy="3619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056DCDCD-76A8-4AED-B030-96B8D1AB75B8}"/>
              </a:ext>
            </a:extLst>
          </p:cNvPr>
          <p:cNvCxnSpPr>
            <a:endCxn id="7" idx="2"/>
          </p:cNvCxnSpPr>
          <p:nvPr/>
        </p:nvCxnSpPr>
        <p:spPr>
          <a:xfrm>
            <a:off x="3019425" y="1685924"/>
            <a:ext cx="1066800" cy="4000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56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Como </a:t>
            </a:r>
            <a:r>
              <a:rPr lang="es-UY" dirty="0">
                <a:solidFill>
                  <a:srgbClr val="EE3224"/>
                </a:solidFill>
                <a:latin typeface="Arvo" panose="020B0604020202020204" charset="0"/>
              </a:rPr>
              <a:t>editar</a:t>
            </a:r>
            <a:r>
              <a:rPr lang="en-GB" dirty="0">
                <a:solidFill>
                  <a:srgbClr val="EE3224"/>
                </a:solidFill>
                <a:latin typeface="Arvo" panose="020B0604020202020204" charset="0"/>
              </a:rPr>
              <a:t> un Proyecto(1)</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PA" sz="1400" dirty="0">
                <a:solidFill>
                  <a:schemeClr val="tx1"/>
                </a:solidFill>
              </a:rPr>
              <a:t>Seleccione el proyecto que desea editar de la lista haciendo clic en el botón </a:t>
            </a:r>
            <a:r>
              <a:rPr lang="en-GB" sz="1400" dirty="0">
                <a:solidFill>
                  <a:srgbClr val="FF0000"/>
                </a:solidFill>
              </a:rPr>
              <a:t>PROJECT NUMBER</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AR" sz="1100" dirty="0">
                <a:solidFill>
                  <a:srgbClr val="C00000"/>
                </a:solidFill>
              </a:rPr>
              <a:t>Federación</a:t>
            </a:r>
          </a:p>
        </p:txBody>
      </p:sp>
      <p:pic>
        <p:nvPicPr>
          <p:cNvPr id="8" name="Picture 7">
            <a:extLst>
              <a:ext uri="{FF2B5EF4-FFF2-40B4-BE49-F238E27FC236}">
                <a16:creationId xmlns:a16="http://schemas.microsoft.com/office/drawing/2014/main" id="{136DC55C-0086-4A4E-BBFB-CAC9F6326637}"/>
              </a:ext>
            </a:extLst>
          </p:cNvPr>
          <p:cNvPicPr>
            <a:picLocks noChangeAspect="1"/>
          </p:cNvPicPr>
          <p:nvPr/>
        </p:nvPicPr>
        <p:blipFill rotWithShape="1">
          <a:blip r:embed="rId3"/>
          <a:srcRect t="6297" b="30740"/>
          <a:stretch/>
        </p:blipFill>
        <p:spPr>
          <a:xfrm>
            <a:off x="311700" y="1774942"/>
            <a:ext cx="6060525" cy="3052709"/>
          </a:xfrm>
          <a:prstGeom prst="rect">
            <a:avLst/>
          </a:prstGeom>
        </p:spPr>
      </p:pic>
      <p:sp>
        <p:nvSpPr>
          <p:cNvPr id="10" name="Oval 9">
            <a:extLst>
              <a:ext uri="{FF2B5EF4-FFF2-40B4-BE49-F238E27FC236}">
                <a16:creationId xmlns:a16="http://schemas.microsoft.com/office/drawing/2014/main" id="{BBD267B1-9A48-46A6-AAAD-0A66B5D7CBA2}"/>
              </a:ext>
            </a:extLst>
          </p:cNvPr>
          <p:cNvSpPr/>
          <p:nvPr/>
        </p:nvSpPr>
        <p:spPr>
          <a:xfrm>
            <a:off x="4238625" y="3448050"/>
            <a:ext cx="657225"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3CDC226F-4598-41A7-8CF1-332ACC0330B2}"/>
              </a:ext>
            </a:extLst>
          </p:cNvPr>
          <p:cNvCxnSpPr>
            <a:endCxn id="10" idx="6"/>
          </p:cNvCxnSpPr>
          <p:nvPr/>
        </p:nvCxnSpPr>
        <p:spPr>
          <a:xfrm flipH="1">
            <a:off x="4895850" y="1774942"/>
            <a:ext cx="2724150" cy="18255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20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E7D98D-B5CA-48D8-83C3-B086E94E5F18}"/>
              </a:ext>
            </a:extLst>
          </p:cNvPr>
          <p:cNvPicPr>
            <a:picLocks noChangeAspect="1"/>
          </p:cNvPicPr>
          <p:nvPr/>
        </p:nvPicPr>
        <p:blipFill rotWithShape="1">
          <a:blip r:embed="rId3"/>
          <a:srcRect t="5556" b="25555"/>
          <a:stretch/>
        </p:blipFill>
        <p:spPr>
          <a:xfrm>
            <a:off x="311700" y="1774942"/>
            <a:ext cx="5850976" cy="3224538"/>
          </a:xfrm>
          <a:prstGeom prst="rect">
            <a:avLst/>
          </a:prstGeom>
        </p:spPr>
      </p:pic>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Como </a:t>
            </a:r>
            <a:r>
              <a:rPr lang="es-DO" dirty="0">
                <a:solidFill>
                  <a:srgbClr val="EE3224"/>
                </a:solidFill>
                <a:latin typeface="Arvo" panose="020B0604020202020204" charset="0"/>
              </a:rPr>
              <a:t>editar</a:t>
            </a:r>
            <a:r>
              <a:rPr lang="en-GB" dirty="0">
                <a:solidFill>
                  <a:srgbClr val="EE3224"/>
                </a:solidFill>
                <a:latin typeface="Arvo" panose="020B0604020202020204" charset="0"/>
              </a:rPr>
              <a:t> un Proyecto (2)</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PA" dirty="0">
                <a:solidFill>
                  <a:schemeClr val="tx1"/>
                </a:solidFill>
              </a:rPr>
              <a:t>Ahora están viendo el proyecto. Haga clic </a:t>
            </a:r>
            <a:r>
              <a:rPr lang="en-GB" dirty="0">
                <a:solidFill>
                  <a:srgbClr val="FF0000"/>
                </a:solidFill>
              </a:rPr>
              <a:t>EDIT</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 </a:t>
            </a:r>
            <a:r>
              <a:rPr lang="es-DO" sz="1100" dirty="0">
                <a:solidFill>
                  <a:srgbClr val="C00000"/>
                </a:solidFill>
              </a:rPr>
              <a:t>Federación</a:t>
            </a:r>
          </a:p>
        </p:txBody>
      </p:sp>
      <p:sp>
        <p:nvSpPr>
          <p:cNvPr id="10" name="Oval 9">
            <a:extLst>
              <a:ext uri="{FF2B5EF4-FFF2-40B4-BE49-F238E27FC236}">
                <a16:creationId xmlns:a16="http://schemas.microsoft.com/office/drawing/2014/main" id="{BBD267B1-9A48-46A6-AAAD-0A66B5D7CBA2}"/>
              </a:ext>
            </a:extLst>
          </p:cNvPr>
          <p:cNvSpPr/>
          <p:nvPr/>
        </p:nvSpPr>
        <p:spPr>
          <a:xfrm>
            <a:off x="5029199" y="2771775"/>
            <a:ext cx="304801" cy="247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3CDC226F-4598-41A7-8CF1-332ACC0330B2}"/>
              </a:ext>
            </a:extLst>
          </p:cNvPr>
          <p:cNvCxnSpPr>
            <a:cxnSpLocks/>
            <a:endCxn id="10" idx="0"/>
          </p:cNvCxnSpPr>
          <p:nvPr/>
        </p:nvCxnSpPr>
        <p:spPr>
          <a:xfrm>
            <a:off x="4914900" y="1647825"/>
            <a:ext cx="266700" cy="11239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14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Como </a:t>
            </a:r>
            <a:r>
              <a:rPr lang="es-UY" dirty="0">
                <a:solidFill>
                  <a:srgbClr val="EE3224"/>
                </a:solidFill>
                <a:latin typeface="Arvo" panose="020B0604020202020204" charset="0"/>
              </a:rPr>
              <a:t>editar</a:t>
            </a:r>
            <a:r>
              <a:rPr lang="en-GB" dirty="0">
                <a:solidFill>
                  <a:srgbClr val="EE3224"/>
                </a:solidFill>
                <a:latin typeface="Arvo" panose="020B0604020202020204" charset="0"/>
              </a:rPr>
              <a:t> un Proyecto (3)</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5514976" y="1248731"/>
            <a:ext cx="3317323" cy="3320144"/>
          </a:xfrm>
        </p:spPr>
        <p:txBody>
          <a:bodyPr/>
          <a:lstStyle/>
          <a:p>
            <a:r>
              <a:rPr lang="es-PA" sz="1500" dirty="0">
                <a:solidFill>
                  <a:schemeClr val="tx1"/>
                </a:solidFill>
              </a:rPr>
              <a:t>Editar la información que desea actualizar </a:t>
            </a:r>
            <a:endParaRPr lang="en-GB" sz="1500" dirty="0">
              <a:solidFill>
                <a:schemeClr val="tx1"/>
              </a:solidFill>
            </a:endParaRPr>
          </a:p>
          <a:p>
            <a:r>
              <a:rPr lang="es-UY" sz="1500" dirty="0">
                <a:solidFill>
                  <a:schemeClr val="tx1"/>
                </a:solidFill>
              </a:rPr>
              <a:t>Haga</a:t>
            </a:r>
            <a:r>
              <a:rPr lang="en-GB" sz="1500" dirty="0">
                <a:solidFill>
                  <a:schemeClr val="tx1"/>
                </a:solidFill>
              </a:rPr>
              <a:t> </a:t>
            </a:r>
            <a:r>
              <a:rPr lang="es-UY" sz="1500" dirty="0">
                <a:solidFill>
                  <a:schemeClr val="tx1"/>
                </a:solidFill>
              </a:rPr>
              <a:t>clic</a:t>
            </a:r>
            <a:r>
              <a:rPr lang="en-GB" sz="1500" dirty="0">
                <a:solidFill>
                  <a:schemeClr val="tx1"/>
                </a:solidFill>
              </a:rPr>
              <a:t> </a:t>
            </a:r>
            <a:r>
              <a:rPr lang="es-UY" sz="1500" dirty="0">
                <a:solidFill>
                  <a:schemeClr val="tx1"/>
                </a:solidFill>
              </a:rPr>
              <a:t>en</a:t>
            </a:r>
            <a:r>
              <a:rPr lang="en-GB" sz="1500" dirty="0">
                <a:solidFill>
                  <a:schemeClr val="tx1"/>
                </a:solidFill>
              </a:rPr>
              <a:t> </a:t>
            </a:r>
            <a:r>
              <a:rPr lang="en-GB" sz="1500" dirty="0">
                <a:solidFill>
                  <a:srgbClr val="FF0000"/>
                </a:solidFill>
              </a:rPr>
              <a:t>Save</a:t>
            </a:r>
            <a:br>
              <a:rPr lang="en-GB" sz="1500" dirty="0">
                <a:solidFill>
                  <a:srgbClr val="FF0000"/>
                </a:solidFill>
              </a:rPr>
            </a:br>
            <a:endParaRPr lang="en-GB" sz="1500" dirty="0">
              <a:solidFill>
                <a:srgbClr val="FF0000"/>
              </a:solidFill>
            </a:endParaRPr>
          </a:p>
          <a:p>
            <a:r>
              <a:rPr lang="es-PA" sz="1500" dirty="0">
                <a:solidFill>
                  <a:schemeClr val="tx1"/>
                </a:solidFill>
              </a:rPr>
              <a:t>El proyecto ha sido actualizado. Los nuevos datos se reflejarán inmediatamente en el resumen de la GWSI. Sin embargo, tardará hasta 24 horas en reflejarse en los mapas de la GWSI.</a:t>
            </a:r>
          </a:p>
          <a:p>
            <a:endParaRPr lang="es-PA" sz="1500"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DO" sz="1100" dirty="0">
                <a:solidFill>
                  <a:srgbClr val="C00000"/>
                </a:solidFill>
              </a:rPr>
              <a:t>Federación</a:t>
            </a:r>
          </a:p>
        </p:txBody>
      </p:sp>
      <p:pic>
        <p:nvPicPr>
          <p:cNvPr id="6" name="Picture 5">
            <a:extLst>
              <a:ext uri="{FF2B5EF4-FFF2-40B4-BE49-F238E27FC236}">
                <a16:creationId xmlns:a16="http://schemas.microsoft.com/office/drawing/2014/main" id="{1EE79614-8CFB-47B2-AD9E-88870C7CF5B3}"/>
              </a:ext>
            </a:extLst>
          </p:cNvPr>
          <p:cNvPicPr>
            <a:picLocks noChangeAspect="1"/>
          </p:cNvPicPr>
          <p:nvPr/>
        </p:nvPicPr>
        <p:blipFill rotWithShape="1">
          <a:blip r:embed="rId3"/>
          <a:srcRect l="3629" t="5927" r="1750" b="7962"/>
          <a:stretch/>
        </p:blipFill>
        <p:spPr>
          <a:xfrm>
            <a:off x="311700" y="1248732"/>
            <a:ext cx="5203276" cy="3788250"/>
          </a:xfrm>
          <a:prstGeom prst="rect">
            <a:avLst/>
          </a:prstGeom>
        </p:spPr>
      </p:pic>
      <p:sp>
        <p:nvSpPr>
          <p:cNvPr id="11" name="Oval 10">
            <a:extLst>
              <a:ext uri="{FF2B5EF4-FFF2-40B4-BE49-F238E27FC236}">
                <a16:creationId xmlns:a16="http://schemas.microsoft.com/office/drawing/2014/main" id="{AEE1D5C3-0B40-4E51-993F-43AFA5F85D57}"/>
              </a:ext>
            </a:extLst>
          </p:cNvPr>
          <p:cNvSpPr/>
          <p:nvPr/>
        </p:nvSpPr>
        <p:spPr>
          <a:xfrm>
            <a:off x="4305300" y="4778503"/>
            <a:ext cx="276225" cy="1744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58656C6D-C959-4633-9AE8-3D60D1C45523}"/>
              </a:ext>
            </a:extLst>
          </p:cNvPr>
          <p:cNvCxnSpPr>
            <a:cxnSpLocks/>
            <a:endCxn id="11" idx="6"/>
          </p:cNvCxnSpPr>
          <p:nvPr/>
        </p:nvCxnSpPr>
        <p:spPr>
          <a:xfrm flipH="1">
            <a:off x="4581525" y="2466975"/>
            <a:ext cx="1219200" cy="23987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9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UY" dirty="0">
                <a:solidFill>
                  <a:srgbClr val="EE3224"/>
                </a:solidFill>
                <a:latin typeface="Arvo" panose="020B0604020202020204" charset="0"/>
              </a:rPr>
              <a:t>Cómo</a:t>
            </a:r>
            <a:r>
              <a:rPr lang="en-GB" dirty="0">
                <a:solidFill>
                  <a:srgbClr val="EE3224"/>
                </a:solidFill>
                <a:latin typeface="Arvo" panose="020B0604020202020204" charset="0"/>
              </a:rPr>
              <a:t> </a:t>
            </a:r>
            <a:r>
              <a:rPr lang="es-UY" dirty="0">
                <a:solidFill>
                  <a:srgbClr val="EE3224"/>
                </a:solidFill>
                <a:latin typeface="Arvo" panose="020B0604020202020204" charset="0"/>
              </a:rPr>
              <a:t>borrar</a:t>
            </a:r>
            <a:r>
              <a:rPr lang="en-GB" dirty="0">
                <a:solidFill>
                  <a:srgbClr val="EE3224"/>
                </a:solidFill>
                <a:latin typeface="Arvo" panose="020B0604020202020204" charset="0"/>
              </a:rPr>
              <a:t> un </a:t>
            </a:r>
            <a:r>
              <a:rPr lang="es-UY" dirty="0">
                <a:solidFill>
                  <a:srgbClr val="EE3224"/>
                </a:solidFill>
                <a:latin typeface="Arvo" panose="020B0604020202020204" charset="0"/>
              </a:rPr>
              <a:t>proyecto</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PA" dirty="0">
                <a:solidFill>
                  <a:schemeClr val="tx1"/>
                </a:solidFill>
              </a:rPr>
              <a:t>Para eliminar un proyecto, póngase en contacto con </a:t>
            </a:r>
            <a:br>
              <a:rPr lang="en-GB" dirty="0">
                <a:solidFill>
                  <a:schemeClr val="tx1"/>
                </a:solidFill>
              </a:rPr>
            </a:br>
            <a:r>
              <a:rPr lang="en-GB" dirty="0">
                <a:solidFill>
                  <a:schemeClr val="tx1"/>
                </a:solidFill>
              </a:rPr>
              <a:t>Robert Fraser: </a:t>
            </a:r>
            <a:r>
              <a:rPr lang="en-GB" dirty="0">
                <a:solidFill>
                  <a:schemeClr val="tx1"/>
                </a:solidFill>
                <a:hlinkClick r:id="rId3"/>
              </a:rPr>
              <a:t>robert.fraser@ifrc.org</a:t>
            </a:r>
            <a:r>
              <a:rPr lang="en-GB" dirty="0">
                <a:solidFill>
                  <a:schemeClr val="tx1"/>
                </a:solidFill>
              </a:rPr>
              <a:t> </a:t>
            </a:r>
            <a:br>
              <a:rPr lang="en-GB" dirty="0">
                <a:solidFill>
                  <a:schemeClr val="tx1"/>
                </a:solidFill>
              </a:rPr>
            </a:br>
            <a:r>
              <a:rPr lang="en-GB" dirty="0">
                <a:solidFill>
                  <a:schemeClr val="tx1"/>
                </a:solidFill>
              </a:rPr>
              <a:t>o</a:t>
            </a:r>
            <a:br>
              <a:rPr lang="en-GB" dirty="0">
                <a:solidFill>
                  <a:schemeClr val="tx1"/>
                </a:solidFill>
              </a:rPr>
            </a:br>
            <a:r>
              <a:rPr lang="en-GB" dirty="0">
                <a:solidFill>
                  <a:schemeClr val="tx1"/>
                </a:solidFill>
              </a:rPr>
              <a:t>Sarah Bach: </a:t>
            </a:r>
            <a:r>
              <a:rPr lang="en-GB" dirty="0">
                <a:solidFill>
                  <a:srgbClr val="EE3224"/>
                </a:solidFill>
                <a:hlinkClick r:id="rId4"/>
              </a:rPr>
              <a:t>sarah.bach@ifrc.org</a:t>
            </a:r>
            <a:r>
              <a:rPr lang="en-GB" dirty="0">
                <a:solidFill>
                  <a:srgbClr val="EE3224"/>
                </a:solidFill>
              </a:rPr>
              <a:t> </a:t>
            </a: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Tree>
    <p:extLst>
      <p:ext uri="{BB962C8B-B14F-4D97-AF65-F5344CB8AC3E}">
        <p14:creationId xmlns:p14="http://schemas.microsoft.com/office/powerpoint/2010/main" val="276866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Cómo imprimir el Resumen de GWSI para mi NS </a:t>
            </a:r>
            <a:r>
              <a:rPr lang="en-GB" sz="2400" dirty="0">
                <a:solidFill>
                  <a:srgbClr val="EE3224"/>
                </a:solidFill>
                <a:latin typeface="Arvo" panose="020B0604020202020204" charset="0"/>
              </a:rPr>
              <a:t>(1)</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la </a:t>
            </a:r>
            <a:r>
              <a:rPr lang="es-UY" dirty="0">
                <a:solidFill>
                  <a:schemeClr val="tx1"/>
                </a:solidFill>
              </a:rPr>
              <a:t>pequeña</a:t>
            </a:r>
            <a:r>
              <a:rPr lang="en-GB" dirty="0">
                <a:solidFill>
                  <a:schemeClr val="tx1"/>
                </a:solidFill>
              </a:rPr>
              <a:t> persona</a:t>
            </a:r>
          </a:p>
          <a:p>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r>
              <a:rPr lang="en-GB" sz="1100" dirty="0">
                <a:solidFill>
                  <a:srgbClr val="C00000"/>
                </a:solidFill>
              </a:rPr>
              <a:t> </a:t>
            </a:r>
          </a:p>
        </p:txBody>
      </p:sp>
      <p:pic>
        <p:nvPicPr>
          <p:cNvPr id="6" name="Picture 5">
            <a:extLst>
              <a:ext uri="{FF2B5EF4-FFF2-40B4-BE49-F238E27FC236}">
                <a16:creationId xmlns:a16="http://schemas.microsoft.com/office/drawing/2014/main" id="{49B001F8-B671-4D91-B6A0-162BEA750EB3}"/>
              </a:ext>
            </a:extLst>
          </p:cNvPr>
          <p:cNvPicPr>
            <a:picLocks noChangeAspect="1"/>
          </p:cNvPicPr>
          <p:nvPr/>
        </p:nvPicPr>
        <p:blipFill rotWithShape="1">
          <a:blip r:embed="rId3"/>
          <a:srcRect t="6296" b="35740"/>
          <a:stretch/>
        </p:blipFill>
        <p:spPr>
          <a:xfrm>
            <a:off x="311699" y="1662369"/>
            <a:ext cx="6955876" cy="3225466"/>
          </a:xfrm>
          <a:prstGeom prst="rect">
            <a:avLst/>
          </a:prstGeom>
        </p:spPr>
      </p:pic>
      <p:sp>
        <p:nvSpPr>
          <p:cNvPr id="8" name="Oval 7">
            <a:extLst>
              <a:ext uri="{FF2B5EF4-FFF2-40B4-BE49-F238E27FC236}">
                <a16:creationId xmlns:a16="http://schemas.microsoft.com/office/drawing/2014/main" id="{3AF634C8-F818-4533-BB79-88B27E31E823}"/>
              </a:ext>
            </a:extLst>
          </p:cNvPr>
          <p:cNvSpPr/>
          <p:nvPr/>
        </p:nvSpPr>
        <p:spPr>
          <a:xfrm>
            <a:off x="6753225" y="1730943"/>
            <a:ext cx="238125" cy="219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Arrow Connector 9">
            <a:extLst>
              <a:ext uri="{FF2B5EF4-FFF2-40B4-BE49-F238E27FC236}">
                <a16:creationId xmlns:a16="http://schemas.microsoft.com/office/drawing/2014/main" id="{A815F74B-1E1F-4A8A-B64C-984C69BBB1F9}"/>
              </a:ext>
            </a:extLst>
          </p:cNvPr>
          <p:cNvCxnSpPr>
            <a:cxnSpLocks/>
            <a:endCxn id="8" idx="2"/>
          </p:cNvCxnSpPr>
          <p:nvPr/>
        </p:nvCxnSpPr>
        <p:spPr>
          <a:xfrm>
            <a:off x="4291343" y="1533653"/>
            <a:ext cx="2461882" cy="30682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24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D01C29-92D6-4552-875C-7CED9EFEAC87}"/>
              </a:ext>
            </a:extLst>
          </p:cNvPr>
          <p:cNvPicPr>
            <a:picLocks noChangeAspect="1"/>
          </p:cNvPicPr>
          <p:nvPr/>
        </p:nvPicPr>
        <p:blipFill rotWithShape="1">
          <a:blip r:embed="rId3"/>
          <a:srcRect l="7933" t="9170" r="-2" b="16163"/>
          <a:stretch/>
        </p:blipFill>
        <p:spPr>
          <a:xfrm>
            <a:off x="1712483" y="1110154"/>
            <a:ext cx="5919537" cy="3840480"/>
          </a:xfrm>
          <a:prstGeom prst="rect">
            <a:avLst/>
          </a:prstGeom>
        </p:spPr>
      </p:pic>
      <p:sp>
        <p:nvSpPr>
          <p:cNvPr id="2" name="Title 1">
            <a:extLst>
              <a:ext uri="{FF2B5EF4-FFF2-40B4-BE49-F238E27FC236}">
                <a16:creationId xmlns:a16="http://schemas.microsoft.com/office/drawing/2014/main" id="{9C2489AA-E0B9-418D-A126-596965D704C8}"/>
              </a:ext>
            </a:extLst>
          </p:cNvPr>
          <p:cNvSpPr>
            <a:spLocks noGrp="1"/>
          </p:cNvSpPr>
          <p:nvPr>
            <p:ph type="title"/>
          </p:nvPr>
        </p:nvSpPr>
        <p:spPr/>
        <p:txBody>
          <a:bodyPr/>
          <a:lstStyle/>
          <a:p>
            <a:r>
              <a:rPr lang="en-GB" sz="3600" dirty="0">
                <a:solidFill>
                  <a:srgbClr val="EE3224"/>
                </a:solidFill>
                <a:latin typeface="Arvo" panose="020B0604020202020204" charset="0"/>
              </a:rPr>
              <a:t>Como </a:t>
            </a:r>
            <a:r>
              <a:rPr lang="es-DO" sz="3600" dirty="0">
                <a:solidFill>
                  <a:srgbClr val="EE3224"/>
                </a:solidFill>
                <a:latin typeface="Arvo" panose="020B0604020202020204" charset="0"/>
              </a:rPr>
              <a:t>iniciar</a:t>
            </a:r>
            <a:r>
              <a:rPr lang="en-GB" sz="3600" dirty="0">
                <a:solidFill>
                  <a:srgbClr val="EE3224"/>
                </a:solidFill>
                <a:latin typeface="Arvo" panose="020B0604020202020204" charset="0"/>
              </a:rPr>
              <a:t>?</a:t>
            </a:r>
          </a:p>
        </p:txBody>
      </p:sp>
      <p:sp>
        <p:nvSpPr>
          <p:cNvPr id="3" name="Text Placeholder 2">
            <a:extLst>
              <a:ext uri="{FF2B5EF4-FFF2-40B4-BE49-F238E27FC236}">
                <a16:creationId xmlns:a16="http://schemas.microsoft.com/office/drawing/2014/main" id="{B9B19517-6C98-4947-8222-0694EE6E8668}"/>
              </a:ext>
            </a:extLst>
          </p:cNvPr>
          <p:cNvSpPr>
            <a:spLocks noGrp="1"/>
          </p:cNvSpPr>
          <p:nvPr>
            <p:ph type="body" idx="4294967295"/>
          </p:nvPr>
        </p:nvSpPr>
        <p:spPr>
          <a:xfrm>
            <a:off x="0" y="1492250"/>
            <a:ext cx="8521700" cy="3076575"/>
          </a:xfrm>
        </p:spPr>
        <p:txBody>
          <a:bodyPr/>
          <a:lstStyle/>
          <a:p>
            <a:r>
              <a:rPr lang="en-GB" sz="2800" dirty="0">
                <a:solidFill>
                  <a:schemeClr val="tx1"/>
                </a:solidFill>
                <a:latin typeface="Calibri" panose="020F0502020204030204" pitchFamily="34" charset="0"/>
              </a:rPr>
              <a:t>Valla a </a:t>
            </a:r>
            <a:r>
              <a:rPr lang="en-GB" sz="2800" dirty="0">
                <a:solidFill>
                  <a:schemeClr val="tx1"/>
                </a:solidFill>
                <a:latin typeface="Calibri" panose="020F0502020204030204" pitchFamily="34" charset="0"/>
                <a:hlinkClick r:id="rId4"/>
              </a:rPr>
              <a:t>ifrc.force.com/gwsi</a:t>
            </a:r>
            <a:r>
              <a:rPr lang="en-GB" sz="2800" dirty="0">
                <a:solidFill>
                  <a:schemeClr val="tx1"/>
                </a:solidFill>
                <a:latin typeface="Calibri" panose="020F0502020204030204" pitchFamily="34" charset="0"/>
              </a:rPr>
              <a:t> e </a:t>
            </a:r>
            <a:r>
              <a:rPr lang="es-UY" sz="2800" dirty="0">
                <a:solidFill>
                  <a:schemeClr val="tx1"/>
                </a:solidFill>
                <a:latin typeface="Calibri" panose="020F0502020204030204" pitchFamily="34" charset="0"/>
              </a:rPr>
              <a:t>ingrese</a:t>
            </a:r>
          </a:p>
          <a:p>
            <a:endParaRPr lang="en-GB" sz="2800" dirty="0">
              <a:solidFill>
                <a:schemeClr val="tx1"/>
              </a:solidFill>
              <a:latin typeface="Calibri" panose="020F0502020204030204" pitchFamily="34" charset="0"/>
            </a:endParaRPr>
          </a:p>
        </p:txBody>
      </p:sp>
      <p:sp>
        <p:nvSpPr>
          <p:cNvPr id="4" name="Oval 3">
            <a:extLst>
              <a:ext uri="{FF2B5EF4-FFF2-40B4-BE49-F238E27FC236}">
                <a16:creationId xmlns:a16="http://schemas.microsoft.com/office/drawing/2014/main" id="{5F5D91F4-9C99-4866-924C-9167DDE2BC61}"/>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B54108F6-C925-4CAA-963A-FAB17738A00F}"/>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
        <p:nvSpPr>
          <p:cNvPr id="10" name="Arrow: Right 9">
            <a:extLst>
              <a:ext uri="{FF2B5EF4-FFF2-40B4-BE49-F238E27FC236}">
                <a16:creationId xmlns:a16="http://schemas.microsoft.com/office/drawing/2014/main" id="{7B29A53E-552A-434E-B133-FDF52BDE97A5}"/>
              </a:ext>
            </a:extLst>
          </p:cNvPr>
          <p:cNvSpPr/>
          <p:nvPr/>
        </p:nvSpPr>
        <p:spPr>
          <a:xfrm>
            <a:off x="1635075" y="3378467"/>
            <a:ext cx="1762643" cy="9625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65A5CDD-07E3-4EC8-BE6F-DF58E789D64F}"/>
              </a:ext>
            </a:extLst>
          </p:cNvPr>
          <p:cNvSpPr txBox="1"/>
          <p:nvPr/>
        </p:nvSpPr>
        <p:spPr>
          <a:xfrm>
            <a:off x="741145" y="3224578"/>
            <a:ext cx="971338" cy="461665"/>
          </a:xfrm>
          <a:prstGeom prst="rect">
            <a:avLst/>
          </a:prstGeom>
          <a:noFill/>
        </p:spPr>
        <p:txBody>
          <a:bodyPr wrap="square" rtlCol="0">
            <a:spAutoFit/>
          </a:bodyPr>
          <a:lstStyle/>
          <a:p>
            <a:r>
              <a:rPr lang="en-GB" sz="1200" dirty="0"/>
              <a:t>Ilene la </a:t>
            </a:r>
            <a:r>
              <a:rPr lang="es-UY" sz="1200" dirty="0"/>
              <a:t>información</a:t>
            </a:r>
          </a:p>
        </p:txBody>
      </p:sp>
    </p:spTree>
    <p:extLst>
      <p:ext uri="{BB962C8B-B14F-4D97-AF65-F5344CB8AC3E}">
        <p14:creationId xmlns:p14="http://schemas.microsoft.com/office/powerpoint/2010/main" val="128344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Cómo imprimir el Resumen de GWSI para mi NS </a:t>
            </a:r>
            <a:r>
              <a:rPr lang="en-GB" sz="2400" dirty="0">
                <a:solidFill>
                  <a:srgbClr val="EE3224"/>
                </a:solidFill>
                <a:latin typeface="Arvo" panose="020B0604020202020204" charset="0"/>
              </a:rPr>
              <a:t>(2)</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VE"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My Account</a:t>
            </a:r>
          </a:p>
          <a:p>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7" name="Picture 6">
            <a:extLst>
              <a:ext uri="{FF2B5EF4-FFF2-40B4-BE49-F238E27FC236}">
                <a16:creationId xmlns:a16="http://schemas.microsoft.com/office/drawing/2014/main" id="{401DB8E6-8BB7-4FF5-8A0E-F6B3CCF7AED5}"/>
              </a:ext>
            </a:extLst>
          </p:cNvPr>
          <p:cNvPicPr>
            <a:picLocks noChangeAspect="1"/>
          </p:cNvPicPr>
          <p:nvPr/>
        </p:nvPicPr>
        <p:blipFill rotWithShape="1">
          <a:blip r:embed="rId3"/>
          <a:srcRect t="6667" b="35741"/>
          <a:stretch/>
        </p:blipFill>
        <p:spPr>
          <a:xfrm>
            <a:off x="311699" y="1821431"/>
            <a:ext cx="6870151" cy="3165358"/>
          </a:xfrm>
          <a:prstGeom prst="rect">
            <a:avLst/>
          </a:prstGeom>
        </p:spPr>
      </p:pic>
      <p:sp>
        <p:nvSpPr>
          <p:cNvPr id="9" name="Oval 8">
            <a:extLst>
              <a:ext uri="{FF2B5EF4-FFF2-40B4-BE49-F238E27FC236}">
                <a16:creationId xmlns:a16="http://schemas.microsoft.com/office/drawing/2014/main" id="{5632483B-23B9-498F-9D35-2A9BF90DE9BC}"/>
              </a:ext>
            </a:extLst>
          </p:cNvPr>
          <p:cNvSpPr/>
          <p:nvPr/>
        </p:nvSpPr>
        <p:spPr>
          <a:xfrm>
            <a:off x="5915025" y="2705100"/>
            <a:ext cx="1114425" cy="3238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253FCADC-FDBC-428F-A0A2-E352B020EF77}"/>
              </a:ext>
            </a:extLst>
          </p:cNvPr>
          <p:cNvCxnSpPr>
            <a:endCxn id="9" idx="2"/>
          </p:cNvCxnSpPr>
          <p:nvPr/>
        </p:nvCxnSpPr>
        <p:spPr>
          <a:xfrm>
            <a:off x="2590800" y="1676400"/>
            <a:ext cx="3324225" cy="11906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Cómo imprimir el Resumen de GWSI para mi NS </a:t>
            </a:r>
            <a:r>
              <a:rPr lang="en-GB" sz="2400" dirty="0">
                <a:solidFill>
                  <a:srgbClr val="EE3224"/>
                </a:solidFill>
                <a:latin typeface="Arvo" panose="020B0604020202020204" charset="0"/>
              </a:rPr>
              <a:t>(3)</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DO" dirty="0">
                <a:solidFill>
                  <a:schemeClr val="tx1"/>
                </a:solidFill>
              </a:rPr>
              <a:t>Haga</a:t>
            </a:r>
            <a:r>
              <a:rPr lang="en-GB" dirty="0">
                <a:solidFill>
                  <a:schemeClr val="tx1"/>
                </a:solidFill>
              </a:rPr>
              <a:t> </a:t>
            </a:r>
            <a:r>
              <a:rPr lang="es-DO"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b="1" dirty="0">
                <a:solidFill>
                  <a:srgbClr val="EE3224"/>
                </a:solidFill>
              </a:rPr>
              <a:t>GWSI</a:t>
            </a:r>
            <a:r>
              <a:rPr lang="en-GB" dirty="0">
                <a:solidFill>
                  <a:srgbClr val="EE3224"/>
                </a:solidFill>
              </a:rPr>
              <a:t> – HNS Summary </a:t>
            </a:r>
            <a:r>
              <a:rPr lang="es-VE" dirty="0">
                <a:solidFill>
                  <a:schemeClr val="tx1"/>
                </a:solidFill>
              </a:rPr>
              <a:t>si</a:t>
            </a:r>
            <a:r>
              <a:rPr lang="en-GB" dirty="0">
                <a:solidFill>
                  <a:schemeClr val="tx1"/>
                </a:solidFill>
              </a:rPr>
              <a:t> </a:t>
            </a:r>
            <a:r>
              <a:rPr lang="es-UY" dirty="0">
                <a:solidFill>
                  <a:schemeClr val="tx1"/>
                </a:solidFill>
              </a:rPr>
              <a:t>su</a:t>
            </a:r>
            <a:r>
              <a:rPr lang="en-GB" dirty="0">
                <a:solidFill>
                  <a:schemeClr val="tx1"/>
                </a:solidFill>
              </a:rPr>
              <a:t> Sociedad Nacional </a:t>
            </a:r>
            <a:r>
              <a:rPr lang="es-DO" dirty="0">
                <a:solidFill>
                  <a:schemeClr val="tx1"/>
                </a:solidFill>
              </a:rPr>
              <a:t>es</a:t>
            </a:r>
            <a:r>
              <a:rPr lang="en-GB" dirty="0">
                <a:solidFill>
                  <a:schemeClr val="tx1"/>
                </a:solidFill>
              </a:rPr>
              <a:t> </a:t>
            </a:r>
            <a:r>
              <a:rPr lang="es-UY" dirty="0">
                <a:solidFill>
                  <a:schemeClr val="tx1"/>
                </a:solidFill>
              </a:rPr>
              <a:t>una</a:t>
            </a:r>
            <a:r>
              <a:rPr lang="en-GB" dirty="0">
                <a:solidFill>
                  <a:schemeClr val="tx1"/>
                </a:solidFill>
              </a:rPr>
              <a:t> SNA</a:t>
            </a: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6" name="Picture 5">
            <a:extLst>
              <a:ext uri="{FF2B5EF4-FFF2-40B4-BE49-F238E27FC236}">
                <a16:creationId xmlns:a16="http://schemas.microsoft.com/office/drawing/2014/main" id="{78706907-2970-493A-AFC9-3B3D8B130207}"/>
              </a:ext>
            </a:extLst>
          </p:cNvPr>
          <p:cNvPicPr>
            <a:picLocks noChangeAspect="1"/>
          </p:cNvPicPr>
          <p:nvPr/>
        </p:nvPicPr>
        <p:blipFill rotWithShape="1">
          <a:blip r:embed="rId3"/>
          <a:srcRect t="5737" b="35370"/>
          <a:stretch/>
        </p:blipFill>
        <p:spPr>
          <a:xfrm>
            <a:off x="311699" y="1704975"/>
            <a:ext cx="6708879" cy="3160776"/>
          </a:xfrm>
          <a:prstGeom prst="rect">
            <a:avLst/>
          </a:prstGeom>
        </p:spPr>
      </p:pic>
      <p:sp>
        <p:nvSpPr>
          <p:cNvPr id="8" name="Oval 7">
            <a:extLst>
              <a:ext uri="{FF2B5EF4-FFF2-40B4-BE49-F238E27FC236}">
                <a16:creationId xmlns:a16="http://schemas.microsoft.com/office/drawing/2014/main" id="{4032AB4F-288C-4C2D-A2AD-BFCBEFA45840}"/>
              </a:ext>
            </a:extLst>
          </p:cNvPr>
          <p:cNvSpPr/>
          <p:nvPr/>
        </p:nvSpPr>
        <p:spPr>
          <a:xfrm>
            <a:off x="4095750" y="2800350"/>
            <a:ext cx="1057275"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881D2C39-4757-4A8F-8660-C6D5F210FBCC}"/>
              </a:ext>
            </a:extLst>
          </p:cNvPr>
          <p:cNvCxnSpPr>
            <a:cxnSpLocks/>
            <a:stCxn id="6" idx="0"/>
            <a:endCxn id="8" idx="1"/>
          </p:cNvCxnSpPr>
          <p:nvPr/>
        </p:nvCxnSpPr>
        <p:spPr>
          <a:xfrm>
            <a:off x="3666139" y="1704975"/>
            <a:ext cx="584445" cy="11455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4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Cómo imprimir el Resumen de GWSI para mi NS </a:t>
            </a:r>
            <a:r>
              <a:rPr lang="en-GB" sz="2400" dirty="0">
                <a:solidFill>
                  <a:srgbClr val="EE3224"/>
                </a:solidFill>
                <a:latin typeface="Arvo" panose="020B0604020202020204" charset="0"/>
              </a:rPr>
              <a:t>(4)</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UY" dirty="0">
                <a:solidFill>
                  <a:schemeClr val="tx1"/>
                </a:solidFill>
              </a:rPr>
              <a:t>Haga</a:t>
            </a:r>
            <a:r>
              <a:rPr lang="en-GB" dirty="0">
                <a:solidFill>
                  <a:schemeClr val="tx1"/>
                </a:solidFill>
              </a:rPr>
              <a:t> </a:t>
            </a:r>
            <a:r>
              <a:rPr lang="es-DO"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b="1" dirty="0">
                <a:solidFill>
                  <a:srgbClr val="EE3224"/>
                </a:solidFill>
              </a:rPr>
              <a:t>GWSI</a:t>
            </a:r>
            <a:r>
              <a:rPr lang="en-GB" dirty="0">
                <a:solidFill>
                  <a:srgbClr val="EE3224"/>
                </a:solidFill>
              </a:rPr>
              <a:t> – PNS Summary </a:t>
            </a:r>
            <a:r>
              <a:rPr lang="es-PA" dirty="0">
                <a:solidFill>
                  <a:schemeClr val="tx1"/>
                </a:solidFill>
              </a:rPr>
              <a:t>si su Sociedad Nacional es una SNP </a:t>
            </a:r>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6" name="Picture 5">
            <a:extLst>
              <a:ext uri="{FF2B5EF4-FFF2-40B4-BE49-F238E27FC236}">
                <a16:creationId xmlns:a16="http://schemas.microsoft.com/office/drawing/2014/main" id="{78706907-2970-493A-AFC9-3B3D8B130207}"/>
              </a:ext>
            </a:extLst>
          </p:cNvPr>
          <p:cNvPicPr>
            <a:picLocks noChangeAspect="1"/>
          </p:cNvPicPr>
          <p:nvPr/>
        </p:nvPicPr>
        <p:blipFill rotWithShape="1">
          <a:blip r:embed="rId3"/>
          <a:srcRect t="5737" b="35370"/>
          <a:stretch/>
        </p:blipFill>
        <p:spPr>
          <a:xfrm>
            <a:off x="311699" y="1704975"/>
            <a:ext cx="6708879" cy="3160776"/>
          </a:xfrm>
          <a:prstGeom prst="rect">
            <a:avLst/>
          </a:prstGeom>
        </p:spPr>
      </p:pic>
      <p:sp>
        <p:nvSpPr>
          <p:cNvPr id="8" name="Oval 7">
            <a:extLst>
              <a:ext uri="{FF2B5EF4-FFF2-40B4-BE49-F238E27FC236}">
                <a16:creationId xmlns:a16="http://schemas.microsoft.com/office/drawing/2014/main" id="{4032AB4F-288C-4C2D-A2AD-BFCBEFA45840}"/>
              </a:ext>
            </a:extLst>
          </p:cNvPr>
          <p:cNvSpPr/>
          <p:nvPr/>
        </p:nvSpPr>
        <p:spPr>
          <a:xfrm>
            <a:off x="5086350" y="2828925"/>
            <a:ext cx="1057275"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071A63C0-1FD3-499C-9069-0D0865FBE0B5}"/>
              </a:ext>
            </a:extLst>
          </p:cNvPr>
          <p:cNvCxnSpPr>
            <a:endCxn id="8" idx="1"/>
          </p:cNvCxnSpPr>
          <p:nvPr/>
        </p:nvCxnSpPr>
        <p:spPr>
          <a:xfrm>
            <a:off x="4095750" y="1704975"/>
            <a:ext cx="1145434" cy="117416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3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678391" cy="572700"/>
          </a:xfrm>
        </p:spPr>
        <p:txBody>
          <a:bodyPr/>
          <a:lstStyle/>
          <a:p>
            <a:r>
              <a:rPr lang="es-PA" sz="1800" dirty="0">
                <a:solidFill>
                  <a:srgbClr val="EE3224"/>
                </a:solidFill>
                <a:latin typeface="Arvo" panose="020B0604020202020204" charset="0"/>
              </a:rPr>
              <a:t>Cómo imprimir el resumen de la GWSI para otras Sociedades Nacionales (1)</a:t>
            </a:r>
            <a:endParaRPr lang="en-GB" sz="1800" dirty="0">
              <a:solidFill>
                <a:srgbClr val="EE3224"/>
              </a:solidFill>
              <a:latin typeface="Arvo" panose="020B0604020202020204" charset="0"/>
            </a:endParaRP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PA" dirty="0">
                <a:solidFill>
                  <a:schemeClr val="tx1"/>
                </a:solidFill>
              </a:rPr>
              <a:t>En la página de inicio, busque la Sociedad Nacional cuyo resumen de la GWSI desea descargar</a:t>
            </a:r>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9" name="Picture 8">
            <a:extLst>
              <a:ext uri="{FF2B5EF4-FFF2-40B4-BE49-F238E27FC236}">
                <a16:creationId xmlns:a16="http://schemas.microsoft.com/office/drawing/2014/main" id="{5D0AF949-F853-42FA-A487-620BA870BE6B}"/>
              </a:ext>
            </a:extLst>
          </p:cNvPr>
          <p:cNvPicPr>
            <a:picLocks noChangeAspect="1"/>
          </p:cNvPicPr>
          <p:nvPr/>
        </p:nvPicPr>
        <p:blipFill rotWithShape="1">
          <a:blip r:embed="rId3"/>
          <a:srcRect t="6297" b="34814"/>
          <a:stretch/>
        </p:blipFill>
        <p:spPr>
          <a:xfrm>
            <a:off x="311700" y="1907553"/>
            <a:ext cx="6508200" cy="3066085"/>
          </a:xfrm>
          <a:prstGeom prst="rect">
            <a:avLst/>
          </a:prstGeom>
        </p:spPr>
      </p:pic>
      <p:sp>
        <p:nvSpPr>
          <p:cNvPr id="10" name="Oval 9">
            <a:extLst>
              <a:ext uri="{FF2B5EF4-FFF2-40B4-BE49-F238E27FC236}">
                <a16:creationId xmlns:a16="http://schemas.microsoft.com/office/drawing/2014/main" id="{F9E66744-42DF-4008-9952-A1D5813DADDB}"/>
              </a:ext>
            </a:extLst>
          </p:cNvPr>
          <p:cNvSpPr/>
          <p:nvPr/>
        </p:nvSpPr>
        <p:spPr>
          <a:xfrm>
            <a:off x="5143500" y="1979324"/>
            <a:ext cx="1190625" cy="3257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145B9B82-E1C8-48EA-A71D-1C314ABBEE9E}"/>
              </a:ext>
            </a:extLst>
          </p:cNvPr>
          <p:cNvSpPr txBox="1"/>
          <p:nvPr/>
        </p:nvSpPr>
        <p:spPr>
          <a:xfrm>
            <a:off x="7058025" y="1960274"/>
            <a:ext cx="1774274" cy="1384995"/>
          </a:xfrm>
          <a:prstGeom prst="rect">
            <a:avLst/>
          </a:prstGeom>
          <a:noFill/>
        </p:spPr>
        <p:txBody>
          <a:bodyPr wrap="square" rtlCol="0">
            <a:spAutoFit/>
          </a:bodyPr>
          <a:lstStyle/>
          <a:p>
            <a:r>
              <a:rPr lang="es-PA" dirty="0"/>
              <a:t>Haga clic en el nombre de la Sociedad Nacional cuando aparezca en el menú desplegable</a:t>
            </a:r>
            <a:endParaRPr lang="en-GB" dirty="0"/>
          </a:p>
        </p:txBody>
      </p:sp>
      <p:cxnSp>
        <p:nvCxnSpPr>
          <p:cNvPr id="15" name="Straight Arrow Connector 14">
            <a:extLst>
              <a:ext uri="{FF2B5EF4-FFF2-40B4-BE49-F238E27FC236}">
                <a16:creationId xmlns:a16="http://schemas.microsoft.com/office/drawing/2014/main" id="{49C0A68C-7311-420D-9BE3-98916742F1E5}"/>
              </a:ext>
            </a:extLst>
          </p:cNvPr>
          <p:cNvCxnSpPr>
            <a:cxnSpLocks/>
            <a:endCxn id="10" idx="2"/>
          </p:cNvCxnSpPr>
          <p:nvPr/>
        </p:nvCxnSpPr>
        <p:spPr>
          <a:xfrm>
            <a:off x="3609975" y="1647825"/>
            <a:ext cx="1533525" cy="4943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AB99BBA-4DDC-436D-9860-C7EEBAE3CECA}"/>
              </a:ext>
            </a:extLst>
          </p:cNvPr>
          <p:cNvSpPr/>
          <p:nvPr/>
        </p:nvSpPr>
        <p:spPr>
          <a:xfrm>
            <a:off x="5148263" y="2439598"/>
            <a:ext cx="1114425" cy="3647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DCF88660-EB08-442F-BF6F-E0811E6B330A}"/>
              </a:ext>
            </a:extLst>
          </p:cNvPr>
          <p:cNvCxnSpPr>
            <a:stCxn id="11" idx="1"/>
            <a:endCxn id="16" idx="6"/>
          </p:cNvCxnSpPr>
          <p:nvPr/>
        </p:nvCxnSpPr>
        <p:spPr>
          <a:xfrm flipH="1" flipV="1">
            <a:off x="6262688" y="2621980"/>
            <a:ext cx="795337" cy="307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04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699" y="676031"/>
            <a:ext cx="8732713" cy="572700"/>
          </a:xfrm>
        </p:spPr>
        <p:txBody>
          <a:bodyPr/>
          <a:lstStyle/>
          <a:p>
            <a:r>
              <a:rPr lang="es-PA" sz="1800" dirty="0">
                <a:solidFill>
                  <a:srgbClr val="EE3224"/>
                </a:solidFill>
                <a:latin typeface="Arvo" panose="020B0604020202020204" charset="0"/>
              </a:rPr>
              <a:t>Cómo imprimir el Resumen de la GWSI para otras Sociedades Nacionales </a:t>
            </a:r>
            <a:r>
              <a:rPr lang="en-GB" sz="1800" dirty="0">
                <a:solidFill>
                  <a:srgbClr val="EE3224"/>
                </a:solidFill>
                <a:latin typeface="Arvo" panose="020B0604020202020204" charset="0"/>
              </a:rPr>
              <a:t>(2)</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600" cy="3320144"/>
          </a:xfrm>
        </p:spPr>
        <p:txBody>
          <a:bodyPr/>
          <a:lstStyle/>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GWSI Summary – HNS</a:t>
            </a:r>
            <a:r>
              <a:rPr lang="en-GB" dirty="0">
                <a:solidFill>
                  <a:schemeClr val="tx1"/>
                </a:solidFill>
              </a:rPr>
              <a:t> if the National Society is a HNS. </a:t>
            </a:r>
          </a:p>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EE3224"/>
                </a:solidFill>
              </a:rPr>
              <a:t>GWSI Summary – PNS </a:t>
            </a:r>
            <a:r>
              <a:rPr lang="en-GB" dirty="0">
                <a:solidFill>
                  <a:schemeClr val="tx1"/>
                </a:solidFill>
              </a:rPr>
              <a:t>if the National Society is a PNS. </a:t>
            </a: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VE" sz="1100" dirty="0">
                <a:solidFill>
                  <a:srgbClr val="C00000"/>
                </a:solidFill>
              </a:rPr>
              <a:t>Federación</a:t>
            </a:r>
          </a:p>
        </p:txBody>
      </p:sp>
      <p:pic>
        <p:nvPicPr>
          <p:cNvPr id="6" name="Picture 5">
            <a:extLst>
              <a:ext uri="{FF2B5EF4-FFF2-40B4-BE49-F238E27FC236}">
                <a16:creationId xmlns:a16="http://schemas.microsoft.com/office/drawing/2014/main" id="{E082BD9E-7651-43F4-B38D-B65AE36E24CB}"/>
              </a:ext>
            </a:extLst>
          </p:cNvPr>
          <p:cNvPicPr>
            <a:picLocks noChangeAspect="1"/>
          </p:cNvPicPr>
          <p:nvPr/>
        </p:nvPicPr>
        <p:blipFill rotWithShape="1">
          <a:blip r:embed="rId3"/>
          <a:srcRect t="6481" b="37593"/>
          <a:stretch/>
        </p:blipFill>
        <p:spPr>
          <a:xfrm>
            <a:off x="311700" y="1970979"/>
            <a:ext cx="6470101" cy="2894772"/>
          </a:xfrm>
          <a:prstGeom prst="rect">
            <a:avLst/>
          </a:prstGeom>
        </p:spPr>
      </p:pic>
      <p:sp>
        <p:nvSpPr>
          <p:cNvPr id="7" name="Oval 6">
            <a:extLst>
              <a:ext uri="{FF2B5EF4-FFF2-40B4-BE49-F238E27FC236}">
                <a16:creationId xmlns:a16="http://schemas.microsoft.com/office/drawing/2014/main" id="{51108ADE-967D-41F8-8950-F6CE56FAD2AC}"/>
              </a:ext>
            </a:extLst>
          </p:cNvPr>
          <p:cNvSpPr/>
          <p:nvPr/>
        </p:nvSpPr>
        <p:spPr>
          <a:xfrm>
            <a:off x="3971925" y="3057525"/>
            <a:ext cx="971550" cy="209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38768696-429E-4B63-A63D-94A9E697FE65}"/>
              </a:ext>
            </a:extLst>
          </p:cNvPr>
          <p:cNvSpPr/>
          <p:nvPr/>
        </p:nvSpPr>
        <p:spPr>
          <a:xfrm>
            <a:off x="4943475" y="3057525"/>
            <a:ext cx="971550" cy="209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Arrow Connector 17">
            <a:extLst>
              <a:ext uri="{FF2B5EF4-FFF2-40B4-BE49-F238E27FC236}">
                <a16:creationId xmlns:a16="http://schemas.microsoft.com/office/drawing/2014/main" id="{C8B04082-8DB1-4C5C-96EC-C29DEB66A6E3}"/>
              </a:ext>
            </a:extLst>
          </p:cNvPr>
          <p:cNvCxnSpPr>
            <a:cxnSpLocks/>
          </p:cNvCxnSpPr>
          <p:nvPr/>
        </p:nvCxnSpPr>
        <p:spPr>
          <a:xfrm flipH="1">
            <a:off x="5957180" y="1945956"/>
            <a:ext cx="1656784" cy="12014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71FA79-9868-4263-B697-F9671324E701}"/>
              </a:ext>
            </a:extLst>
          </p:cNvPr>
          <p:cNvCxnSpPr>
            <a:cxnSpLocks/>
          </p:cNvCxnSpPr>
          <p:nvPr/>
        </p:nvCxnSpPr>
        <p:spPr>
          <a:xfrm flipH="1">
            <a:off x="7916124" y="1528969"/>
            <a:ext cx="9525" cy="20753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B1ED74-5D5B-47B4-A6AD-A6D147086040}"/>
              </a:ext>
            </a:extLst>
          </p:cNvPr>
          <p:cNvCxnSpPr>
            <a:cxnSpLocks/>
          </p:cNvCxnSpPr>
          <p:nvPr/>
        </p:nvCxnSpPr>
        <p:spPr>
          <a:xfrm flipH="1" flipV="1">
            <a:off x="4457702" y="3561241"/>
            <a:ext cx="3467947" cy="190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D8A12E8-2BEF-4CB5-A0E8-E4BEB5231510}"/>
              </a:ext>
            </a:extLst>
          </p:cNvPr>
          <p:cNvCxnSpPr>
            <a:cxnSpLocks/>
            <a:endCxn id="7" idx="4"/>
          </p:cNvCxnSpPr>
          <p:nvPr/>
        </p:nvCxnSpPr>
        <p:spPr>
          <a:xfrm flipV="1">
            <a:off x="4457700" y="3267075"/>
            <a:ext cx="0" cy="3132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291379-D449-4D1A-B964-CD00727E8FD2}"/>
              </a:ext>
            </a:extLst>
          </p:cNvPr>
          <p:cNvCxnSpPr/>
          <p:nvPr/>
        </p:nvCxnSpPr>
        <p:spPr>
          <a:xfrm flipH="1">
            <a:off x="7830399" y="1521990"/>
            <a:ext cx="857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UY" dirty="0">
                <a:solidFill>
                  <a:srgbClr val="EE3224"/>
                </a:solidFill>
                <a:latin typeface="Arvo" panose="020B0604020202020204" charset="0"/>
              </a:rPr>
              <a:t>Cómo</a:t>
            </a:r>
            <a:r>
              <a:rPr lang="en-GB" dirty="0">
                <a:solidFill>
                  <a:srgbClr val="EE3224"/>
                </a:solidFill>
                <a:latin typeface="Arvo" panose="020B0604020202020204" charset="0"/>
              </a:rPr>
              <a:t> </a:t>
            </a:r>
            <a:r>
              <a:rPr lang="es-UY" dirty="0">
                <a:solidFill>
                  <a:srgbClr val="EE3224"/>
                </a:solidFill>
                <a:latin typeface="Arvo" panose="020B0604020202020204" charset="0"/>
              </a:rPr>
              <a:t>seguir</a:t>
            </a:r>
            <a:r>
              <a:rPr lang="en-GB" dirty="0">
                <a:solidFill>
                  <a:srgbClr val="EE3224"/>
                </a:solidFill>
                <a:latin typeface="Arvo" panose="020B0604020202020204" charset="0"/>
              </a:rPr>
              <a:t> un </a:t>
            </a:r>
            <a:r>
              <a:rPr lang="es-UY" dirty="0">
                <a:solidFill>
                  <a:srgbClr val="EE3224"/>
                </a:solidFill>
                <a:latin typeface="Arvo" panose="020B0604020202020204" charset="0"/>
              </a:rPr>
              <a:t>proyecto</a:t>
            </a:r>
            <a:r>
              <a:rPr lang="en-GB" dirty="0">
                <a:solidFill>
                  <a:srgbClr val="EE3224"/>
                </a:solidFill>
                <a:latin typeface="Arvo" panose="020B0604020202020204" charset="0"/>
              </a:rPr>
              <a:t> (1)</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UY" sz="1600" dirty="0">
                <a:solidFill>
                  <a:schemeClr val="tx1"/>
                </a:solidFill>
              </a:rPr>
              <a:t>Elija</a:t>
            </a:r>
            <a:r>
              <a:rPr lang="en-GB" sz="1600" dirty="0">
                <a:solidFill>
                  <a:schemeClr val="tx1"/>
                </a:solidFill>
              </a:rPr>
              <a:t> el Proyecto que </a:t>
            </a:r>
            <a:r>
              <a:rPr lang="es-UY" sz="1600" dirty="0">
                <a:solidFill>
                  <a:schemeClr val="tx1"/>
                </a:solidFill>
              </a:rPr>
              <a:t>desea</a:t>
            </a:r>
            <a:r>
              <a:rPr lang="en-GB" sz="1600" dirty="0">
                <a:solidFill>
                  <a:schemeClr val="tx1"/>
                </a:solidFill>
              </a:rPr>
              <a:t> </a:t>
            </a:r>
            <a:r>
              <a:rPr lang="es-DO" sz="1600" dirty="0">
                <a:solidFill>
                  <a:schemeClr val="tx1"/>
                </a:solidFill>
              </a:rPr>
              <a:t>seguir</a:t>
            </a:r>
            <a:r>
              <a:rPr lang="en-GB" sz="1600" dirty="0">
                <a:solidFill>
                  <a:schemeClr val="tx1"/>
                </a:solidFill>
              </a:rPr>
              <a:t> hacienda </a:t>
            </a:r>
            <a:r>
              <a:rPr lang="es-UY" sz="1600" dirty="0">
                <a:solidFill>
                  <a:schemeClr val="tx1"/>
                </a:solidFill>
              </a:rPr>
              <a:t>clic</a:t>
            </a:r>
            <a:r>
              <a:rPr lang="en-GB" sz="1600" dirty="0">
                <a:solidFill>
                  <a:schemeClr val="tx1"/>
                </a:solidFill>
              </a:rPr>
              <a:t> </a:t>
            </a:r>
            <a:r>
              <a:rPr lang="es-UY" sz="1600" dirty="0">
                <a:solidFill>
                  <a:schemeClr val="tx1"/>
                </a:solidFill>
              </a:rPr>
              <a:t>en</a:t>
            </a:r>
            <a:r>
              <a:rPr lang="en-GB" sz="1600" dirty="0">
                <a:solidFill>
                  <a:schemeClr val="tx1"/>
                </a:solidFill>
              </a:rPr>
              <a:t> el </a:t>
            </a:r>
            <a:r>
              <a:rPr lang="es-UY" sz="1600" dirty="0">
                <a:solidFill>
                  <a:schemeClr val="tx1"/>
                </a:solidFill>
              </a:rPr>
              <a:t>botón</a:t>
            </a:r>
            <a:r>
              <a:rPr lang="en-GB" sz="1600" dirty="0">
                <a:solidFill>
                  <a:schemeClr val="tx1"/>
                </a:solidFill>
              </a:rPr>
              <a:t> </a:t>
            </a:r>
            <a:r>
              <a:rPr lang="en-GB" sz="1600" dirty="0">
                <a:solidFill>
                  <a:srgbClr val="FF0000"/>
                </a:solidFill>
              </a:rPr>
              <a:t>PROJECT NUMBER</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VE" sz="1100" dirty="0">
                <a:solidFill>
                  <a:srgbClr val="C00000"/>
                </a:solidFill>
              </a:rPr>
              <a:t>Federación</a:t>
            </a:r>
          </a:p>
        </p:txBody>
      </p:sp>
      <p:pic>
        <p:nvPicPr>
          <p:cNvPr id="8" name="Picture 7">
            <a:extLst>
              <a:ext uri="{FF2B5EF4-FFF2-40B4-BE49-F238E27FC236}">
                <a16:creationId xmlns:a16="http://schemas.microsoft.com/office/drawing/2014/main" id="{136DC55C-0086-4A4E-BBFB-CAC9F6326637}"/>
              </a:ext>
            </a:extLst>
          </p:cNvPr>
          <p:cNvPicPr>
            <a:picLocks noChangeAspect="1"/>
          </p:cNvPicPr>
          <p:nvPr/>
        </p:nvPicPr>
        <p:blipFill rotWithShape="1">
          <a:blip r:embed="rId3"/>
          <a:srcRect t="6297" b="30740"/>
          <a:stretch/>
        </p:blipFill>
        <p:spPr>
          <a:xfrm>
            <a:off x="311700" y="1774942"/>
            <a:ext cx="6060525" cy="3052709"/>
          </a:xfrm>
          <a:prstGeom prst="rect">
            <a:avLst/>
          </a:prstGeom>
        </p:spPr>
      </p:pic>
      <p:sp>
        <p:nvSpPr>
          <p:cNvPr id="10" name="Oval 9">
            <a:extLst>
              <a:ext uri="{FF2B5EF4-FFF2-40B4-BE49-F238E27FC236}">
                <a16:creationId xmlns:a16="http://schemas.microsoft.com/office/drawing/2014/main" id="{BBD267B1-9A48-46A6-AAAD-0A66B5D7CBA2}"/>
              </a:ext>
            </a:extLst>
          </p:cNvPr>
          <p:cNvSpPr/>
          <p:nvPr/>
        </p:nvSpPr>
        <p:spPr>
          <a:xfrm>
            <a:off x="4238625" y="3448050"/>
            <a:ext cx="657225"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3CDC226F-4598-41A7-8CF1-332ACC0330B2}"/>
              </a:ext>
            </a:extLst>
          </p:cNvPr>
          <p:cNvCxnSpPr>
            <a:cxnSpLocks/>
            <a:endCxn id="10" idx="6"/>
          </p:cNvCxnSpPr>
          <p:nvPr/>
        </p:nvCxnSpPr>
        <p:spPr>
          <a:xfrm flipH="1">
            <a:off x="4895850" y="1676400"/>
            <a:ext cx="2047875" cy="1924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02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n-GB" dirty="0">
                <a:solidFill>
                  <a:srgbClr val="EE3224"/>
                </a:solidFill>
                <a:latin typeface="Arvo" panose="020B0604020202020204" charset="0"/>
              </a:rPr>
              <a:t>Como </a:t>
            </a:r>
            <a:r>
              <a:rPr lang="es-DO" dirty="0">
                <a:solidFill>
                  <a:srgbClr val="EE3224"/>
                </a:solidFill>
                <a:latin typeface="Arvo" panose="020B0604020202020204" charset="0"/>
              </a:rPr>
              <a:t>seguir</a:t>
            </a:r>
            <a:r>
              <a:rPr lang="en-GB" dirty="0">
                <a:solidFill>
                  <a:srgbClr val="EE3224"/>
                </a:solidFill>
                <a:latin typeface="Arvo" panose="020B0604020202020204" charset="0"/>
              </a:rPr>
              <a:t> un Proyecto (2)</a:t>
            </a:r>
          </a:p>
        </p:txBody>
      </p:sp>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599" cy="3320144"/>
          </a:xfrm>
        </p:spPr>
        <p:txBody>
          <a:bodyPr/>
          <a:lstStyle/>
          <a:p>
            <a:r>
              <a:rPr lang="es-UY" sz="1600" dirty="0">
                <a:solidFill>
                  <a:schemeClr val="tx1"/>
                </a:solidFill>
              </a:rPr>
              <a:t>Haga</a:t>
            </a:r>
            <a:r>
              <a:rPr lang="en-GB" sz="1600" dirty="0">
                <a:solidFill>
                  <a:schemeClr val="tx1"/>
                </a:solidFill>
              </a:rPr>
              <a:t> </a:t>
            </a:r>
            <a:r>
              <a:rPr lang="es-UY" sz="1600" dirty="0">
                <a:solidFill>
                  <a:schemeClr val="tx1"/>
                </a:solidFill>
              </a:rPr>
              <a:t>clic</a:t>
            </a:r>
            <a:r>
              <a:rPr lang="en-GB" sz="1600" dirty="0">
                <a:solidFill>
                  <a:schemeClr val="tx1"/>
                </a:solidFill>
              </a:rPr>
              <a:t> </a:t>
            </a:r>
            <a:r>
              <a:rPr lang="es-UY" sz="1600" dirty="0">
                <a:solidFill>
                  <a:schemeClr val="tx1"/>
                </a:solidFill>
              </a:rPr>
              <a:t>en</a:t>
            </a:r>
            <a:r>
              <a:rPr lang="en-GB" sz="1600" dirty="0">
                <a:solidFill>
                  <a:schemeClr val="tx1"/>
                </a:solidFill>
              </a:rPr>
              <a:t> </a:t>
            </a:r>
            <a:r>
              <a:rPr lang="en-GB" sz="1600" dirty="0">
                <a:solidFill>
                  <a:srgbClr val="EE3224"/>
                </a:solidFill>
              </a:rPr>
              <a:t>+FOLLOW </a:t>
            </a:r>
            <a:r>
              <a:rPr lang="es-PA" sz="1600" dirty="0">
                <a:solidFill>
                  <a:schemeClr val="tx1"/>
                </a:solidFill>
              </a:rPr>
              <a:t>recibir actualizaciones por e-mail cuando se edita un proyecto</a:t>
            </a:r>
          </a:p>
          <a:p>
            <a:endParaRPr lang="en-GB" dirty="0">
              <a:solidFill>
                <a:schemeClr val="tx1"/>
              </a:solidFill>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940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2144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VE" sz="1100" dirty="0">
                <a:solidFill>
                  <a:srgbClr val="C00000"/>
                </a:solidFill>
              </a:rPr>
              <a:t>Federación</a:t>
            </a:r>
          </a:p>
        </p:txBody>
      </p:sp>
      <p:pic>
        <p:nvPicPr>
          <p:cNvPr id="6" name="Picture 5">
            <a:extLst>
              <a:ext uri="{FF2B5EF4-FFF2-40B4-BE49-F238E27FC236}">
                <a16:creationId xmlns:a16="http://schemas.microsoft.com/office/drawing/2014/main" id="{85571D66-D4D9-4431-998D-0A4000D6F38F}"/>
              </a:ext>
            </a:extLst>
          </p:cNvPr>
          <p:cNvPicPr>
            <a:picLocks noChangeAspect="1"/>
          </p:cNvPicPr>
          <p:nvPr/>
        </p:nvPicPr>
        <p:blipFill rotWithShape="1">
          <a:blip r:embed="rId3"/>
          <a:srcRect t="5556" b="25555"/>
          <a:stretch/>
        </p:blipFill>
        <p:spPr>
          <a:xfrm>
            <a:off x="311699" y="1821431"/>
            <a:ext cx="5850976" cy="3224538"/>
          </a:xfrm>
          <a:prstGeom prst="rect">
            <a:avLst/>
          </a:prstGeom>
        </p:spPr>
      </p:pic>
      <p:sp>
        <p:nvSpPr>
          <p:cNvPr id="7" name="Oval 6">
            <a:extLst>
              <a:ext uri="{FF2B5EF4-FFF2-40B4-BE49-F238E27FC236}">
                <a16:creationId xmlns:a16="http://schemas.microsoft.com/office/drawing/2014/main" id="{1D1E1726-AA55-4288-80A1-05D31AFF7690}"/>
              </a:ext>
            </a:extLst>
          </p:cNvPr>
          <p:cNvSpPr/>
          <p:nvPr/>
        </p:nvSpPr>
        <p:spPr>
          <a:xfrm>
            <a:off x="4514849" y="2819401"/>
            <a:ext cx="523876" cy="247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7A9DBDA1-836B-426D-AAFF-59C6E41DF8A7}"/>
              </a:ext>
            </a:extLst>
          </p:cNvPr>
          <p:cNvCxnSpPr>
            <a:endCxn id="7" idx="2"/>
          </p:cNvCxnSpPr>
          <p:nvPr/>
        </p:nvCxnSpPr>
        <p:spPr>
          <a:xfrm>
            <a:off x="2133600" y="1628775"/>
            <a:ext cx="2381249" cy="13144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17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4179850" y="3334399"/>
            <a:ext cx="4677300" cy="1559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72431"/>
              </a:buClr>
              <a:buFont typeface="Arial"/>
              <a:buNone/>
            </a:pPr>
            <a:r>
              <a:rPr lang="en-GB" sz="1600" dirty="0">
                <a:latin typeface="Trebuchet MS"/>
                <a:ea typeface="Trebuchet MS"/>
                <a:cs typeface="Trebuchet MS"/>
                <a:sym typeface="Trebuchet MS"/>
                <a:hlinkClick r:id="rId3"/>
              </a:rPr>
              <a:t>s</a:t>
            </a:r>
            <a:r>
              <a:rPr lang="en-GB" sz="1600" i="0" strike="noStrike" cap="none" dirty="0">
                <a:latin typeface="Trebuchet MS"/>
                <a:ea typeface="Trebuchet MS"/>
                <a:cs typeface="Trebuchet MS"/>
                <a:sym typeface="Trebuchet MS"/>
                <a:hlinkClick r:id="rId3"/>
              </a:rPr>
              <a:t>arah.bach</a:t>
            </a:r>
            <a:r>
              <a:rPr lang="en" sz="1600" i="0" strike="noStrike" cap="none" dirty="0">
                <a:latin typeface="Trebuchet MS"/>
                <a:ea typeface="Trebuchet MS"/>
                <a:cs typeface="Trebuchet MS"/>
                <a:sym typeface="Trebuchet MS"/>
                <a:hlinkClick r:id="rId3"/>
              </a:rPr>
              <a:t>@ifrc.org</a:t>
            </a:r>
            <a:endParaRPr lang="en" sz="1600" i="0" strike="noStrike" cap="none"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F72431"/>
              </a:buClr>
              <a:buFont typeface="Arial"/>
              <a:buNone/>
            </a:pPr>
            <a:endParaRPr lang="en" sz="1600"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F72431"/>
              </a:buClr>
              <a:buFont typeface="Arial"/>
              <a:buNone/>
            </a:pPr>
            <a:r>
              <a:rPr lang="en-GB" sz="1600" dirty="0">
                <a:latin typeface="Trebuchet MS"/>
                <a:ea typeface="Trebuchet MS"/>
                <a:cs typeface="Trebuchet MS"/>
                <a:sym typeface="Trebuchet MS"/>
                <a:hlinkClick r:id="rId4"/>
              </a:rPr>
              <a:t>r</a:t>
            </a:r>
            <a:r>
              <a:rPr lang="en" sz="1600" dirty="0">
                <a:latin typeface="Trebuchet MS"/>
                <a:ea typeface="Trebuchet MS"/>
                <a:cs typeface="Trebuchet MS"/>
                <a:sym typeface="Trebuchet MS"/>
                <a:hlinkClick r:id="rId4"/>
              </a:rPr>
              <a:t>obert.fraser@ifrc.org</a:t>
            </a:r>
            <a:r>
              <a:rPr lang="en" sz="1600" dirty="0">
                <a:latin typeface="Trebuchet MS"/>
                <a:ea typeface="Trebuchet MS"/>
                <a:cs typeface="Trebuchet MS"/>
                <a:sym typeface="Trebuchet MS"/>
              </a:rPr>
              <a:t> </a:t>
            </a:r>
            <a:endParaRPr dirty="0">
              <a:latin typeface="Trebuchet MS"/>
              <a:ea typeface="Trebuchet MS"/>
              <a:cs typeface="Trebuchet MS"/>
              <a:sym typeface="Trebuchet MS"/>
            </a:endParaRPr>
          </a:p>
        </p:txBody>
      </p:sp>
      <p:sp>
        <p:nvSpPr>
          <p:cNvPr id="435" name="Shape 435"/>
          <p:cNvSpPr/>
          <p:nvPr/>
        </p:nvSpPr>
        <p:spPr>
          <a:xfrm>
            <a:off x="1907702" y="3651871"/>
            <a:ext cx="7200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1" u="none" strike="noStrike" cap="none" dirty="0">
              <a:solidFill>
                <a:schemeClr val="dk1"/>
              </a:solidFill>
              <a:latin typeface="Arial"/>
              <a:ea typeface="Arial"/>
              <a:cs typeface="Arial"/>
              <a:sym typeface="Arial"/>
            </a:endParaRPr>
          </a:p>
        </p:txBody>
      </p:sp>
      <p:sp>
        <p:nvSpPr>
          <p:cNvPr id="436" name="Shape 436"/>
          <p:cNvSpPr txBox="1"/>
          <p:nvPr/>
        </p:nvSpPr>
        <p:spPr>
          <a:xfrm>
            <a:off x="866775" y="1372700"/>
            <a:ext cx="3922450" cy="1212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UY" sz="3600" dirty="0">
                <a:solidFill>
                  <a:srgbClr val="EE3224"/>
                </a:solidFill>
                <a:latin typeface="Arvo"/>
                <a:ea typeface="Arvo"/>
                <a:cs typeface="Arvo"/>
                <a:sym typeface="Arvo"/>
              </a:rPr>
              <a:t>Preguntas</a:t>
            </a:r>
            <a:r>
              <a:rPr lang="en-GB" sz="3600" dirty="0">
                <a:solidFill>
                  <a:srgbClr val="EE3224"/>
                </a:solidFill>
                <a:latin typeface="Arvo"/>
                <a:ea typeface="Arvo"/>
                <a:cs typeface="Arvo"/>
                <a:sym typeface="Arvo"/>
              </a:rPr>
              <a:t>?</a:t>
            </a:r>
            <a:endParaRPr sz="3600" dirty="0">
              <a:solidFill>
                <a:srgbClr val="EE3224"/>
              </a:solidFill>
              <a:latin typeface="Arvo"/>
              <a:ea typeface="Arvo"/>
              <a:cs typeface="Arvo"/>
              <a:sym typeface="Arvo"/>
            </a:endParaRPr>
          </a:p>
        </p:txBody>
      </p:sp>
      <p:sp>
        <p:nvSpPr>
          <p:cNvPr id="437" name="Shape 437"/>
          <p:cNvSpPr txBox="1"/>
          <p:nvPr/>
        </p:nvSpPr>
        <p:spPr>
          <a:xfrm>
            <a:off x="4175585" y="2530349"/>
            <a:ext cx="4139740" cy="10415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UY" sz="2000" dirty="0">
                <a:solidFill>
                  <a:schemeClr val="tx1"/>
                </a:solidFill>
                <a:latin typeface="Arvo"/>
                <a:ea typeface="Arvo"/>
                <a:cs typeface="Arvo"/>
                <a:sym typeface="Arvo"/>
              </a:rPr>
              <a:t>Favor</a:t>
            </a:r>
            <a:r>
              <a:rPr lang="en-GB" sz="2000" dirty="0">
                <a:solidFill>
                  <a:schemeClr val="tx1"/>
                </a:solidFill>
                <a:latin typeface="Arvo"/>
                <a:ea typeface="Arvo"/>
                <a:cs typeface="Arvo"/>
                <a:sym typeface="Arvo"/>
              </a:rPr>
              <a:t> </a:t>
            </a:r>
            <a:r>
              <a:rPr lang="es-UY" sz="2000" dirty="0">
                <a:solidFill>
                  <a:schemeClr val="tx1"/>
                </a:solidFill>
                <a:latin typeface="Arvo"/>
                <a:ea typeface="Arvo"/>
                <a:cs typeface="Arvo"/>
                <a:sym typeface="Arvo"/>
              </a:rPr>
              <a:t>contactar</a:t>
            </a:r>
            <a:r>
              <a:rPr lang="en-GB" sz="2000" dirty="0">
                <a:solidFill>
                  <a:schemeClr val="tx1"/>
                </a:solidFill>
                <a:latin typeface="Arvo"/>
                <a:ea typeface="Arvo"/>
                <a:cs typeface="Arvo"/>
                <a:sym typeface="Arvo"/>
              </a:rPr>
              <a:t> a </a:t>
            </a:r>
            <a:r>
              <a:rPr lang="en-GB" sz="2000" dirty="0">
                <a:solidFill>
                  <a:srgbClr val="EE3224"/>
                </a:solidFill>
                <a:latin typeface="Arvo"/>
                <a:ea typeface="Arvo"/>
                <a:cs typeface="Arvo"/>
                <a:sym typeface="Arvo"/>
              </a:rPr>
              <a:t>Sarah Bach </a:t>
            </a:r>
            <a:r>
              <a:rPr lang="en-GB" sz="2000" dirty="0">
                <a:solidFill>
                  <a:schemeClr val="tx1"/>
                </a:solidFill>
                <a:latin typeface="Arvo"/>
                <a:ea typeface="Arvo"/>
                <a:cs typeface="Arvo"/>
                <a:sym typeface="Arvo"/>
              </a:rPr>
              <a:t>o </a:t>
            </a:r>
            <a:r>
              <a:rPr lang="en-GB" sz="2000" dirty="0">
                <a:solidFill>
                  <a:srgbClr val="EE3224"/>
                </a:solidFill>
                <a:latin typeface="Arvo"/>
                <a:ea typeface="Arvo"/>
                <a:cs typeface="Arvo"/>
                <a:sym typeface="Arvo"/>
              </a:rPr>
              <a:t>Robert Fraser</a:t>
            </a:r>
            <a:endParaRPr sz="2000" dirty="0">
              <a:solidFill>
                <a:srgbClr val="EE3224"/>
              </a:solidFill>
              <a:latin typeface="Arvo"/>
              <a:ea typeface="Arvo"/>
              <a:cs typeface="Arvo"/>
              <a:sym typeface="Arvo"/>
            </a:endParaRPr>
          </a:p>
        </p:txBody>
      </p:sp>
      <p:cxnSp>
        <p:nvCxnSpPr>
          <p:cNvPr id="438" name="Shape 438"/>
          <p:cNvCxnSpPr/>
          <p:nvPr/>
        </p:nvCxnSpPr>
        <p:spPr>
          <a:xfrm flipH="1">
            <a:off x="3411625" y="1780950"/>
            <a:ext cx="1377600" cy="2283000"/>
          </a:xfrm>
          <a:prstGeom prst="straightConnector1">
            <a:avLst/>
          </a:prstGeom>
          <a:noFill/>
          <a:ln w="19050" cap="flat" cmpd="sng">
            <a:solidFill>
              <a:srgbClr val="EE3224"/>
            </a:solidFill>
            <a:prstDash val="solid"/>
            <a:round/>
            <a:headEnd type="none" w="lg" len="lg"/>
            <a:tailEnd type="none" w="lg" len="lg"/>
          </a:ln>
        </p:spPr>
      </p:cxnSp>
      <p:sp>
        <p:nvSpPr>
          <p:cNvPr id="8" name="Oval 7">
            <a:extLst>
              <a:ext uri="{FF2B5EF4-FFF2-40B4-BE49-F238E27FC236}">
                <a16:creationId xmlns:a16="http://schemas.microsoft.com/office/drawing/2014/main" id="{A6C48B0C-5B1D-4C6A-9643-04C229977C9A}"/>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10" name="TextBox 9">
            <a:extLst>
              <a:ext uri="{FF2B5EF4-FFF2-40B4-BE49-F238E27FC236}">
                <a16:creationId xmlns:a16="http://schemas.microsoft.com/office/drawing/2014/main" id="{D3B2FAF1-1A80-4206-8185-BD031BB05D9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3" name="Graphic 2" descr="Help">
            <a:extLst>
              <a:ext uri="{FF2B5EF4-FFF2-40B4-BE49-F238E27FC236}">
                <a16:creationId xmlns:a16="http://schemas.microsoft.com/office/drawing/2014/main" id="{828A4760-ECD2-4CCC-9212-9BCF395701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7704" y="2394575"/>
            <a:ext cx="1628775" cy="1628775"/>
          </a:xfrm>
          <a:prstGeom prst="rect">
            <a:avLst/>
          </a:prstGeom>
        </p:spPr>
      </p:pic>
    </p:spTree>
    <p:extLst>
      <p:ext uri="{BB962C8B-B14F-4D97-AF65-F5344CB8AC3E}">
        <p14:creationId xmlns:p14="http://schemas.microsoft.com/office/powerpoint/2010/main" val="316880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4179850" y="3171725"/>
            <a:ext cx="4677300" cy="1722600"/>
          </a:xfrm>
          <a:prstGeom prst="rect">
            <a:avLst/>
          </a:prstGeom>
          <a:noFill/>
          <a:ln>
            <a:noFill/>
          </a:ln>
        </p:spPr>
        <p:txBody>
          <a:bodyPr spcFirstLastPara="1" wrap="square" lIns="91425" tIns="45700" rIns="91425" bIns="45700" anchor="t" anchorCtr="0">
            <a:noAutofit/>
          </a:bodyPr>
          <a:lstStyle/>
          <a:p>
            <a:pPr lvl="0">
              <a:buClr>
                <a:srgbClr val="F72431"/>
              </a:buClr>
            </a:pPr>
            <a:r>
              <a:rPr lang="es-UY" sz="1600" dirty="0">
                <a:latin typeface="Trebuchet MS"/>
                <a:ea typeface="Trebuchet MS"/>
                <a:cs typeface="Trebuchet MS"/>
                <a:sym typeface="Trebuchet MS"/>
              </a:rPr>
              <a:t>En</a:t>
            </a:r>
            <a:r>
              <a:rPr lang="en-GB" sz="1600" dirty="0">
                <a:latin typeface="Trebuchet MS"/>
                <a:ea typeface="Trebuchet MS"/>
                <a:cs typeface="Trebuchet MS"/>
                <a:sym typeface="Trebuchet MS"/>
              </a:rPr>
              <a:t> </a:t>
            </a:r>
            <a:r>
              <a:rPr lang="es-VE" sz="1600" dirty="0">
                <a:latin typeface="Trebuchet MS"/>
                <a:ea typeface="Trebuchet MS"/>
                <a:cs typeface="Trebuchet MS"/>
                <a:sym typeface="Trebuchet MS"/>
              </a:rPr>
              <a:t>nombre</a:t>
            </a:r>
            <a:r>
              <a:rPr lang="en-GB" sz="1600" dirty="0">
                <a:latin typeface="Trebuchet MS"/>
                <a:ea typeface="Trebuchet MS"/>
                <a:cs typeface="Trebuchet MS"/>
                <a:sym typeface="Trebuchet MS"/>
              </a:rPr>
              <a:t> del </a:t>
            </a:r>
            <a:r>
              <a:rPr lang="es-UY" sz="1600" dirty="0">
                <a:latin typeface="Trebuchet MS"/>
                <a:ea typeface="Trebuchet MS"/>
                <a:cs typeface="Trebuchet MS"/>
                <a:sym typeface="Trebuchet MS"/>
              </a:rPr>
              <a:t>equipo</a:t>
            </a:r>
            <a:r>
              <a:rPr lang="en-GB" sz="1600" dirty="0">
                <a:latin typeface="Trebuchet MS"/>
                <a:ea typeface="Trebuchet MS"/>
                <a:cs typeface="Trebuchet MS"/>
                <a:sym typeface="Trebuchet MS"/>
              </a:rPr>
              <a:t> </a:t>
            </a:r>
            <a:r>
              <a:rPr lang="en-GB" sz="1600" dirty="0">
                <a:solidFill>
                  <a:srgbClr val="EE3224"/>
                </a:solidFill>
                <a:latin typeface="Trebuchet MS"/>
                <a:ea typeface="Trebuchet MS"/>
                <a:cs typeface="Trebuchet MS"/>
                <a:sym typeface="Trebuchet MS"/>
              </a:rPr>
              <a:t>WASH IFRC </a:t>
            </a:r>
            <a:r>
              <a:rPr lang="es-UY" sz="1600" dirty="0">
                <a:solidFill>
                  <a:schemeClr val="tx1"/>
                </a:solidFill>
                <a:latin typeface="Trebuchet MS"/>
                <a:ea typeface="Trebuchet MS"/>
                <a:cs typeface="Trebuchet MS"/>
                <a:sym typeface="Trebuchet MS"/>
              </a:rPr>
              <a:t>en</a:t>
            </a:r>
            <a:r>
              <a:rPr lang="en-GB" sz="1600" dirty="0">
                <a:latin typeface="Trebuchet MS"/>
                <a:ea typeface="Trebuchet MS"/>
                <a:cs typeface="Trebuchet MS"/>
                <a:sym typeface="Trebuchet MS"/>
              </a:rPr>
              <a:t> </a:t>
            </a:r>
            <a:r>
              <a:rPr lang="es-UY" sz="1600" dirty="0">
                <a:latin typeface="Trebuchet MS"/>
                <a:ea typeface="Trebuchet MS"/>
                <a:cs typeface="Trebuchet MS"/>
                <a:sym typeface="Trebuchet MS"/>
              </a:rPr>
              <a:t>Ginebra</a:t>
            </a:r>
            <a:endParaRPr lang="es-UY"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60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72431"/>
              </a:buClr>
              <a:buFont typeface="Arial"/>
              <a:buNone/>
            </a:pPr>
            <a:r>
              <a:rPr lang="en-GB" sz="1600" dirty="0">
                <a:latin typeface="Trebuchet MS"/>
                <a:ea typeface="Trebuchet MS"/>
                <a:cs typeface="Trebuchet MS"/>
                <a:sym typeface="Trebuchet MS"/>
              </a:rPr>
              <a:t>s</a:t>
            </a:r>
            <a:r>
              <a:rPr lang="en-GB" sz="1600" i="0" strike="noStrike" cap="none" dirty="0">
                <a:latin typeface="Trebuchet MS"/>
                <a:ea typeface="Trebuchet MS"/>
                <a:cs typeface="Trebuchet MS"/>
                <a:sym typeface="Trebuchet MS"/>
              </a:rPr>
              <a:t>arah.bach</a:t>
            </a:r>
            <a:r>
              <a:rPr lang="en" sz="1600" i="0" strike="noStrike" cap="none" dirty="0">
                <a:latin typeface="Trebuchet MS"/>
                <a:ea typeface="Trebuchet MS"/>
                <a:cs typeface="Trebuchet MS"/>
                <a:sym typeface="Trebuchet MS"/>
              </a:rPr>
              <a:t>@ifrc.org</a:t>
            </a:r>
            <a:endParaRPr dirty="0">
              <a:latin typeface="Trebuchet MS"/>
              <a:ea typeface="Trebuchet MS"/>
              <a:cs typeface="Trebuchet MS"/>
              <a:sym typeface="Trebuchet MS"/>
            </a:endParaRPr>
          </a:p>
          <a:p>
            <a:pPr marL="0" marR="0" lvl="0" indent="0" algn="l" rtl="0">
              <a:lnSpc>
                <a:spcPct val="100000"/>
              </a:lnSpc>
              <a:spcBef>
                <a:spcPts val="0"/>
              </a:spcBef>
              <a:spcAft>
                <a:spcPts val="0"/>
              </a:spcAft>
              <a:buClr>
                <a:srgbClr val="F72431"/>
              </a:buClr>
              <a:buFont typeface="Arial"/>
              <a:buNone/>
            </a:pPr>
            <a:r>
              <a:rPr lang="en" sz="1600" i="0" u="none" strike="noStrike" cap="none" dirty="0">
                <a:solidFill>
                  <a:srgbClr val="000000"/>
                </a:solidFill>
                <a:latin typeface="Trebuchet MS"/>
                <a:ea typeface="Trebuchet MS"/>
                <a:cs typeface="Trebuchet MS"/>
                <a:sym typeface="Trebuchet MS"/>
              </a:rPr>
              <a:t>skype: </a:t>
            </a:r>
            <a:r>
              <a:rPr lang="en-GB" sz="1600" i="0" u="none" strike="noStrike" cap="none" dirty="0">
                <a:solidFill>
                  <a:srgbClr val="000000"/>
                </a:solidFill>
                <a:latin typeface="Trebuchet MS"/>
                <a:ea typeface="Trebuchet MS"/>
                <a:cs typeface="Trebuchet MS"/>
                <a:sym typeface="Trebuchet MS"/>
              </a:rPr>
              <a:t>bach.sarahk</a:t>
            </a:r>
            <a:endParaRPr dirty="0">
              <a:latin typeface="Trebuchet MS"/>
              <a:ea typeface="Trebuchet MS"/>
              <a:cs typeface="Trebuchet MS"/>
              <a:sym typeface="Trebuchet MS"/>
            </a:endParaRPr>
          </a:p>
        </p:txBody>
      </p:sp>
      <p:sp>
        <p:nvSpPr>
          <p:cNvPr id="435" name="Shape 435"/>
          <p:cNvSpPr/>
          <p:nvPr/>
        </p:nvSpPr>
        <p:spPr>
          <a:xfrm>
            <a:off x="1907702" y="3651871"/>
            <a:ext cx="7200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1" u="none" strike="noStrike" cap="none" dirty="0">
              <a:solidFill>
                <a:schemeClr val="dk1"/>
              </a:solidFill>
              <a:latin typeface="Arial"/>
              <a:ea typeface="Arial"/>
              <a:cs typeface="Arial"/>
              <a:sym typeface="Arial"/>
            </a:endParaRPr>
          </a:p>
        </p:txBody>
      </p:sp>
      <p:sp>
        <p:nvSpPr>
          <p:cNvPr id="436" name="Shape 436"/>
          <p:cNvSpPr txBox="1"/>
          <p:nvPr/>
        </p:nvSpPr>
        <p:spPr>
          <a:xfrm>
            <a:off x="1451425" y="1372700"/>
            <a:ext cx="3337800" cy="1212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s-PA" sz="3600" dirty="0">
                <a:solidFill>
                  <a:srgbClr val="EE3224"/>
                </a:solidFill>
                <a:latin typeface="Arvo"/>
                <a:ea typeface="Arvo"/>
                <a:cs typeface="Arvo"/>
                <a:sym typeface="Arvo"/>
              </a:rPr>
              <a:t>Gracias</a:t>
            </a:r>
            <a:endParaRPr sz="3600" dirty="0">
              <a:solidFill>
                <a:srgbClr val="EE3224"/>
              </a:solidFill>
              <a:latin typeface="Arvo"/>
              <a:ea typeface="Arvo"/>
              <a:cs typeface="Arvo"/>
              <a:sym typeface="Arvo"/>
            </a:endParaRPr>
          </a:p>
        </p:txBody>
      </p:sp>
      <p:sp>
        <p:nvSpPr>
          <p:cNvPr id="437" name="Shape 437"/>
          <p:cNvSpPr txBox="1"/>
          <p:nvPr/>
        </p:nvSpPr>
        <p:spPr>
          <a:xfrm>
            <a:off x="4175585" y="2530350"/>
            <a:ext cx="2568600" cy="784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dirty="0">
                <a:solidFill>
                  <a:srgbClr val="EE3224"/>
                </a:solidFill>
                <a:latin typeface="Arvo"/>
                <a:ea typeface="Arvo"/>
                <a:cs typeface="Arvo"/>
                <a:sym typeface="Arvo"/>
              </a:rPr>
              <a:t>Sarah Bach</a:t>
            </a:r>
            <a:endParaRPr sz="2000" dirty="0">
              <a:solidFill>
                <a:srgbClr val="EE3224"/>
              </a:solidFill>
              <a:latin typeface="Arvo"/>
              <a:ea typeface="Arvo"/>
              <a:cs typeface="Arvo"/>
              <a:sym typeface="Arvo"/>
            </a:endParaRPr>
          </a:p>
        </p:txBody>
      </p:sp>
      <p:cxnSp>
        <p:nvCxnSpPr>
          <p:cNvPr id="438" name="Shape 438"/>
          <p:cNvCxnSpPr/>
          <p:nvPr/>
        </p:nvCxnSpPr>
        <p:spPr>
          <a:xfrm flipH="1">
            <a:off x="3411625" y="1780950"/>
            <a:ext cx="1377600" cy="2283000"/>
          </a:xfrm>
          <a:prstGeom prst="straightConnector1">
            <a:avLst/>
          </a:prstGeom>
          <a:noFill/>
          <a:ln w="19050" cap="flat" cmpd="sng">
            <a:solidFill>
              <a:srgbClr val="EE3224"/>
            </a:solidFill>
            <a:prstDash val="solid"/>
            <a:round/>
            <a:headEnd type="none" w="lg" len="lg"/>
            <a:tailEnd type="none" w="lg" len="lg"/>
          </a:ln>
        </p:spPr>
      </p:cxnSp>
      <p:pic>
        <p:nvPicPr>
          <p:cNvPr id="439" name="Shape 439" descr="coffee cup by Clockwise (noun project) noun_162033_cc.png"/>
          <p:cNvPicPr preferRelativeResize="0"/>
          <p:nvPr/>
        </p:nvPicPr>
        <p:blipFill>
          <a:blip r:embed="rId3">
            <a:alphaModFix/>
          </a:blip>
          <a:stretch>
            <a:fillRect/>
          </a:stretch>
        </p:blipFill>
        <p:spPr>
          <a:xfrm>
            <a:off x="769250" y="2283075"/>
            <a:ext cx="1800524" cy="1765275"/>
          </a:xfrm>
          <a:prstGeom prst="rect">
            <a:avLst/>
          </a:prstGeom>
          <a:noFill/>
          <a:ln>
            <a:noFill/>
          </a:ln>
        </p:spPr>
      </p:pic>
      <p:sp>
        <p:nvSpPr>
          <p:cNvPr id="8" name="Oval 7">
            <a:extLst>
              <a:ext uri="{FF2B5EF4-FFF2-40B4-BE49-F238E27FC236}">
                <a16:creationId xmlns:a16="http://schemas.microsoft.com/office/drawing/2014/main" id="{A6C48B0C-5B1D-4C6A-9643-04C229977C9A}"/>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10" name="TextBox 9">
            <a:extLst>
              <a:ext uri="{FF2B5EF4-FFF2-40B4-BE49-F238E27FC236}">
                <a16:creationId xmlns:a16="http://schemas.microsoft.com/office/drawing/2014/main" id="{D3B2FAF1-1A80-4206-8185-BD031BB05D9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UY" dirty="0">
                <a:solidFill>
                  <a:srgbClr val="EE3224"/>
                </a:solidFill>
                <a:latin typeface="Arvo" panose="020B0604020202020204" charset="0"/>
              </a:rPr>
              <a:t>Creando</a:t>
            </a:r>
            <a:r>
              <a:rPr lang="en-GB" dirty="0">
                <a:solidFill>
                  <a:srgbClr val="EE3224"/>
                </a:solidFill>
                <a:latin typeface="Arvo" panose="020B0604020202020204" charset="0"/>
              </a:rPr>
              <a:t> un nuevo </a:t>
            </a:r>
            <a:r>
              <a:rPr lang="es-UY" dirty="0">
                <a:solidFill>
                  <a:srgbClr val="EE3224"/>
                </a:solidFill>
                <a:latin typeface="Arvo" panose="020B0604020202020204" charset="0"/>
              </a:rPr>
              <a:t>proyecto</a:t>
            </a:r>
          </a:p>
        </p:txBody>
      </p:sp>
      <p:pic>
        <p:nvPicPr>
          <p:cNvPr id="6" name="Picture 5">
            <a:extLst>
              <a:ext uri="{FF2B5EF4-FFF2-40B4-BE49-F238E27FC236}">
                <a16:creationId xmlns:a16="http://schemas.microsoft.com/office/drawing/2014/main" id="{84C6C816-3E91-4BF8-B05F-606013F7A013}"/>
              </a:ext>
            </a:extLst>
          </p:cNvPr>
          <p:cNvPicPr>
            <a:picLocks noChangeAspect="1"/>
          </p:cNvPicPr>
          <p:nvPr/>
        </p:nvPicPr>
        <p:blipFill rotWithShape="1">
          <a:blip r:embed="rId3"/>
          <a:srcRect l="1645" t="9731" r="1202" b="26830"/>
          <a:stretch/>
        </p:blipFill>
        <p:spPr>
          <a:xfrm>
            <a:off x="1684422" y="1694046"/>
            <a:ext cx="6246388" cy="3262964"/>
          </a:xfrm>
          <a:prstGeom prst="rect">
            <a:avLst/>
          </a:prstGeom>
        </p:spPr>
      </p:pic>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311700" y="1248731"/>
            <a:ext cx="8520600" cy="3320144"/>
          </a:xfrm>
        </p:spPr>
        <p:txBody>
          <a:bodyPr/>
          <a:lstStyle/>
          <a:p>
            <a:r>
              <a:rPr lang="es-DO" sz="1600" dirty="0">
                <a:solidFill>
                  <a:schemeClr val="tx1"/>
                </a:solidFill>
              </a:rPr>
              <a:t>Hacer</a:t>
            </a:r>
            <a:r>
              <a:rPr lang="en-GB" sz="1600" dirty="0">
                <a:solidFill>
                  <a:schemeClr val="tx1"/>
                </a:solidFill>
              </a:rPr>
              <a:t> </a:t>
            </a:r>
            <a:r>
              <a:rPr lang="es-DO" sz="1600" dirty="0">
                <a:solidFill>
                  <a:schemeClr val="tx1"/>
                </a:solidFill>
              </a:rPr>
              <a:t>Clic</a:t>
            </a:r>
            <a:r>
              <a:rPr lang="en-GB" sz="1600" dirty="0">
                <a:solidFill>
                  <a:schemeClr val="tx1"/>
                </a:solidFill>
              </a:rPr>
              <a:t> </a:t>
            </a:r>
            <a:r>
              <a:rPr lang="es-UY" sz="1600" dirty="0">
                <a:solidFill>
                  <a:schemeClr val="tx1"/>
                </a:solidFill>
              </a:rPr>
              <a:t>en</a:t>
            </a:r>
            <a:r>
              <a:rPr lang="en-GB" sz="1600" dirty="0">
                <a:solidFill>
                  <a:schemeClr val="tx1"/>
                </a:solidFill>
              </a:rPr>
              <a:t> </a:t>
            </a:r>
            <a:r>
              <a:rPr lang="en-GB" sz="1600" dirty="0">
                <a:solidFill>
                  <a:srgbClr val="FF0000"/>
                </a:solidFill>
              </a:rPr>
              <a:t>NEW PROJECTS </a:t>
            </a:r>
            <a:r>
              <a:rPr lang="en-GB" sz="1600" dirty="0">
                <a:solidFill>
                  <a:schemeClr val="tx1"/>
                </a:solidFill>
              </a:rPr>
              <a:t>y </a:t>
            </a:r>
            <a:r>
              <a:rPr lang="es-UY" sz="1600" dirty="0">
                <a:solidFill>
                  <a:schemeClr val="tx1"/>
                </a:solidFill>
              </a:rPr>
              <a:t>elija</a:t>
            </a:r>
            <a:r>
              <a:rPr lang="en-GB" sz="1600" dirty="0">
                <a:solidFill>
                  <a:schemeClr val="tx1"/>
                </a:solidFill>
              </a:rPr>
              <a:t> </a:t>
            </a:r>
            <a:r>
              <a:rPr lang="en-GB" sz="1600" dirty="0">
                <a:solidFill>
                  <a:srgbClr val="FF0000"/>
                </a:solidFill>
              </a:rPr>
              <a:t>NEW MDG PROJECT </a:t>
            </a:r>
            <a:r>
              <a:rPr lang="en-GB" sz="1600" dirty="0">
                <a:solidFill>
                  <a:schemeClr val="tx1"/>
                </a:solidFill>
              </a:rPr>
              <a:t>o </a:t>
            </a:r>
            <a:r>
              <a:rPr lang="en-GB" sz="1600" dirty="0">
                <a:solidFill>
                  <a:srgbClr val="FF0000"/>
                </a:solidFill>
              </a:rPr>
              <a:t>NEW SDG PROJECT</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
        <p:nvSpPr>
          <p:cNvPr id="7" name="Arrow: Right 6">
            <a:extLst>
              <a:ext uri="{FF2B5EF4-FFF2-40B4-BE49-F238E27FC236}">
                <a16:creationId xmlns:a16="http://schemas.microsoft.com/office/drawing/2014/main" id="{A4486D0B-4CC0-465F-9C50-BD29EACB1F6A}"/>
              </a:ext>
            </a:extLst>
          </p:cNvPr>
          <p:cNvSpPr/>
          <p:nvPr/>
        </p:nvSpPr>
        <p:spPr>
          <a:xfrm rot="10800000">
            <a:off x="7709428" y="2243086"/>
            <a:ext cx="953919" cy="12512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A969A9D-D872-4FE6-8C89-513EF428F065}"/>
              </a:ext>
            </a:extLst>
          </p:cNvPr>
          <p:cNvSpPr/>
          <p:nvPr/>
        </p:nvSpPr>
        <p:spPr>
          <a:xfrm>
            <a:off x="6362301" y="1757011"/>
            <a:ext cx="1308628"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899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812807" y="676031"/>
            <a:ext cx="5131167" cy="572700"/>
          </a:xfrm>
        </p:spPr>
        <p:txBody>
          <a:bodyPr/>
          <a:lstStyle/>
          <a:p>
            <a:r>
              <a:rPr lang="en-GB" sz="2000" dirty="0">
                <a:solidFill>
                  <a:srgbClr val="EE3224"/>
                </a:solidFill>
                <a:latin typeface="Arvo" panose="020B0604020202020204" charset="0"/>
              </a:rPr>
              <a:t>          </a:t>
            </a:r>
            <a:r>
              <a:rPr lang="es-DO" sz="2000" dirty="0">
                <a:solidFill>
                  <a:srgbClr val="EE3224"/>
                </a:solidFill>
                <a:latin typeface="Arvo" panose="020B0604020202020204" charset="0"/>
              </a:rPr>
              <a:t>Creando</a:t>
            </a:r>
            <a:r>
              <a:rPr lang="en-GB" sz="2000" dirty="0">
                <a:solidFill>
                  <a:srgbClr val="EE3224"/>
                </a:solidFill>
                <a:latin typeface="Arvo" panose="020B0604020202020204" charset="0"/>
              </a:rPr>
              <a:t> un nuevo Proyecto MDG  </a:t>
            </a:r>
          </a:p>
        </p:txBody>
      </p:sp>
      <p:pic>
        <p:nvPicPr>
          <p:cNvPr id="6" name="Picture 5">
            <a:extLst>
              <a:ext uri="{FF2B5EF4-FFF2-40B4-BE49-F238E27FC236}">
                <a16:creationId xmlns:a16="http://schemas.microsoft.com/office/drawing/2014/main" id="{9CAC43A5-0442-4305-99DD-5C63724DE2F4}"/>
              </a:ext>
            </a:extLst>
          </p:cNvPr>
          <p:cNvPicPr>
            <a:picLocks noChangeAspect="1"/>
          </p:cNvPicPr>
          <p:nvPr/>
        </p:nvPicPr>
        <p:blipFill rotWithShape="1">
          <a:blip r:embed="rId3"/>
          <a:srcRect l="18112" t="8982" r="16316" b="4374"/>
          <a:stretch/>
        </p:blipFill>
        <p:spPr>
          <a:xfrm>
            <a:off x="221903" y="529390"/>
            <a:ext cx="4224970" cy="4466122"/>
          </a:xfrm>
          <a:prstGeom prst="rect">
            <a:avLst/>
          </a:prstGeom>
        </p:spPr>
      </p:pic>
      <p:sp>
        <p:nvSpPr>
          <p:cNvPr id="4" name="Text Placeholder 3">
            <a:extLst>
              <a:ext uri="{FF2B5EF4-FFF2-40B4-BE49-F238E27FC236}">
                <a16:creationId xmlns:a16="http://schemas.microsoft.com/office/drawing/2014/main" id="{93E26CDA-63BD-46D5-B09E-16BCBA276FC5}"/>
              </a:ext>
            </a:extLst>
          </p:cNvPr>
          <p:cNvSpPr>
            <a:spLocks noGrp="1"/>
          </p:cNvSpPr>
          <p:nvPr>
            <p:ph type="body" idx="1"/>
          </p:nvPr>
        </p:nvSpPr>
        <p:spPr>
          <a:xfrm>
            <a:off x="4446872" y="1248731"/>
            <a:ext cx="4385428" cy="3320144"/>
          </a:xfrm>
        </p:spPr>
        <p:txBody>
          <a:bodyPr/>
          <a:lstStyle/>
          <a:p>
            <a:r>
              <a:rPr lang="es-DO" dirty="0">
                <a:solidFill>
                  <a:schemeClr val="tx1"/>
                </a:solidFill>
              </a:rPr>
              <a:t>Rellene</a:t>
            </a:r>
            <a:r>
              <a:rPr lang="en-GB" dirty="0">
                <a:solidFill>
                  <a:schemeClr val="tx1"/>
                </a:solidFill>
              </a:rPr>
              <a:t> </a:t>
            </a:r>
            <a:r>
              <a:rPr lang="es-UY" dirty="0">
                <a:solidFill>
                  <a:schemeClr val="tx1"/>
                </a:solidFill>
              </a:rPr>
              <a:t>todos</a:t>
            </a:r>
            <a:r>
              <a:rPr lang="en-GB" dirty="0">
                <a:solidFill>
                  <a:schemeClr val="tx1"/>
                </a:solidFill>
              </a:rPr>
              <a:t> </a:t>
            </a:r>
            <a:r>
              <a:rPr lang="es-UY" dirty="0">
                <a:solidFill>
                  <a:schemeClr val="tx1"/>
                </a:solidFill>
              </a:rPr>
              <a:t>los</a:t>
            </a:r>
            <a:r>
              <a:rPr lang="en-GB" dirty="0">
                <a:solidFill>
                  <a:schemeClr val="tx1"/>
                </a:solidFill>
              </a:rPr>
              <a:t> </a:t>
            </a:r>
            <a:r>
              <a:rPr lang="es-UY" dirty="0">
                <a:solidFill>
                  <a:schemeClr val="tx1"/>
                </a:solidFill>
              </a:rPr>
              <a:t>campos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s-DO"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FF0000"/>
                </a:solidFill>
              </a:rPr>
              <a:t>confirm</a:t>
            </a:r>
            <a:r>
              <a:rPr lang="en-GB" dirty="0">
                <a:solidFill>
                  <a:schemeClr val="tx1"/>
                </a:solidFill>
              </a:rPr>
              <a:t> para </a:t>
            </a:r>
            <a:r>
              <a:rPr lang="es-UY" dirty="0">
                <a:solidFill>
                  <a:schemeClr val="tx1"/>
                </a:solidFill>
              </a:rPr>
              <a:t>guardar</a:t>
            </a:r>
            <a:r>
              <a:rPr lang="en-GB" dirty="0">
                <a:solidFill>
                  <a:schemeClr val="tx1"/>
                </a:solidFill>
              </a:rPr>
              <a:t> el Proyecto</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sp>
        <p:nvSpPr>
          <p:cNvPr id="9" name="Oval 8">
            <a:extLst>
              <a:ext uri="{FF2B5EF4-FFF2-40B4-BE49-F238E27FC236}">
                <a16:creationId xmlns:a16="http://schemas.microsoft.com/office/drawing/2014/main" id="{C0B3E8B9-1460-4D46-896B-1C1FBD0E9785}"/>
              </a:ext>
            </a:extLst>
          </p:cNvPr>
          <p:cNvSpPr/>
          <p:nvPr/>
        </p:nvSpPr>
        <p:spPr>
          <a:xfrm>
            <a:off x="2184032" y="1247642"/>
            <a:ext cx="1628775" cy="3810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15C42E1B-31C4-4C85-93DD-F4F2143F8744}"/>
              </a:ext>
            </a:extLst>
          </p:cNvPr>
          <p:cNvSpPr txBox="1"/>
          <p:nvPr/>
        </p:nvSpPr>
        <p:spPr>
          <a:xfrm>
            <a:off x="4920229" y="1658437"/>
            <a:ext cx="3967908" cy="769441"/>
          </a:xfrm>
          <a:prstGeom prst="rect">
            <a:avLst/>
          </a:prstGeom>
          <a:noFill/>
        </p:spPr>
        <p:txBody>
          <a:bodyPr wrap="square" rtlCol="0">
            <a:spAutoFit/>
          </a:bodyPr>
          <a:lstStyle/>
          <a:p>
            <a:r>
              <a:rPr lang="es-PA" sz="1100" dirty="0"/>
              <a:t>Escriba el nombre que ha asignado al proyecto internamente. Esto puede incluir ubicación, tipo de proyecto, número de fase o cualquier otro indicador que utilice para identificar el proyecto</a:t>
            </a:r>
            <a:endParaRPr lang="en-GB" sz="1100" dirty="0"/>
          </a:p>
        </p:txBody>
      </p:sp>
      <p:sp>
        <p:nvSpPr>
          <p:cNvPr id="12" name="Oval 11">
            <a:extLst>
              <a:ext uri="{FF2B5EF4-FFF2-40B4-BE49-F238E27FC236}">
                <a16:creationId xmlns:a16="http://schemas.microsoft.com/office/drawing/2014/main" id="{6E3CC78B-415B-4A68-8CB0-DBAAEA62CCA2}"/>
              </a:ext>
            </a:extLst>
          </p:cNvPr>
          <p:cNvSpPr/>
          <p:nvPr/>
        </p:nvSpPr>
        <p:spPr>
          <a:xfrm>
            <a:off x="2184033" y="1608432"/>
            <a:ext cx="1628775" cy="3810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DF44918-215A-4E4A-B21C-C8C15FECDF17}"/>
              </a:ext>
            </a:extLst>
          </p:cNvPr>
          <p:cNvSpPr txBox="1"/>
          <p:nvPr/>
        </p:nvSpPr>
        <p:spPr>
          <a:xfrm>
            <a:off x="4920229" y="2383711"/>
            <a:ext cx="4119747" cy="430887"/>
          </a:xfrm>
          <a:prstGeom prst="rect">
            <a:avLst/>
          </a:prstGeom>
          <a:noFill/>
        </p:spPr>
        <p:txBody>
          <a:bodyPr wrap="square" rtlCol="0">
            <a:spAutoFit/>
          </a:bodyPr>
          <a:lstStyle/>
          <a:p>
            <a:r>
              <a:rPr lang="es-PA" sz="1100" dirty="0"/>
              <a:t>Elija </a:t>
            </a:r>
            <a:r>
              <a:rPr lang="es-PA" sz="1100" b="1" dirty="0">
                <a:solidFill>
                  <a:srgbClr val="FF0000"/>
                </a:solidFill>
              </a:rPr>
              <a:t>BILATERAL</a:t>
            </a:r>
            <a:r>
              <a:rPr lang="es-PA" sz="1100" dirty="0"/>
              <a:t> si la Federación Internacional no participa. Elija </a:t>
            </a:r>
            <a:r>
              <a:rPr lang="es-PA" sz="1100" b="1" dirty="0">
                <a:solidFill>
                  <a:srgbClr val="FF0000"/>
                </a:solidFill>
              </a:rPr>
              <a:t>MULTILATERAL</a:t>
            </a:r>
            <a:r>
              <a:rPr lang="es-PA" sz="1100" dirty="0"/>
              <a:t> si la FICR está involucrada</a:t>
            </a:r>
            <a:endParaRPr lang="en-GB" sz="1100" dirty="0"/>
          </a:p>
        </p:txBody>
      </p:sp>
      <p:cxnSp>
        <p:nvCxnSpPr>
          <p:cNvPr id="22" name="Straight Arrow Connector 21">
            <a:extLst>
              <a:ext uri="{FF2B5EF4-FFF2-40B4-BE49-F238E27FC236}">
                <a16:creationId xmlns:a16="http://schemas.microsoft.com/office/drawing/2014/main" id="{3C7D8751-84B2-47D4-9752-F7FF874CA1FB}"/>
              </a:ext>
            </a:extLst>
          </p:cNvPr>
          <p:cNvCxnSpPr>
            <a:cxnSpLocks/>
            <a:stCxn id="10" idx="1"/>
            <a:endCxn id="9" idx="6"/>
          </p:cNvCxnSpPr>
          <p:nvPr/>
        </p:nvCxnSpPr>
        <p:spPr>
          <a:xfrm flipH="1" flipV="1">
            <a:off x="3812807" y="1438143"/>
            <a:ext cx="1107422" cy="6050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4FE3BA-69C8-4B96-97DE-C0E4ACF95A32}"/>
              </a:ext>
            </a:extLst>
          </p:cNvPr>
          <p:cNvCxnSpPr>
            <a:stCxn id="13" idx="1"/>
            <a:endCxn id="12" idx="6"/>
          </p:cNvCxnSpPr>
          <p:nvPr/>
        </p:nvCxnSpPr>
        <p:spPr>
          <a:xfrm flipH="1" flipV="1">
            <a:off x="3812808" y="1798933"/>
            <a:ext cx="1107421" cy="8002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DF46BAA-52D9-473A-800C-5A597EBC0536}"/>
              </a:ext>
            </a:extLst>
          </p:cNvPr>
          <p:cNvSpPr/>
          <p:nvPr/>
        </p:nvSpPr>
        <p:spPr>
          <a:xfrm>
            <a:off x="407619" y="2778927"/>
            <a:ext cx="3552825" cy="628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84403D6-54FA-4789-862C-6B6EA1274C0A}"/>
              </a:ext>
            </a:extLst>
          </p:cNvPr>
          <p:cNvSpPr txBox="1"/>
          <p:nvPr/>
        </p:nvSpPr>
        <p:spPr>
          <a:xfrm>
            <a:off x="4920229" y="2837584"/>
            <a:ext cx="4119747" cy="769441"/>
          </a:xfrm>
          <a:prstGeom prst="rect">
            <a:avLst/>
          </a:prstGeom>
          <a:noFill/>
        </p:spPr>
        <p:txBody>
          <a:bodyPr wrap="square" rtlCol="0">
            <a:spAutoFit/>
          </a:bodyPr>
          <a:lstStyle/>
          <a:p>
            <a:r>
              <a:rPr lang="es-PA" sz="1100" u="sng" dirty="0"/>
              <a:t>Si corresponde</a:t>
            </a:r>
            <a:r>
              <a:rPr lang="es-PA" sz="1100" dirty="0"/>
              <a:t>, responda:</a:t>
            </a:r>
          </a:p>
          <a:p>
            <a:r>
              <a:rPr lang="es-PA" sz="1100" dirty="0"/>
              <a:t>1. ¿Qué salió bien?</a:t>
            </a:r>
          </a:p>
          <a:p>
            <a:r>
              <a:rPr lang="es-PA" sz="1100" dirty="0"/>
              <a:t>2. ¿Qué no salió tan bien?</a:t>
            </a:r>
          </a:p>
          <a:p>
            <a:r>
              <a:rPr lang="es-PA" sz="1100" dirty="0"/>
              <a:t>3. ¿Qué aprendiste para la próxima vez?</a:t>
            </a:r>
            <a:endParaRPr lang="en-GB" sz="1100" dirty="0"/>
          </a:p>
        </p:txBody>
      </p:sp>
      <p:cxnSp>
        <p:nvCxnSpPr>
          <p:cNvPr id="30" name="Straight Arrow Connector 29">
            <a:extLst>
              <a:ext uri="{FF2B5EF4-FFF2-40B4-BE49-F238E27FC236}">
                <a16:creationId xmlns:a16="http://schemas.microsoft.com/office/drawing/2014/main" id="{B905EC63-5CC3-459D-A30F-5ED4BB0772DE}"/>
              </a:ext>
            </a:extLst>
          </p:cNvPr>
          <p:cNvCxnSpPr>
            <a:cxnSpLocks/>
            <a:stCxn id="27" idx="1"/>
          </p:cNvCxnSpPr>
          <p:nvPr/>
        </p:nvCxnSpPr>
        <p:spPr>
          <a:xfrm flipH="1" flipV="1">
            <a:off x="4056447" y="3093251"/>
            <a:ext cx="863782" cy="1290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F101679-A2E8-441A-A63A-B1D072AFB534}"/>
              </a:ext>
            </a:extLst>
          </p:cNvPr>
          <p:cNvSpPr/>
          <p:nvPr/>
        </p:nvSpPr>
        <p:spPr>
          <a:xfrm>
            <a:off x="1647825" y="4569160"/>
            <a:ext cx="1190625" cy="3882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Arrow Connector 33">
            <a:extLst>
              <a:ext uri="{FF2B5EF4-FFF2-40B4-BE49-F238E27FC236}">
                <a16:creationId xmlns:a16="http://schemas.microsoft.com/office/drawing/2014/main" id="{C5961A8D-846C-4E38-9BAE-B31AB68A0063}"/>
              </a:ext>
            </a:extLst>
          </p:cNvPr>
          <p:cNvCxnSpPr>
            <a:cxnSpLocks/>
            <a:endCxn id="32" idx="6"/>
          </p:cNvCxnSpPr>
          <p:nvPr/>
        </p:nvCxnSpPr>
        <p:spPr>
          <a:xfrm flipH="1">
            <a:off x="2838450" y="4305300"/>
            <a:ext cx="1976251" cy="4579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11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199075" y="2095256"/>
            <a:ext cx="8520600" cy="572700"/>
          </a:xfrm>
        </p:spPr>
        <p:txBody>
          <a:bodyPr/>
          <a:lstStyle/>
          <a:p>
            <a:pPr algn="ctr"/>
            <a:r>
              <a:rPr lang="es-PA" sz="2500" dirty="0">
                <a:solidFill>
                  <a:srgbClr val="EE3224"/>
                </a:solidFill>
                <a:latin typeface="Arvo" panose="020B0604020202020204" charset="0"/>
              </a:rPr>
              <a:t>Para los proyectos de los ODM (MDG), vaya a la diapositiva 9 para ver el nuevo proyecto</a:t>
            </a:r>
            <a:endParaRPr lang="en-GB" sz="2500" dirty="0">
              <a:solidFill>
                <a:srgbClr val="EE3224"/>
              </a:solidFill>
              <a:latin typeface="Arvo" panose="020B0604020202020204" charset="0"/>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Federation WASH</a:t>
            </a:r>
          </a:p>
        </p:txBody>
      </p:sp>
    </p:spTree>
    <p:extLst>
      <p:ext uri="{BB962C8B-B14F-4D97-AF65-F5344CB8AC3E}">
        <p14:creationId xmlns:p14="http://schemas.microsoft.com/office/powerpoint/2010/main" val="344545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dirty="0">
                <a:solidFill>
                  <a:srgbClr val="EE3224"/>
                </a:solidFill>
                <a:latin typeface="Arvo" panose="020B0604020202020204" charset="0"/>
              </a:rPr>
              <a:t>Creación de un nuevo proyecto SDG (1)</a:t>
            </a:r>
            <a:endParaRPr lang="en-GB" dirty="0">
              <a:solidFill>
                <a:srgbClr val="EE3224"/>
              </a:solidFill>
              <a:latin typeface="Arvo" panose="020B0604020202020204" charset="0"/>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695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s-DO" sz="1100" dirty="0">
                <a:solidFill>
                  <a:srgbClr val="C00000"/>
                </a:solidFill>
              </a:rPr>
              <a:t>Federación</a:t>
            </a:r>
            <a:r>
              <a:rPr lang="en-GB" sz="1100" dirty="0">
                <a:solidFill>
                  <a:srgbClr val="C00000"/>
                </a:solidFill>
              </a:rPr>
              <a:t> WASH</a:t>
            </a:r>
          </a:p>
        </p:txBody>
      </p:sp>
      <p:pic>
        <p:nvPicPr>
          <p:cNvPr id="6" name="Picture 5">
            <a:extLst>
              <a:ext uri="{FF2B5EF4-FFF2-40B4-BE49-F238E27FC236}">
                <a16:creationId xmlns:a16="http://schemas.microsoft.com/office/drawing/2014/main" id="{D9FC73EA-803C-4429-9127-DFE501139AD3}"/>
              </a:ext>
            </a:extLst>
          </p:cNvPr>
          <p:cNvPicPr>
            <a:picLocks noChangeAspect="1"/>
          </p:cNvPicPr>
          <p:nvPr/>
        </p:nvPicPr>
        <p:blipFill rotWithShape="1">
          <a:blip r:embed="rId3"/>
          <a:srcRect l="11611" t="9674" r="7522" b="8102"/>
          <a:stretch/>
        </p:blipFill>
        <p:spPr>
          <a:xfrm>
            <a:off x="130874" y="1248731"/>
            <a:ext cx="4743451" cy="3858412"/>
          </a:xfrm>
          <a:prstGeom prst="rect">
            <a:avLst/>
          </a:prstGeom>
        </p:spPr>
      </p:pic>
      <p:sp>
        <p:nvSpPr>
          <p:cNvPr id="7" name="Text Placeholder 3">
            <a:extLst>
              <a:ext uri="{FF2B5EF4-FFF2-40B4-BE49-F238E27FC236}">
                <a16:creationId xmlns:a16="http://schemas.microsoft.com/office/drawing/2014/main" id="{2D854B04-5976-44D1-85A0-8CF637227F07}"/>
              </a:ext>
            </a:extLst>
          </p:cNvPr>
          <p:cNvSpPr>
            <a:spLocks noGrp="1"/>
          </p:cNvSpPr>
          <p:nvPr>
            <p:ph type="body" idx="1"/>
          </p:nvPr>
        </p:nvSpPr>
        <p:spPr>
          <a:xfrm>
            <a:off x="5055151" y="1248731"/>
            <a:ext cx="3777148" cy="3320144"/>
          </a:xfrm>
        </p:spPr>
        <p:txBody>
          <a:bodyPr/>
          <a:lstStyle/>
          <a:p>
            <a:r>
              <a:rPr lang="en-GB" dirty="0">
                <a:solidFill>
                  <a:schemeClr val="tx1"/>
                </a:solidFill>
              </a:rPr>
              <a:t>Fill in all the boxes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8" name="TextBox 7">
            <a:extLst>
              <a:ext uri="{FF2B5EF4-FFF2-40B4-BE49-F238E27FC236}">
                <a16:creationId xmlns:a16="http://schemas.microsoft.com/office/drawing/2014/main" id="{484A9EB2-6CA1-4F3D-9FC7-E1A56EB21678}"/>
              </a:ext>
            </a:extLst>
          </p:cNvPr>
          <p:cNvSpPr txBox="1"/>
          <p:nvPr/>
        </p:nvSpPr>
        <p:spPr>
          <a:xfrm>
            <a:off x="5035766" y="2215410"/>
            <a:ext cx="3761315" cy="769441"/>
          </a:xfrm>
          <a:prstGeom prst="rect">
            <a:avLst/>
          </a:prstGeom>
          <a:noFill/>
        </p:spPr>
        <p:txBody>
          <a:bodyPr wrap="square" rtlCol="0">
            <a:spAutoFit/>
          </a:bodyPr>
          <a:lstStyle/>
          <a:p>
            <a:r>
              <a:rPr lang="es-PA" sz="1100" dirty="0"/>
              <a:t>Escriba el nombre que ha asignado al proyecto internamente. Esto puede incluir ubicación, tipo de proyecto, número de fase o cualquier otro indicador que utilice para identificar el proyecto</a:t>
            </a:r>
          </a:p>
        </p:txBody>
      </p:sp>
      <p:sp>
        <p:nvSpPr>
          <p:cNvPr id="9" name="TextBox 8">
            <a:extLst>
              <a:ext uri="{FF2B5EF4-FFF2-40B4-BE49-F238E27FC236}">
                <a16:creationId xmlns:a16="http://schemas.microsoft.com/office/drawing/2014/main" id="{2D42E115-A72F-49F7-ADF1-F339BE5EAFC2}"/>
              </a:ext>
            </a:extLst>
          </p:cNvPr>
          <p:cNvSpPr txBox="1"/>
          <p:nvPr/>
        </p:nvSpPr>
        <p:spPr>
          <a:xfrm>
            <a:off x="5035767" y="1805743"/>
            <a:ext cx="3905248" cy="430887"/>
          </a:xfrm>
          <a:prstGeom prst="rect">
            <a:avLst/>
          </a:prstGeom>
          <a:noFill/>
        </p:spPr>
        <p:txBody>
          <a:bodyPr wrap="square" rtlCol="0">
            <a:spAutoFit/>
          </a:bodyPr>
          <a:lstStyle/>
          <a:p>
            <a:r>
              <a:rPr lang="es-PA" sz="1100" dirty="0"/>
              <a:t>Elija </a:t>
            </a:r>
            <a:r>
              <a:rPr lang="es-PA" sz="1100" dirty="0">
                <a:solidFill>
                  <a:srgbClr val="FF0000"/>
                </a:solidFill>
              </a:rPr>
              <a:t>BILATERAL</a:t>
            </a:r>
            <a:r>
              <a:rPr lang="es-PA" sz="1100" dirty="0"/>
              <a:t> si la Federación Internacional no participa. Elija </a:t>
            </a:r>
            <a:r>
              <a:rPr lang="es-PA" sz="1100" dirty="0">
                <a:solidFill>
                  <a:srgbClr val="FF0000"/>
                </a:solidFill>
              </a:rPr>
              <a:t>MULTILATERAL</a:t>
            </a:r>
            <a:r>
              <a:rPr lang="es-PA" sz="1100" dirty="0"/>
              <a:t> si la FICR está involucrada</a:t>
            </a:r>
          </a:p>
        </p:txBody>
      </p:sp>
      <p:sp>
        <p:nvSpPr>
          <p:cNvPr id="10" name="TextBox 9">
            <a:extLst>
              <a:ext uri="{FF2B5EF4-FFF2-40B4-BE49-F238E27FC236}">
                <a16:creationId xmlns:a16="http://schemas.microsoft.com/office/drawing/2014/main" id="{0D18C2EC-F7AF-4767-B29D-68E6E00B214E}"/>
              </a:ext>
            </a:extLst>
          </p:cNvPr>
          <p:cNvSpPr txBox="1"/>
          <p:nvPr/>
        </p:nvSpPr>
        <p:spPr>
          <a:xfrm>
            <a:off x="5107877" y="3811748"/>
            <a:ext cx="3905248" cy="938719"/>
          </a:xfrm>
          <a:prstGeom prst="rect">
            <a:avLst/>
          </a:prstGeom>
          <a:noFill/>
        </p:spPr>
        <p:txBody>
          <a:bodyPr wrap="square" rtlCol="0">
            <a:spAutoFit/>
          </a:bodyPr>
          <a:lstStyle/>
          <a:p>
            <a:r>
              <a:rPr lang="es-PA" sz="1100" u="sng" dirty="0"/>
              <a:t>Si corresponde</a:t>
            </a:r>
            <a:r>
              <a:rPr lang="es-PA" sz="1100" dirty="0"/>
              <a:t>, responda:</a:t>
            </a:r>
          </a:p>
          <a:p>
            <a:r>
              <a:rPr lang="es-PA" sz="1100" dirty="0"/>
              <a:t>1. ¿Qué salió bien?</a:t>
            </a:r>
          </a:p>
          <a:p>
            <a:r>
              <a:rPr lang="es-PA" sz="1100" dirty="0"/>
              <a:t>2. ¿Qué no salió tan bien?</a:t>
            </a:r>
          </a:p>
          <a:p>
            <a:r>
              <a:rPr lang="es-PA" sz="1100" dirty="0"/>
              <a:t>3. ¿Qué aprendiste para la próxima vez</a:t>
            </a:r>
            <a:r>
              <a:rPr lang="es-PA" sz="1100" u="sng" dirty="0"/>
              <a:t>?</a:t>
            </a:r>
          </a:p>
          <a:p>
            <a:endParaRPr lang="en-GB" sz="1100" dirty="0"/>
          </a:p>
        </p:txBody>
      </p:sp>
      <p:sp>
        <p:nvSpPr>
          <p:cNvPr id="11" name="Oval 10">
            <a:extLst>
              <a:ext uri="{FF2B5EF4-FFF2-40B4-BE49-F238E27FC236}">
                <a16:creationId xmlns:a16="http://schemas.microsoft.com/office/drawing/2014/main" id="{429F4308-9C51-4DDA-9361-0FE0F935F160}"/>
              </a:ext>
            </a:extLst>
          </p:cNvPr>
          <p:cNvSpPr/>
          <p:nvPr/>
        </p:nvSpPr>
        <p:spPr>
          <a:xfrm>
            <a:off x="2278688" y="2031253"/>
            <a:ext cx="1790700" cy="39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79D8E7DC-8AFF-42B1-8EA3-898D0F233B1C}"/>
              </a:ext>
            </a:extLst>
          </p:cNvPr>
          <p:cNvCxnSpPr>
            <a:cxnSpLocks/>
            <a:stCxn id="9" idx="1"/>
            <a:endCxn id="11" idx="6"/>
          </p:cNvCxnSpPr>
          <p:nvPr/>
        </p:nvCxnSpPr>
        <p:spPr>
          <a:xfrm flipH="1">
            <a:off x="4069388" y="2021187"/>
            <a:ext cx="966379" cy="2070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A1E7953-B7CE-41A9-976F-69AE94CF34D4}"/>
              </a:ext>
            </a:extLst>
          </p:cNvPr>
          <p:cNvSpPr/>
          <p:nvPr/>
        </p:nvSpPr>
        <p:spPr>
          <a:xfrm>
            <a:off x="2230030" y="2373923"/>
            <a:ext cx="1790700" cy="39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Arrow Connector 22">
            <a:extLst>
              <a:ext uri="{FF2B5EF4-FFF2-40B4-BE49-F238E27FC236}">
                <a16:creationId xmlns:a16="http://schemas.microsoft.com/office/drawing/2014/main" id="{932E1806-C1BE-4EE8-8CC9-88B048A424FF}"/>
              </a:ext>
            </a:extLst>
          </p:cNvPr>
          <p:cNvCxnSpPr>
            <a:stCxn id="8" idx="1"/>
            <a:endCxn id="21" idx="6"/>
          </p:cNvCxnSpPr>
          <p:nvPr/>
        </p:nvCxnSpPr>
        <p:spPr>
          <a:xfrm flipH="1" flipV="1">
            <a:off x="4020730" y="2570863"/>
            <a:ext cx="1015036" cy="292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BD9DBD5-17C9-402C-A801-D3BADFAA7AB2}"/>
              </a:ext>
            </a:extLst>
          </p:cNvPr>
          <p:cNvSpPr/>
          <p:nvPr/>
        </p:nvSpPr>
        <p:spPr>
          <a:xfrm>
            <a:off x="389492" y="4476562"/>
            <a:ext cx="3631238" cy="4523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Arrow Connector 28">
            <a:extLst>
              <a:ext uri="{FF2B5EF4-FFF2-40B4-BE49-F238E27FC236}">
                <a16:creationId xmlns:a16="http://schemas.microsoft.com/office/drawing/2014/main" id="{26929914-DAA0-46B2-B6D8-9C8644FF548F}"/>
              </a:ext>
            </a:extLst>
          </p:cNvPr>
          <p:cNvCxnSpPr>
            <a:stCxn id="10" idx="1"/>
            <a:endCxn id="25" idx="6"/>
          </p:cNvCxnSpPr>
          <p:nvPr/>
        </p:nvCxnSpPr>
        <p:spPr>
          <a:xfrm flipH="1">
            <a:off x="4020730" y="4281108"/>
            <a:ext cx="1087147" cy="4216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3D21585-BF33-4294-B93D-177882D120AF}"/>
              </a:ext>
            </a:extLst>
          </p:cNvPr>
          <p:cNvSpPr/>
          <p:nvPr/>
        </p:nvSpPr>
        <p:spPr>
          <a:xfrm>
            <a:off x="552450" y="2767803"/>
            <a:ext cx="971550" cy="280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C24C235E-7095-4D59-A35B-ECF61439D99F}"/>
              </a:ext>
            </a:extLst>
          </p:cNvPr>
          <p:cNvSpPr txBox="1"/>
          <p:nvPr/>
        </p:nvSpPr>
        <p:spPr>
          <a:xfrm>
            <a:off x="5055149" y="2963315"/>
            <a:ext cx="3885865" cy="769441"/>
          </a:xfrm>
          <a:prstGeom prst="rect">
            <a:avLst/>
          </a:prstGeom>
          <a:noFill/>
        </p:spPr>
        <p:txBody>
          <a:bodyPr wrap="square" rtlCol="0">
            <a:spAutoFit/>
          </a:bodyPr>
          <a:lstStyle/>
          <a:p>
            <a:r>
              <a:rPr lang="en-GB" sz="1100" dirty="0"/>
              <a:t>Observe que </a:t>
            </a:r>
            <a:r>
              <a:rPr lang="en-GB" sz="1100" dirty="0">
                <a:solidFill>
                  <a:srgbClr val="EE3224"/>
                </a:solidFill>
              </a:rPr>
              <a:t>PROJECT PLANNED START/CLOSING DATE </a:t>
            </a:r>
            <a:r>
              <a:rPr lang="es-UY" sz="1100" dirty="0"/>
              <a:t>puede</a:t>
            </a:r>
            <a:r>
              <a:rPr lang="en-GB" sz="1100" dirty="0"/>
              <a:t> </a:t>
            </a:r>
            <a:r>
              <a:rPr lang="es-DO" sz="1100" dirty="0"/>
              <a:t>variar</a:t>
            </a:r>
            <a:r>
              <a:rPr lang="en-GB" sz="1100" dirty="0"/>
              <a:t> </a:t>
            </a:r>
            <a:r>
              <a:rPr lang="en-GB" sz="1100" dirty="0">
                <a:solidFill>
                  <a:srgbClr val="EE3224"/>
                </a:solidFill>
              </a:rPr>
              <a:t>PROJECT ACTUAL START/CLOSING DATE</a:t>
            </a:r>
            <a:r>
              <a:rPr lang="en-GB" sz="1100" dirty="0"/>
              <a:t>. </a:t>
            </a:r>
            <a:r>
              <a:rPr lang="es-PA" sz="1100" dirty="0"/>
              <a:t>Si el proyecto aún no ha terminado, deje </a:t>
            </a:r>
            <a:r>
              <a:rPr lang="en-GB" sz="1100" dirty="0">
                <a:solidFill>
                  <a:srgbClr val="EE3224"/>
                </a:solidFill>
              </a:rPr>
              <a:t>PROJECT ACTUAL CLOSING DATE </a:t>
            </a:r>
            <a:r>
              <a:rPr lang="es-UY" sz="1100" dirty="0">
                <a:solidFill>
                  <a:schemeClr val="tx1"/>
                </a:solidFill>
              </a:rPr>
              <a:t>en</a:t>
            </a:r>
            <a:r>
              <a:rPr lang="en-GB" sz="1100" dirty="0">
                <a:solidFill>
                  <a:srgbClr val="EE3224"/>
                </a:solidFill>
              </a:rPr>
              <a:t> </a:t>
            </a:r>
            <a:r>
              <a:rPr lang="es-UY" sz="1100" b="1" dirty="0"/>
              <a:t>blanco</a:t>
            </a:r>
            <a:r>
              <a:rPr lang="en-GB" sz="1100" dirty="0"/>
              <a:t>.</a:t>
            </a:r>
          </a:p>
        </p:txBody>
      </p:sp>
      <p:sp>
        <p:nvSpPr>
          <p:cNvPr id="34" name="Oval 33">
            <a:extLst>
              <a:ext uri="{FF2B5EF4-FFF2-40B4-BE49-F238E27FC236}">
                <a16:creationId xmlns:a16="http://schemas.microsoft.com/office/drawing/2014/main" id="{07A90137-8442-44FF-81FE-25317F2B4AC3}"/>
              </a:ext>
            </a:extLst>
          </p:cNvPr>
          <p:cNvSpPr/>
          <p:nvPr/>
        </p:nvSpPr>
        <p:spPr>
          <a:xfrm>
            <a:off x="2352675" y="2757641"/>
            <a:ext cx="971550" cy="2801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a16="http://schemas.microsoft.com/office/drawing/2014/main" id="{1FF41EB7-7B68-4EBE-B4D0-1AC864B613BF}"/>
              </a:ext>
            </a:extLst>
          </p:cNvPr>
          <p:cNvCxnSpPr>
            <a:stCxn id="32" idx="1"/>
            <a:endCxn id="34" idx="6"/>
          </p:cNvCxnSpPr>
          <p:nvPr/>
        </p:nvCxnSpPr>
        <p:spPr>
          <a:xfrm flipH="1" flipV="1">
            <a:off x="3324225" y="2897740"/>
            <a:ext cx="1730924" cy="4502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F1CD67-40BE-4736-8181-8F9687AB7014}"/>
              </a:ext>
            </a:extLst>
          </p:cNvPr>
          <p:cNvCxnSpPr>
            <a:stCxn id="32" idx="1"/>
            <a:endCxn id="31" idx="6"/>
          </p:cNvCxnSpPr>
          <p:nvPr/>
        </p:nvCxnSpPr>
        <p:spPr>
          <a:xfrm flipH="1" flipV="1">
            <a:off x="1524000" y="2907902"/>
            <a:ext cx="3531149" cy="4401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99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dirty="0">
                <a:solidFill>
                  <a:srgbClr val="EE3224"/>
                </a:solidFill>
                <a:latin typeface="Arvo" panose="020B0604020202020204" charset="0"/>
              </a:rPr>
              <a:t>Creación de un nuevo proyecto SDG </a:t>
            </a:r>
            <a:r>
              <a:rPr lang="en-GB" dirty="0">
                <a:solidFill>
                  <a:srgbClr val="EE3224"/>
                </a:solidFill>
                <a:latin typeface="Arvo" panose="020B0604020202020204" charset="0"/>
              </a:rPr>
              <a:t>(2)</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Federation WASH</a:t>
            </a:r>
          </a:p>
        </p:txBody>
      </p:sp>
      <p:sp>
        <p:nvSpPr>
          <p:cNvPr id="7" name="Text Placeholder 3">
            <a:extLst>
              <a:ext uri="{FF2B5EF4-FFF2-40B4-BE49-F238E27FC236}">
                <a16:creationId xmlns:a16="http://schemas.microsoft.com/office/drawing/2014/main" id="{2D854B04-5976-44D1-85A0-8CF637227F07}"/>
              </a:ext>
            </a:extLst>
          </p:cNvPr>
          <p:cNvSpPr>
            <a:spLocks noGrp="1"/>
          </p:cNvSpPr>
          <p:nvPr>
            <p:ph type="body" idx="1"/>
          </p:nvPr>
        </p:nvSpPr>
        <p:spPr>
          <a:xfrm>
            <a:off x="5055151" y="1248731"/>
            <a:ext cx="3777148" cy="3320144"/>
          </a:xfrm>
        </p:spPr>
        <p:txBody>
          <a:bodyPr/>
          <a:lstStyle/>
          <a:p>
            <a:r>
              <a:rPr lang="es-UY" dirty="0">
                <a:solidFill>
                  <a:schemeClr val="tx1"/>
                </a:solidFill>
              </a:rPr>
              <a:t>Llenar</a:t>
            </a:r>
            <a:r>
              <a:rPr lang="en-GB" dirty="0">
                <a:solidFill>
                  <a:schemeClr val="tx1"/>
                </a:solidFill>
              </a:rPr>
              <a:t> </a:t>
            </a:r>
            <a:r>
              <a:rPr lang="es-UY" dirty="0">
                <a:solidFill>
                  <a:schemeClr val="tx1"/>
                </a:solidFill>
              </a:rPr>
              <a:t>todos</a:t>
            </a:r>
            <a:r>
              <a:rPr lang="en-GB" dirty="0">
                <a:solidFill>
                  <a:schemeClr val="tx1"/>
                </a:solidFill>
              </a:rPr>
              <a:t> </a:t>
            </a:r>
            <a:r>
              <a:rPr lang="es-UY" dirty="0">
                <a:solidFill>
                  <a:schemeClr val="tx1"/>
                </a:solidFill>
              </a:rPr>
              <a:t>los</a:t>
            </a:r>
            <a:r>
              <a:rPr lang="en-GB" dirty="0">
                <a:solidFill>
                  <a:schemeClr val="tx1"/>
                </a:solidFill>
              </a:rPr>
              <a:t> </a:t>
            </a:r>
            <a:r>
              <a:rPr lang="es-UY" dirty="0">
                <a:solidFill>
                  <a:schemeClr val="tx1"/>
                </a:solidFill>
              </a:rPr>
              <a:t>campos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pic>
        <p:nvPicPr>
          <p:cNvPr id="12" name="Picture 11">
            <a:extLst>
              <a:ext uri="{FF2B5EF4-FFF2-40B4-BE49-F238E27FC236}">
                <a16:creationId xmlns:a16="http://schemas.microsoft.com/office/drawing/2014/main" id="{7B66B9A5-CC57-43CD-B6D3-7E90B4E0C863}"/>
              </a:ext>
            </a:extLst>
          </p:cNvPr>
          <p:cNvPicPr>
            <a:picLocks noChangeAspect="1"/>
          </p:cNvPicPr>
          <p:nvPr/>
        </p:nvPicPr>
        <p:blipFill rotWithShape="1">
          <a:blip r:embed="rId3"/>
          <a:srcRect l="14742" t="9630" r="15481" b="26667"/>
          <a:stretch/>
        </p:blipFill>
        <p:spPr>
          <a:xfrm>
            <a:off x="311700" y="1248731"/>
            <a:ext cx="4666043" cy="3407896"/>
          </a:xfrm>
          <a:prstGeom prst="rect">
            <a:avLst/>
          </a:prstGeom>
        </p:spPr>
      </p:pic>
    </p:spTree>
    <p:extLst>
      <p:ext uri="{BB962C8B-B14F-4D97-AF65-F5344CB8AC3E}">
        <p14:creationId xmlns:p14="http://schemas.microsoft.com/office/powerpoint/2010/main" val="381244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952874" y="676031"/>
            <a:ext cx="5055324" cy="572700"/>
          </a:xfrm>
        </p:spPr>
        <p:txBody>
          <a:bodyPr/>
          <a:lstStyle/>
          <a:p>
            <a:r>
              <a:rPr lang="es-PA" sz="2000" dirty="0">
                <a:solidFill>
                  <a:srgbClr val="EE3224"/>
                </a:solidFill>
                <a:latin typeface="Arvo" panose="020B0604020202020204" charset="0"/>
              </a:rPr>
              <a:t>Creación de un nuevo proyecto SDG </a:t>
            </a:r>
            <a:r>
              <a:rPr lang="en-GB" sz="2000" dirty="0">
                <a:solidFill>
                  <a:srgbClr val="EE3224"/>
                </a:solidFill>
                <a:latin typeface="Arvo" panose="020B0604020202020204" charset="0"/>
              </a:rPr>
              <a:t>(3)</a:t>
            </a: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s-DO" sz="1100" dirty="0">
                <a:solidFill>
                  <a:srgbClr val="C00000"/>
                </a:solidFill>
              </a:rPr>
              <a:t>Federación</a:t>
            </a:r>
            <a:r>
              <a:rPr lang="en-GB" sz="1100" dirty="0">
                <a:solidFill>
                  <a:srgbClr val="C00000"/>
                </a:solidFill>
              </a:rPr>
              <a:t> WASH</a:t>
            </a:r>
          </a:p>
        </p:txBody>
      </p:sp>
      <p:sp>
        <p:nvSpPr>
          <p:cNvPr id="7" name="Text Placeholder 3">
            <a:extLst>
              <a:ext uri="{FF2B5EF4-FFF2-40B4-BE49-F238E27FC236}">
                <a16:creationId xmlns:a16="http://schemas.microsoft.com/office/drawing/2014/main" id="{2D854B04-5976-44D1-85A0-8CF637227F07}"/>
              </a:ext>
            </a:extLst>
          </p:cNvPr>
          <p:cNvSpPr>
            <a:spLocks noGrp="1"/>
          </p:cNvSpPr>
          <p:nvPr>
            <p:ph type="body" idx="1"/>
          </p:nvPr>
        </p:nvSpPr>
        <p:spPr>
          <a:xfrm>
            <a:off x="3952874" y="1248731"/>
            <a:ext cx="4879426" cy="3320143"/>
          </a:xfrm>
        </p:spPr>
        <p:txBody>
          <a:bodyPr/>
          <a:lstStyle/>
          <a:p>
            <a:r>
              <a:rPr lang="es-UY" dirty="0">
                <a:solidFill>
                  <a:schemeClr val="tx1"/>
                </a:solidFill>
              </a:rPr>
              <a:t>Llene</a:t>
            </a:r>
            <a:r>
              <a:rPr lang="en-GB" dirty="0">
                <a:solidFill>
                  <a:schemeClr val="tx1"/>
                </a:solidFill>
              </a:rPr>
              <a:t> </a:t>
            </a:r>
            <a:r>
              <a:rPr lang="es-UY" dirty="0">
                <a:solidFill>
                  <a:schemeClr val="tx1"/>
                </a:solidFill>
              </a:rPr>
              <a:t>todos</a:t>
            </a:r>
            <a:r>
              <a:rPr lang="en-GB" dirty="0">
                <a:solidFill>
                  <a:schemeClr val="tx1"/>
                </a:solidFill>
              </a:rPr>
              <a:t> </a:t>
            </a:r>
            <a:r>
              <a:rPr lang="es-UY" dirty="0">
                <a:solidFill>
                  <a:schemeClr val="tx1"/>
                </a:solidFill>
              </a:rPr>
              <a:t>los</a:t>
            </a:r>
            <a:r>
              <a:rPr lang="en-GB" dirty="0">
                <a:solidFill>
                  <a:schemeClr val="tx1"/>
                </a:solidFill>
              </a:rPr>
              <a:t> </a:t>
            </a:r>
            <a:r>
              <a:rPr lang="es-DO" dirty="0">
                <a:solidFill>
                  <a:schemeClr val="tx1"/>
                </a:solidFill>
              </a:rPr>
              <a:t>campos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s-UY" dirty="0">
                <a:solidFill>
                  <a:schemeClr val="tx1"/>
                </a:solidFill>
              </a:rPr>
              <a:t>Haga</a:t>
            </a:r>
            <a:r>
              <a:rPr lang="en-GB" dirty="0">
                <a:solidFill>
                  <a:schemeClr val="tx1"/>
                </a:solidFill>
              </a:rPr>
              <a:t> </a:t>
            </a:r>
            <a:r>
              <a:rPr lang="es-UY" dirty="0">
                <a:solidFill>
                  <a:schemeClr val="tx1"/>
                </a:solidFill>
              </a:rPr>
              <a:t>clic</a:t>
            </a:r>
            <a:r>
              <a:rPr lang="en-GB" dirty="0">
                <a:solidFill>
                  <a:schemeClr val="tx1"/>
                </a:solidFill>
              </a:rPr>
              <a:t> </a:t>
            </a:r>
            <a:r>
              <a:rPr lang="es-UY" dirty="0">
                <a:solidFill>
                  <a:schemeClr val="tx1"/>
                </a:solidFill>
              </a:rPr>
              <a:t>en</a:t>
            </a:r>
            <a:r>
              <a:rPr lang="en-GB" dirty="0">
                <a:solidFill>
                  <a:schemeClr val="tx1"/>
                </a:solidFill>
              </a:rPr>
              <a:t> </a:t>
            </a:r>
            <a:r>
              <a:rPr lang="en-GB" dirty="0">
                <a:solidFill>
                  <a:srgbClr val="FF0000"/>
                </a:solidFill>
              </a:rPr>
              <a:t>confirm</a:t>
            </a:r>
            <a:r>
              <a:rPr lang="en-GB" dirty="0">
                <a:solidFill>
                  <a:schemeClr val="tx1"/>
                </a:solidFill>
              </a:rPr>
              <a:t> para </a:t>
            </a:r>
            <a:r>
              <a:rPr lang="es-UY" dirty="0">
                <a:solidFill>
                  <a:schemeClr val="tx1"/>
                </a:solidFill>
              </a:rPr>
              <a:t>guardar</a:t>
            </a:r>
            <a:r>
              <a:rPr lang="en-GB" dirty="0">
                <a:solidFill>
                  <a:schemeClr val="tx1"/>
                </a:solidFill>
              </a:rPr>
              <a:t> el </a:t>
            </a:r>
            <a:r>
              <a:rPr lang="es-UY" dirty="0">
                <a:solidFill>
                  <a:schemeClr val="tx1"/>
                </a:solidFill>
              </a:rPr>
              <a:t>Proyecto</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pic>
        <p:nvPicPr>
          <p:cNvPr id="4" name="Picture 3">
            <a:extLst>
              <a:ext uri="{FF2B5EF4-FFF2-40B4-BE49-F238E27FC236}">
                <a16:creationId xmlns:a16="http://schemas.microsoft.com/office/drawing/2014/main" id="{3B62E40E-878C-46C4-9672-F1CFBD783186}"/>
              </a:ext>
            </a:extLst>
          </p:cNvPr>
          <p:cNvPicPr>
            <a:picLocks noChangeAspect="1"/>
          </p:cNvPicPr>
          <p:nvPr/>
        </p:nvPicPr>
        <p:blipFill rotWithShape="1">
          <a:blip r:embed="rId3"/>
          <a:srcRect l="21405" t="9074" r="23335" b="8704"/>
          <a:stretch/>
        </p:blipFill>
        <p:spPr>
          <a:xfrm>
            <a:off x="400050" y="794252"/>
            <a:ext cx="3552825" cy="4229101"/>
          </a:xfrm>
          <a:prstGeom prst="rect">
            <a:avLst/>
          </a:prstGeom>
        </p:spPr>
      </p:pic>
      <p:sp>
        <p:nvSpPr>
          <p:cNvPr id="6" name="Oval 5">
            <a:extLst>
              <a:ext uri="{FF2B5EF4-FFF2-40B4-BE49-F238E27FC236}">
                <a16:creationId xmlns:a16="http://schemas.microsoft.com/office/drawing/2014/main" id="{B815AE1B-81F9-4FC2-AE90-7C25F214CA53}"/>
              </a:ext>
            </a:extLst>
          </p:cNvPr>
          <p:cNvSpPr/>
          <p:nvPr/>
        </p:nvSpPr>
        <p:spPr>
          <a:xfrm>
            <a:off x="1733550" y="4645074"/>
            <a:ext cx="942975" cy="2587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A7668EED-78CA-4420-A3B3-A6BEB14EACD5}"/>
              </a:ext>
            </a:extLst>
          </p:cNvPr>
          <p:cNvCxnSpPr>
            <a:cxnSpLocks/>
            <a:endCxn id="6" idx="6"/>
          </p:cNvCxnSpPr>
          <p:nvPr/>
        </p:nvCxnSpPr>
        <p:spPr>
          <a:xfrm flipH="1">
            <a:off x="2676525" y="3952075"/>
            <a:ext cx="1600200" cy="8223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0AC6E48-730A-4CBC-BFD8-FB66C55A0C85}"/>
              </a:ext>
            </a:extLst>
          </p:cNvPr>
          <p:cNvSpPr/>
          <p:nvPr/>
        </p:nvSpPr>
        <p:spPr>
          <a:xfrm>
            <a:off x="205846" y="794252"/>
            <a:ext cx="3670829" cy="22537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855A228-1CEA-4661-B05B-DD91A89A72FC}"/>
              </a:ext>
            </a:extLst>
          </p:cNvPr>
          <p:cNvSpPr txBox="1"/>
          <p:nvPr/>
        </p:nvSpPr>
        <p:spPr>
          <a:xfrm>
            <a:off x="4354133" y="1940004"/>
            <a:ext cx="4442950" cy="1107996"/>
          </a:xfrm>
          <a:prstGeom prst="rect">
            <a:avLst/>
          </a:prstGeom>
          <a:noFill/>
        </p:spPr>
        <p:txBody>
          <a:bodyPr wrap="square" rtlCol="0">
            <a:spAutoFit/>
          </a:bodyPr>
          <a:lstStyle/>
          <a:p>
            <a:pPr algn="just"/>
            <a:r>
              <a:rPr lang="es-EC" sz="1100" kern="1200" dirty="0">
                <a:solidFill>
                  <a:schemeClr val="tx1"/>
                </a:solidFill>
              </a:rPr>
              <a:t>Recuerde</a:t>
            </a:r>
            <a:r>
              <a:rPr lang="en-GB" sz="1100" kern="1200" dirty="0">
                <a:solidFill>
                  <a:schemeClr val="tx1"/>
                </a:solidFill>
              </a:rPr>
              <a:t>: </a:t>
            </a:r>
            <a:r>
              <a:rPr lang="es-PA" sz="1100" kern="1200" dirty="0">
                <a:solidFill>
                  <a:srgbClr val="FF0000"/>
                </a:solidFill>
              </a:rPr>
              <a:t>si</a:t>
            </a:r>
            <a:r>
              <a:rPr lang="es-PA" sz="1100" kern="1200" dirty="0">
                <a:solidFill>
                  <a:schemeClr val="tx1"/>
                </a:solidFill>
              </a:rPr>
              <a:t> usted tiene el </a:t>
            </a:r>
            <a:r>
              <a:rPr lang="es-PA" sz="1100" b="1" kern="1200" dirty="0">
                <a:solidFill>
                  <a:schemeClr val="tx1"/>
                </a:solidFill>
              </a:rPr>
              <a:t>número total de beneficiarios </a:t>
            </a:r>
            <a:r>
              <a:rPr lang="es-PA" sz="1100" kern="1200" dirty="0">
                <a:solidFill>
                  <a:schemeClr val="tx1"/>
                </a:solidFill>
              </a:rPr>
              <a:t>de un proyecto </a:t>
            </a:r>
            <a:r>
              <a:rPr lang="en-GB" sz="1100" kern="1200" dirty="0">
                <a:solidFill>
                  <a:schemeClr val="tx1"/>
                </a:solidFill>
              </a:rPr>
              <a:t>SDG, </a:t>
            </a:r>
            <a:r>
              <a:rPr lang="es-PA" sz="1100" kern="1200" dirty="0">
                <a:solidFill>
                  <a:schemeClr val="tx1"/>
                </a:solidFill>
              </a:rPr>
              <a:t>pero </a:t>
            </a:r>
            <a:r>
              <a:rPr lang="es-PA" sz="1100" b="1" kern="1200" dirty="0">
                <a:solidFill>
                  <a:schemeClr val="tx1"/>
                </a:solidFill>
              </a:rPr>
              <a:t>no los datos segregados</a:t>
            </a:r>
            <a:r>
              <a:rPr lang="en-GB" sz="1100" kern="1200" dirty="0">
                <a:solidFill>
                  <a:schemeClr val="tx1"/>
                </a:solidFill>
              </a:rPr>
              <a:t>, </a:t>
            </a:r>
            <a:r>
              <a:rPr lang="es-PA" sz="1100" kern="1200" dirty="0">
                <a:solidFill>
                  <a:schemeClr val="tx1"/>
                </a:solidFill>
              </a:rPr>
              <a:t>entonces </a:t>
            </a:r>
            <a:r>
              <a:rPr lang="es-PA" sz="1100" b="1" kern="1200" dirty="0">
                <a:solidFill>
                  <a:srgbClr val="FF0000"/>
                </a:solidFill>
              </a:rPr>
              <a:t>divida el número total de beneficiarios entre hombres y mujeres</a:t>
            </a:r>
            <a:r>
              <a:rPr lang="es-PA" sz="1100" kern="1200" dirty="0">
                <a:solidFill>
                  <a:schemeClr val="tx1"/>
                </a:solidFill>
              </a:rPr>
              <a:t> (50:50), y use </a:t>
            </a:r>
            <a:r>
              <a:rPr lang="es-PA" sz="1100" b="1" kern="1200" dirty="0">
                <a:solidFill>
                  <a:schemeClr val="tx1"/>
                </a:solidFill>
              </a:rPr>
              <a:t>los datos </a:t>
            </a:r>
            <a:r>
              <a:rPr lang="es-PA" sz="1100" b="1" kern="1200" dirty="0">
                <a:solidFill>
                  <a:srgbClr val="FF0000"/>
                </a:solidFill>
              </a:rPr>
              <a:t>de niños atendidos en las escuelas para el número total de niños</a:t>
            </a:r>
            <a:r>
              <a:rPr lang="es-PA" sz="1100" kern="1200" dirty="0">
                <a:solidFill>
                  <a:schemeClr val="tx1"/>
                </a:solidFill>
              </a:rPr>
              <a:t>. Los datos de las escuelas y clínicas ya deben estar separados.</a:t>
            </a:r>
            <a:endParaRPr lang="en-GB" sz="1100" kern="1200" dirty="0">
              <a:solidFill>
                <a:schemeClr val="tx1"/>
              </a:solidFill>
            </a:endParaRPr>
          </a:p>
        </p:txBody>
      </p:sp>
      <p:cxnSp>
        <p:nvCxnSpPr>
          <p:cNvPr id="15" name="Straight Arrow Connector 14">
            <a:extLst>
              <a:ext uri="{FF2B5EF4-FFF2-40B4-BE49-F238E27FC236}">
                <a16:creationId xmlns:a16="http://schemas.microsoft.com/office/drawing/2014/main" id="{BCECE1AC-07B5-4D06-9FA0-2305F8240D4D}"/>
              </a:ext>
            </a:extLst>
          </p:cNvPr>
          <p:cNvCxnSpPr>
            <a:cxnSpLocks/>
            <a:stCxn id="13" idx="1"/>
            <a:endCxn id="10" idx="6"/>
          </p:cNvCxnSpPr>
          <p:nvPr/>
        </p:nvCxnSpPr>
        <p:spPr>
          <a:xfrm flipH="1" flipV="1">
            <a:off x="3876675" y="1921126"/>
            <a:ext cx="477458" cy="5728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4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DC7-7393-4BEA-AAC8-A80BB07FDE3E}"/>
              </a:ext>
            </a:extLst>
          </p:cNvPr>
          <p:cNvSpPr>
            <a:spLocks noGrp="1"/>
          </p:cNvSpPr>
          <p:nvPr>
            <p:ph type="title"/>
          </p:nvPr>
        </p:nvSpPr>
        <p:spPr>
          <a:xfrm>
            <a:off x="311700" y="676031"/>
            <a:ext cx="8520600" cy="572700"/>
          </a:xfrm>
        </p:spPr>
        <p:txBody>
          <a:bodyPr/>
          <a:lstStyle/>
          <a:p>
            <a:r>
              <a:rPr lang="es-PA" sz="2400" dirty="0">
                <a:solidFill>
                  <a:srgbClr val="EE3224"/>
                </a:solidFill>
                <a:latin typeface="Arvo" panose="020B0604020202020204" charset="0"/>
              </a:rPr>
              <a:t>Una vez que haga clic en guardar verá el proyecto</a:t>
            </a:r>
            <a:endParaRPr lang="en-GB" sz="2400" dirty="0">
              <a:solidFill>
                <a:srgbClr val="EE3224"/>
              </a:solidFill>
              <a:latin typeface="Arvo" panose="020B0604020202020204" charset="0"/>
            </a:endParaRPr>
          </a:p>
        </p:txBody>
      </p:sp>
      <p:sp>
        <p:nvSpPr>
          <p:cNvPr id="3" name="Oval 2">
            <a:extLst>
              <a:ext uri="{FF2B5EF4-FFF2-40B4-BE49-F238E27FC236}">
                <a16:creationId xmlns:a16="http://schemas.microsoft.com/office/drawing/2014/main" id="{B579E0E9-1920-47A6-8757-C3DAEC6382DF}"/>
              </a:ext>
            </a:extLst>
          </p:cNvPr>
          <p:cNvSpPr/>
          <p:nvPr/>
        </p:nvSpPr>
        <p:spPr>
          <a:xfrm>
            <a:off x="7786838" y="3955983"/>
            <a:ext cx="932837" cy="8716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Federation WASH</a:t>
            </a:r>
          </a:p>
        </p:txBody>
      </p:sp>
      <p:sp>
        <p:nvSpPr>
          <p:cNvPr id="5" name="TextBox 4">
            <a:extLst>
              <a:ext uri="{FF2B5EF4-FFF2-40B4-BE49-F238E27FC236}">
                <a16:creationId xmlns:a16="http://schemas.microsoft.com/office/drawing/2014/main" id="{E5CE082E-7768-4443-9690-628BC7AFFB4B}"/>
              </a:ext>
            </a:extLst>
          </p:cNvPr>
          <p:cNvSpPr txBox="1"/>
          <p:nvPr/>
        </p:nvSpPr>
        <p:spPr>
          <a:xfrm>
            <a:off x="7709428" y="4176373"/>
            <a:ext cx="1087655" cy="430887"/>
          </a:xfrm>
          <a:prstGeom prst="rect">
            <a:avLst/>
          </a:prstGeom>
          <a:noFill/>
        </p:spPr>
        <p:txBody>
          <a:bodyPr wrap="square" rtlCol="0">
            <a:spAutoFit/>
          </a:bodyPr>
          <a:lstStyle/>
          <a:p>
            <a:pPr algn="ctr"/>
            <a:r>
              <a:rPr lang="en-GB" sz="1100" dirty="0">
                <a:solidFill>
                  <a:srgbClr val="C00000"/>
                </a:solidFill>
              </a:rPr>
              <a:t>WASH</a:t>
            </a:r>
          </a:p>
          <a:p>
            <a:pPr algn="ctr"/>
            <a:r>
              <a:rPr lang="es-UY" sz="1100" dirty="0">
                <a:solidFill>
                  <a:srgbClr val="C00000"/>
                </a:solidFill>
              </a:rPr>
              <a:t>Federación</a:t>
            </a:r>
          </a:p>
        </p:txBody>
      </p:sp>
      <p:pic>
        <p:nvPicPr>
          <p:cNvPr id="7" name="Picture 6">
            <a:extLst>
              <a:ext uri="{FF2B5EF4-FFF2-40B4-BE49-F238E27FC236}">
                <a16:creationId xmlns:a16="http://schemas.microsoft.com/office/drawing/2014/main" id="{FB2698B1-59D9-4A59-99B8-FF3CC891AEC2}"/>
              </a:ext>
            </a:extLst>
          </p:cNvPr>
          <p:cNvPicPr>
            <a:picLocks noChangeAspect="1"/>
          </p:cNvPicPr>
          <p:nvPr/>
        </p:nvPicPr>
        <p:blipFill rotWithShape="1">
          <a:blip r:embed="rId3"/>
          <a:srcRect t="9074" b="4011"/>
          <a:stretch/>
        </p:blipFill>
        <p:spPr>
          <a:xfrm>
            <a:off x="1309687" y="1248731"/>
            <a:ext cx="5450706" cy="3789993"/>
          </a:xfrm>
          <a:prstGeom prst="rect">
            <a:avLst/>
          </a:prstGeom>
        </p:spPr>
      </p:pic>
      <p:sp>
        <p:nvSpPr>
          <p:cNvPr id="8" name="TextBox 7">
            <a:extLst>
              <a:ext uri="{FF2B5EF4-FFF2-40B4-BE49-F238E27FC236}">
                <a16:creationId xmlns:a16="http://schemas.microsoft.com/office/drawing/2014/main" id="{AE9E6D9A-F78D-4A7E-AD81-829889839AA5}"/>
              </a:ext>
            </a:extLst>
          </p:cNvPr>
          <p:cNvSpPr txBox="1"/>
          <p:nvPr/>
        </p:nvSpPr>
        <p:spPr>
          <a:xfrm>
            <a:off x="6886576" y="1590675"/>
            <a:ext cx="2052152" cy="1169551"/>
          </a:xfrm>
          <a:prstGeom prst="rect">
            <a:avLst/>
          </a:prstGeom>
          <a:noFill/>
        </p:spPr>
        <p:txBody>
          <a:bodyPr wrap="square" rtlCol="0">
            <a:spAutoFit/>
          </a:bodyPr>
          <a:lstStyle/>
          <a:p>
            <a:r>
              <a:rPr lang="es-PA" dirty="0"/>
              <a:t>Puedes desplazarte hacia abajo para ver toda la información que acabas de rellenar sobre este proyecto</a:t>
            </a:r>
            <a:endParaRPr lang="en-GB" dirty="0"/>
          </a:p>
        </p:txBody>
      </p:sp>
      <p:cxnSp>
        <p:nvCxnSpPr>
          <p:cNvPr id="13" name="Connector: Elbow 12">
            <a:extLst>
              <a:ext uri="{FF2B5EF4-FFF2-40B4-BE49-F238E27FC236}">
                <a16:creationId xmlns:a16="http://schemas.microsoft.com/office/drawing/2014/main" id="{7195A752-EC16-4489-8E22-0D56BF349DD2}"/>
              </a:ext>
            </a:extLst>
          </p:cNvPr>
          <p:cNvCxnSpPr>
            <a:cxnSpLocks/>
            <a:stCxn id="8" idx="2"/>
          </p:cNvCxnSpPr>
          <p:nvPr/>
        </p:nvCxnSpPr>
        <p:spPr>
          <a:xfrm rot="5400000">
            <a:off x="7122379" y="2524427"/>
            <a:ext cx="554474" cy="1026073"/>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8095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1586</Words>
  <Application>Microsoft Office PowerPoint</Application>
  <PresentationFormat>On-screen Show (16:9)</PresentationFormat>
  <Paragraphs>236</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Arvo</vt:lpstr>
      <vt:lpstr>Trebuchet MS</vt:lpstr>
      <vt:lpstr>Arial</vt:lpstr>
      <vt:lpstr>Noto Sans Symbols</vt:lpstr>
      <vt:lpstr>Calibri</vt:lpstr>
      <vt:lpstr>Simple Light</vt:lpstr>
      <vt:lpstr>Simple Light</vt:lpstr>
      <vt:lpstr>El portal de la Iniciativa Global de Agua y Saneamiento IGAS (GWSI) – qué es y cómo utilizarlo</vt:lpstr>
      <vt:lpstr>Como iniciar?</vt:lpstr>
      <vt:lpstr>Creando un nuevo proyecto</vt:lpstr>
      <vt:lpstr>          Creando un nuevo Proyecto MDG  </vt:lpstr>
      <vt:lpstr>Para los proyectos de los ODM (MDG), vaya a la diapositiva 9 para ver el nuevo proyecto</vt:lpstr>
      <vt:lpstr>Creación de un nuevo proyecto SDG (1)</vt:lpstr>
      <vt:lpstr>Creación de un nuevo proyecto SDG (2)</vt:lpstr>
      <vt:lpstr>Creación de un nuevo proyecto SDG (3)</vt:lpstr>
      <vt:lpstr>Una vez que haga clic en guardar verá el proyecto</vt:lpstr>
      <vt:lpstr>Adición de socios de la CR/MLR a un proyecto (1)</vt:lpstr>
      <vt:lpstr>Adición de socios de la CR/MLR a un proyecto (2)</vt:lpstr>
      <vt:lpstr>Adición de socios de la CR/MLR a un proyecto (3)</vt:lpstr>
      <vt:lpstr>Adding RCRC partners to a project (4)</vt:lpstr>
      <vt:lpstr>Como editar un Proyecto?</vt:lpstr>
      <vt:lpstr>Como editar un Proyecto(1)</vt:lpstr>
      <vt:lpstr>Como editar un Proyecto (2)</vt:lpstr>
      <vt:lpstr>Como editar un Proyecto (3)</vt:lpstr>
      <vt:lpstr>Cómo borrar un proyecto</vt:lpstr>
      <vt:lpstr>Cómo imprimir el Resumen de GWSI para mi NS (1)</vt:lpstr>
      <vt:lpstr>Cómo imprimir el Resumen de GWSI para mi NS (2)</vt:lpstr>
      <vt:lpstr>Cómo imprimir el Resumen de GWSI para mi NS (3)</vt:lpstr>
      <vt:lpstr>Cómo imprimir el Resumen de GWSI para mi NS (4)</vt:lpstr>
      <vt:lpstr>Cómo imprimir el resumen de la GWSI para otras Sociedades Nacionales (1)</vt:lpstr>
      <vt:lpstr>Cómo imprimir el Resumen de la GWSI para otras Sociedades Nacionales (2)</vt:lpstr>
      <vt:lpstr>Cómo seguir un proyecto (1)</vt:lpstr>
      <vt:lpstr>Como seguir un Proyecto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BACH</dc:creator>
  <cp:lastModifiedBy>Letizia COTTAFAVI</cp:lastModifiedBy>
  <cp:revision>58</cp:revision>
  <cp:lastPrinted>2018-02-09T10:23:54Z</cp:lastPrinted>
  <dcterms:modified xsi:type="dcterms:W3CDTF">2018-10-08T11:21:35Z</dcterms:modified>
</cp:coreProperties>
</file>