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05D64358-EE2A-453E-9987-64FB88CDDC4F}">
          <p14:sldIdLst>
            <p14:sldId id="256"/>
          </p14:sldIdLst>
        </p14:section>
        <p14:section name="Content" id="{0A22D126-9757-4FB0-9725-C0B1EE52B358}">
          <p14:sldIdLst>
            <p14:sldId id="257"/>
          </p14:sldIdLst>
        </p14:section>
        <p14:section name="Humanitarian &amp; development snapshot" id="{0641A680-1DF6-4DE5-8BF5-5D51D4243164}">
          <p14:sldIdLst>
            <p14:sldId id="258"/>
          </p14:sldIdLst>
        </p14:section>
        <p14:section name="Red Cross - Red Crescent overview" id="{D6B1C0C0-D6AD-4476-897D-72394612C19A}">
          <p14:sldIdLst>
            <p14:sldId id="259"/>
          </p14:sldIdLst>
        </p14:section>
        <p14:section name="IFRC technical Support and initiatives" id="{91C5D95E-2B28-41D4-80EE-76D3C3FB4142}">
          <p14:sldIdLst>
            <p14:sldId id="260"/>
          </p14:sldIdLst>
        </p14:section>
        <p14:section name="Next step: plans for future" id="{028971C2-6650-4AD9-A8C4-78FAB0245A76}">
          <p14:sldIdLst>
            <p14:sldId id="261"/>
          </p14:sldIdLst>
        </p14:section>
        <p14:section name="Q&amp;A" id="{94C2420B-0AD0-4D80-8B86-1AA64A0D1089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75646" autoAdjust="0"/>
  </p:normalViewPr>
  <p:slideViewPr>
    <p:cSldViewPr snapToGrid="0">
      <p:cViewPr varScale="1">
        <p:scale>
          <a:sx n="55" d="100"/>
          <a:sy n="55" d="100"/>
        </p:scale>
        <p:origin x="116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E1FB5-B90B-449C-8BDD-DE089FBD3BE9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651B1-A4AE-4589-BC08-947F94C171F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92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1F0C3-15F9-4513-B073-5A3C1568A4AA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16CE-36F9-43DF-9FFD-987D50F819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16CE-36F9-43DF-9FFD-987D50F819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72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16CE-36F9-43DF-9FFD-987D50F819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05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30 millions people affected by food insecurity, 1 in 5 children suffers acute malnutrition, 4.9 millions people fled their homes, population</a:t>
            </a:r>
            <a:r>
              <a:rPr lang="en-GB" baseline="0" dirty="0"/>
              <a:t> is expected to double in the next 20 years (Sahel)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7.3 million people  affected in 2016. Of these, 6.9 million need emergency assistance, including more than 4.2 million children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(DRC);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2.9 million people (half of whom are women and over 60% of children) urgently need the most basic protection and / or assistance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(Cameroun);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million people around the Lake Chad Basin need assistance, aid groups appeal for US$1.5 billion to assist 8.2 million people.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Insecurity persists in CAR; 1.6 million people are in need of assistance.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Epidemics continued to threaten communities across the region in 2017.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commitment level of humanitarian and development effort is estimated at 8% of the needs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16CE-36F9-43DF-9FFD-987D50F819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5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RDRT roster,</a:t>
            </a:r>
            <a:r>
              <a:rPr lang="en-GB" baseline="0" dirty="0"/>
              <a:t> tools and modules need to be reviewed</a:t>
            </a:r>
          </a:p>
          <a:p>
            <a:pPr marL="228600" indent="-228600">
              <a:buAutoNum type="arabicPeriod"/>
            </a:pPr>
            <a:r>
              <a:rPr lang="en-GB" baseline="0" dirty="0"/>
              <a:t>Emergency response is mainly through slow onset disasters (DREFs) which does not allow sufficient allocation for capacity building and roster development. Funding of humanitarian and development action is becoming a challenge. Unfulfilled commitment due to world political dynamics (Japan government etc..) Some PNS are transitioning/phasing out from the sub-region.</a:t>
            </a:r>
          </a:p>
          <a:p>
            <a:pPr marL="228600" indent="-228600">
              <a:buAutoNum type="arabicPeriod"/>
            </a:pPr>
            <a:r>
              <a:rPr lang="en-GB" baseline="0" dirty="0"/>
              <a:t>NS staffs and volunteers are used to implement operation for other organisations (UN systems, etc..). RC NS end up loosing some of the highly qualify staffs</a:t>
            </a:r>
          </a:p>
          <a:p>
            <a:pPr marL="228600" indent="-228600">
              <a:buAutoNum type="arabicPeriod"/>
            </a:pPr>
            <a:r>
              <a:rPr lang="en-GB" baseline="0" dirty="0"/>
              <a:t>Information exchange and coordination is being more active with ICRC. For example, we supported ICRC with modules and tools in Chad, identification of contractors for water management in Nigeria etc..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16CE-36F9-43DF-9FFD-987D50F819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9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ongoing initiatives are linked to the IFRC new WASH strategic direction, the flagship concept paper, S2020, SDG 6 unpacked RCRC indicators, updates from other </a:t>
            </a:r>
            <a:r>
              <a:rPr lang="en-GB" baseline="0" dirty="0"/>
              <a:t>WASH community learning and research,  etc.</a:t>
            </a:r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16CE-36F9-43DF-9FFD-987D50F819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5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52400"/>
            <a:ext cx="117856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52969" y="339726"/>
            <a:ext cx="1754654" cy="1698080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49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WASH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West &amp; Central Africa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2819401"/>
            <a:ext cx="9652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3886200"/>
            <a:ext cx="9652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29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AA2D-7AF4-4BC7-87FD-D7F5408F7F3B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25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2289-0BC8-4073-8ECD-F1013F2E0E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7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7C4A-4376-4586-BD19-D3AC3B4A620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69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A1CD-2ECB-42DD-BD5A-67A8747FAB67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351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AE14-B9C1-44FA-9955-44FE2276C9D0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100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FAB0-8846-42CD-BA9B-EFD961C30E2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89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7164-09EE-4B9F-9182-445A51E7A849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143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20D7-3DC2-49F0-B3DE-CF7A141BF1E6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664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F4C8-1872-4E7F-AC3B-326FF1AE047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569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489C-BA7C-40EE-8BD5-D80C977AB66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28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32656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0"/>
            <a:ext cx="91440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3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B826-BB65-43D4-8C06-D4A1233BA32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553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A975-CD99-44FB-96BD-3026E458D3D6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0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09600" y="1676400"/>
            <a:ext cx="4470400" cy="4191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279693" y="1676400"/>
            <a:ext cx="62992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0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438400" y="2895600"/>
            <a:ext cx="9144000" cy="2971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une image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438400" y="1631732"/>
            <a:ext cx="9144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303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3848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3848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54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144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386917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51075"/>
            <a:ext cx="5386917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6400"/>
            <a:ext cx="5389033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51075"/>
            <a:ext cx="5389033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47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3200" y="152400"/>
            <a:ext cx="117856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907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</a:t>
              </a:r>
              <a:r>
                <a:rPr lang="en-US" sz="2000" b="1" baseline="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Water, Sanitation, and Emergency Health Unit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XXNAMEXX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XXX@ifrc.org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87252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20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489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203200" y="5943600"/>
            <a:ext cx="117856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3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452969" y="339726"/>
            <a:ext cx="1584838" cy="153122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37989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  <a:r>
                <a:rPr lang="en-US" sz="10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WASH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West</a:t>
              </a:r>
              <a:r>
                <a:rPr lang="en-US" sz="10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&amp; Central Africa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 rot="188437">
            <a:off x="8413751" y="1938339"/>
            <a:ext cx="2470149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720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C800DA-399E-41C4-A6F0-DEE48DD6CE80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1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000" dirty="0"/>
              <a:t>WASH update: West and Central Africa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								        </a:t>
            </a:r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						Zakari Issa, WASH Coordinator  						</a:t>
            </a:r>
            <a:r>
              <a:rPr lang="en-GB" sz="1800" dirty="0"/>
              <a:t>23 March 2017</a:t>
            </a:r>
          </a:p>
        </p:txBody>
      </p:sp>
    </p:spTree>
    <p:extLst>
      <p:ext uri="{BB962C8B-B14F-4D97-AF65-F5344CB8AC3E}">
        <p14:creationId xmlns:p14="http://schemas.microsoft.com/office/powerpoint/2010/main" val="271071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Content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676400"/>
            <a:ext cx="9464298" cy="41910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800" dirty="0"/>
              <a:t>Humanitarian &amp; Development snapshot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800" dirty="0"/>
              <a:t>Overview of the RCRC in the Sub-region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800" dirty="0"/>
              <a:t>IFRC ongoing initiatives and technical support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2800" dirty="0"/>
              <a:t>Plans for future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646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00731" y="119271"/>
            <a:ext cx="4465982" cy="5829807"/>
          </a:xfrm>
        </p:spPr>
        <p:txBody>
          <a:bodyPr/>
          <a:lstStyle/>
          <a:p>
            <a:pPr marL="0" indent="0" algn="ctr"/>
            <a:endParaRPr lang="en-GB" sz="2400" u="sng" dirty="0"/>
          </a:p>
          <a:p>
            <a:pPr marL="0" indent="0" algn="ctr"/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Humanitarian &amp; Development snapshot</a:t>
            </a:r>
          </a:p>
          <a:p>
            <a:pPr marL="0" indent="0"/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2000" dirty="0"/>
              <a:t>large-scale protracted humanitarian crisis  and developmental issues affecting more than 150 </a:t>
            </a:r>
            <a:r>
              <a:rPr lang="en-GB" sz="2000" dirty="0" err="1"/>
              <a:t>mio</a:t>
            </a:r>
            <a:r>
              <a:rPr lang="en-GB" sz="2000" dirty="0"/>
              <a:t> people directly : abject poverty, fast population growth, climate change, recurrent food and nutrition crises, armed conflicts and violence, epidemics, ongoing and multiple displacement, under-investment  in social services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2000" dirty="0"/>
              <a:t>humanitarian community will require US$ 2.66 billion to help 15 million people, across 8 countries.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1769" r="1853" b="3545"/>
          <a:stretch/>
        </p:blipFill>
        <p:spPr>
          <a:xfrm>
            <a:off x="2080592" y="304800"/>
            <a:ext cx="5512904" cy="5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6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RCRC in the Sub-region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3752" y="1475656"/>
            <a:ext cx="9995338" cy="441079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/>
              <a:t>Multiplicity and ongoing active partnership </a:t>
            </a:r>
            <a:r>
              <a:rPr lang="en-GB" dirty="0"/>
              <a:t>mainly for humanitarian response with external:  joint assessment and/or bilateral operations agreement in response to humanitarian crisis with external partners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/>
              <a:t>Development programming is limited</a:t>
            </a:r>
            <a:r>
              <a:rPr lang="en-GB" dirty="0"/>
              <a:t>: few example could be traced with IFRC GWSI projects and other bilateral health and/or multi-sectoral programs (NLRC, FRC, DRC, SRC, BRC, consortium (BRC, LUXRC etc.)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Almost all </a:t>
            </a:r>
            <a:r>
              <a:rPr lang="en-GB" b="1" dirty="0"/>
              <a:t>NS strategic development plans include WASH </a:t>
            </a:r>
            <a:r>
              <a:rPr lang="en-GB" dirty="0"/>
              <a:t>as key component. but need to be updated and refined to fit this changing context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Overall </a:t>
            </a:r>
            <a:r>
              <a:rPr lang="en-GB" b="1" dirty="0"/>
              <a:t>resource mobilization efforts and WASH HR </a:t>
            </a:r>
            <a:r>
              <a:rPr lang="en-GB" dirty="0"/>
              <a:t>need to be expanded and refreshed (capacity building) and adapted to the context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More </a:t>
            </a:r>
            <a:r>
              <a:rPr lang="en-GB" b="1" dirty="0"/>
              <a:t>coordination is taken place </a:t>
            </a:r>
            <a:r>
              <a:rPr lang="en-GB" dirty="0"/>
              <a:t>between IFRC and ICRC WATHAB technical staffs above the traditional mechanism with external org.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56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IFRC ongoing initiatives and technical support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37238" y="1598748"/>
            <a:ext cx="10146324" cy="429209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Design, Pilot/implement multi-sectoral/flagship project in Ghana – 2016-2018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Design, Pilot/implement “post project” sustainability WASH programming in Côte d’Ivoire 2017-2010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Further expand GWSI WASH project to Senegal and/or Burkina Faso, 2017-2020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Initiating volunteering concept with corporate partners – since 2016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Active piloting and use of “real time” monitoring and evaluation of GWSI project using ICT – since 2015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Technical support to resource mobilization for Gambia and Cameroun, ongoing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Back up to operations and emergency roster – on going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Networking and positioning during national and international sectorial and high level forums and meetings (WCA platforms, </a:t>
            </a:r>
            <a:r>
              <a:rPr lang="en-GB" sz="2100"/>
              <a:t>GTFCC, WEDC, RWSS </a:t>
            </a:r>
            <a:r>
              <a:rPr lang="en-GB" sz="2100" dirty="0"/>
              <a:t>etc.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100" dirty="0"/>
              <a:t>Further studies and evidence based </a:t>
            </a:r>
            <a:r>
              <a:rPr lang="en-GB" sz="2100" dirty="0" err="1"/>
              <a:t>anaylsis</a:t>
            </a:r>
            <a:r>
              <a:rPr lang="en-GB" sz="2100" dirty="0"/>
              <a:t>: water quality, look back study plans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53720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Plans for future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2569" y="1475656"/>
            <a:ext cx="9741877" cy="4391744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b="1" dirty="0"/>
              <a:t>Revived WASH programming and learning </a:t>
            </a:r>
            <a:r>
              <a:rPr lang="en-GB" dirty="0"/>
              <a:t>: through RM and design for simple and innovative approach, ME&amp;L – multisector/flagship programming, other considerations following ongoing initiative by the new IFRC WASH strategic direction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b="1" dirty="0"/>
              <a:t>Update and expand HR </a:t>
            </a:r>
            <a:r>
              <a:rPr lang="en-GB" dirty="0"/>
              <a:t>capacity and availability: both emergency and development – Available CN for WASH RDRT in epidemics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b="1" dirty="0"/>
              <a:t>Skilled Volunteering </a:t>
            </a:r>
            <a:r>
              <a:rPr lang="en-GB" dirty="0"/>
              <a:t>initiatives and/or secondment: to be further developed and rolled out – through PNS and PPP - </a:t>
            </a:r>
            <a:r>
              <a:rPr lang="en-GB" b="1" dirty="0"/>
              <a:t>Active partnership 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14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Questions??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313" y="1475656"/>
            <a:ext cx="3404810" cy="448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95600" y="2996952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2509692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_flagshi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Theme1_flagship</Template>
  <TotalTime>415</TotalTime>
  <Words>759</Words>
  <Application>Microsoft Office PowerPoint</Application>
  <PresentationFormat>Grand écran</PresentationFormat>
  <Paragraphs>52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Wingdings</vt:lpstr>
      <vt:lpstr>Theme1_flagship</vt:lpstr>
      <vt:lpstr>Custom Design</vt:lpstr>
      <vt:lpstr>WASH update: West and Central Africa</vt:lpstr>
      <vt:lpstr> Content</vt:lpstr>
      <vt:lpstr>Présentation PowerPoint</vt:lpstr>
      <vt:lpstr> RCRC in the Sub-region</vt:lpstr>
      <vt:lpstr> IFRC ongoing initiatives and technical support</vt:lpstr>
      <vt:lpstr> Plans for future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Zakari ISSA</dc:creator>
  <cp:lastModifiedBy>Zakari ISSA</cp:lastModifiedBy>
  <cp:revision>41</cp:revision>
  <dcterms:created xsi:type="dcterms:W3CDTF">2017-03-21T22:16:31Z</dcterms:created>
  <dcterms:modified xsi:type="dcterms:W3CDTF">2017-03-22T10:15:14Z</dcterms:modified>
</cp:coreProperties>
</file>