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25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422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434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074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905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947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160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451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8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078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307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34AF9-EDB7-4B37-A666-03B976D6203F}" type="datetimeFigureOut">
              <a:rPr lang="ar-SA" smtClean="0"/>
              <a:t>05/02/34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4082-3FAB-4024-8E78-502C34A1AF9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538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ar-SA" dirty="0" smtClean="0"/>
              <a:t>البيئة المدرسية وكيفية الحفاظ عليها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SA" dirty="0" smtClean="0"/>
              <a:t>1-لماذا البيئة المدرسية </a:t>
            </a:r>
          </a:p>
          <a:p>
            <a:pPr algn="r"/>
            <a:r>
              <a:rPr lang="ar-SA" dirty="0" smtClean="0"/>
              <a:t> 2-  ماهي مكونات البيئة المد </a:t>
            </a:r>
            <a:r>
              <a:rPr lang="ar-SA" dirty="0" err="1" smtClean="0"/>
              <a:t>رسية</a:t>
            </a:r>
            <a:r>
              <a:rPr lang="ar-SA" dirty="0" smtClean="0"/>
              <a:t> </a:t>
            </a:r>
          </a:p>
          <a:p>
            <a:pPr algn="r"/>
            <a:r>
              <a:rPr lang="ar-SA" dirty="0" smtClean="0"/>
              <a:t>3- من المسئول عن الحفاظ على البيئة المدرسية </a:t>
            </a:r>
          </a:p>
          <a:p>
            <a:pPr algn="r"/>
            <a:r>
              <a:rPr lang="ar-SA" dirty="0" smtClean="0"/>
              <a:t>4- ماهي الانشطة التي قد تسهم في الحفاظ على البيئة  المدرسية </a:t>
            </a:r>
          </a:p>
          <a:p>
            <a:pPr algn="r"/>
            <a:r>
              <a:rPr lang="ar-SA" dirty="0"/>
              <a:t> </a:t>
            </a:r>
            <a:r>
              <a:rPr lang="ar-SA" dirty="0" smtClean="0"/>
              <a:t>5-ماهي الفوائد المترتبة على وجود بيئة مدرسية جيدة </a:t>
            </a:r>
          </a:p>
          <a:p>
            <a:pPr algn="r"/>
            <a:r>
              <a:rPr lang="ar-SA" dirty="0" smtClean="0"/>
              <a:t>6- ماهي الاضرار المتوقعة لو تم العبث والاهمال للبيئة المدرسية </a:t>
            </a:r>
          </a:p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4028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70000" lnSpcReduction="20000"/>
          </a:bodyPr>
          <a:lstStyle/>
          <a:p>
            <a:r>
              <a:rPr lang="ar-SA" sz="5100" b="1" dirty="0"/>
              <a:t>ثانياً - البيئة المدرسية </a:t>
            </a:r>
            <a:r>
              <a:rPr lang="ar-SA" dirty="0"/>
              <a:t>: </a:t>
            </a:r>
          </a:p>
          <a:p>
            <a:endParaRPr lang="ar-SA" dirty="0"/>
          </a:p>
          <a:p>
            <a:r>
              <a:rPr lang="ar-SA" dirty="0"/>
              <a:t>* لا تنفصل البيئة المدرسية عن بيئة المجتمع الموجودة فيه .</a:t>
            </a:r>
          </a:p>
          <a:p>
            <a:endParaRPr lang="ar-SA" dirty="0"/>
          </a:p>
          <a:p>
            <a:r>
              <a:rPr lang="ar-SA" dirty="0"/>
              <a:t>*للبيئة المدرسية دورها المؤثر سلباً أو إيجاباً في صحة الطلاب ، وفي جعلهم يفعِّلون كل قدراتهم الكامنة . </a:t>
            </a:r>
          </a:p>
          <a:p>
            <a:endParaRPr lang="ar-SA" dirty="0"/>
          </a:p>
          <a:p>
            <a:r>
              <a:rPr lang="ar-SA" dirty="0"/>
              <a:t>*من الصعب تربية الطلاب على مبادئ التربية ا لصحية في المدرسة بصورة فعالة في بيئة مدرسية غير صحية . </a:t>
            </a:r>
          </a:p>
          <a:p>
            <a:endParaRPr lang="ar-SA" dirty="0"/>
          </a:p>
          <a:p>
            <a:r>
              <a:rPr lang="ar-SA" dirty="0"/>
              <a:t>*تنقسم البيئة بصفة عامة ( وكذلك البيئة المدرسية ) إلى بيئة حسية وبيئة معنوية :</a:t>
            </a:r>
          </a:p>
          <a:p>
            <a:endParaRPr lang="ar-SA" dirty="0"/>
          </a:p>
          <a:p>
            <a:r>
              <a:rPr lang="ar-SA" dirty="0"/>
              <a:t>البيئة الحسية : تشمل الموقع والمباني المدرسية – الأثاث والمعدات – والمرافق الرياضية – المياه والصرف الصحي إصحاح البيئة المدرسية ... وغير ذلك . </a:t>
            </a:r>
          </a:p>
          <a:p>
            <a:endParaRPr lang="ar-SA" dirty="0"/>
          </a:p>
          <a:p>
            <a:r>
              <a:rPr lang="ar-SA" dirty="0"/>
              <a:t>البيئة ا لمعنوية : تشمل التكوين الاجتماعي والنفسي للمدرسة كمنظومة تعزز الصحة لدى الطلاب ، ويشمل ذلك التخطيط الجيد لليوم الدراسي – العلاقات الإنسانية ( بين الطلاب فيما بينهم ، وبين الطلاب من جهة ومعلميهم من جهة أخرى )– النظام الإداري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5532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50099"/>
          </a:xfrm>
        </p:spPr>
        <p:txBody>
          <a:bodyPr>
            <a:normAutofit fontScale="62500" lnSpcReduction="20000"/>
          </a:bodyPr>
          <a:lstStyle/>
          <a:p>
            <a:r>
              <a:rPr lang="ar-SA" sz="5100" b="1" dirty="0"/>
              <a:t>ثالثا : الخدمات الصحية</a:t>
            </a:r>
          </a:p>
          <a:p>
            <a:endParaRPr lang="ar-SA" dirty="0"/>
          </a:p>
          <a:p>
            <a:r>
              <a:rPr lang="ar-SA" dirty="0"/>
              <a:t>*يقصد بها الخدمات المتعلقة بالصحة والمرض وتنقسم إلى :</a:t>
            </a:r>
          </a:p>
          <a:p>
            <a:endParaRPr lang="ar-SA" dirty="0"/>
          </a:p>
          <a:p>
            <a:r>
              <a:rPr lang="ar-SA" dirty="0"/>
              <a:t>الخدمات الوقائية : وتشمل الوقاية من الأمراض والمشكلات الصحية الشائعة في المجتمع المدرسي ( التطعيمات والعزل الصحي )، وتقديم الإسعافات الأولية عند الضرورة ، وخدمات الاكتشاف المبكر للمشكلات الصحية والتدخل المبكر الممكن لعلاجها ، وإحالتها إلى الخدمات العلاجية المختصة ومتابعة الحالات و التعامل مع الحالات الصحية المزمنة . </a:t>
            </a:r>
          </a:p>
          <a:p>
            <a:endParaRPr lang="ar-SA" dirty="0"/>
          </a:p>
          <a:p>
            <a:r>
              <a:rPr lang="ar-SA" dirty="0"/>
              <a:t>والخدمات العلاجية : وتشمل الكشف الطبي على المصابين بأمراض حادة أو مزمنة ) وعلاجهم </a:t>
            </a:r>
          </a:p>
          <a:p>
            <a:endParaRPr lang="ar-SA" dirty="0"/>
          </a:p>
          <a:p>
            <a:r>
              <a:rPr lang="ar-SA" dirty="0"/>
              <a:t>*يتم تناول الخدمات الصحية في إطار المفهوم والتعريف الشامل للصحة كما عرفتها منظمة الصحة العالمية على </a:t>
            </a:r>
          </a:p>
          <a:p>
            <a:endParaRPr lang="ar-SA" dirty="0"/>
          </a:p>
          <a:p>
            <a:r>
              <a:rPr lang="ar-SA" dirty="0"/>
              <a:t>أنها حالة من التكامل الجسدي والنفسي والاجتماعي وليست مجرد غياب المرض أو الاعتلال .</a:t>
            </a:r>
          </a:p>
          <a:p>
            <a:endParaRPr lang="ar-SA" dirty="0"/>
          </a:p>
          <a:p>
            <a:r>
              <a:rPr lang="ar-SA" dirty="0"/>
              <a:t>* يوجد تداخل كبير بين الخدمات الصحية الوقائية والعلاجية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4191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ar-SA" dirty="0"/>
              <a:t>ربعاً : الصحة النفسية والإرشاد </a:t>
            </a:r>
          </a:p>
          <a:p>
            <a:endParaRPr lang="ar-SA" dirty="0"/>
          </a:p>
          <a:p>
            <a:r>
              <a:rPr lang="ar-SA" dirty="0"/>
              <a:t>* ينبغي تناول الخدمات الصحية النفسية والإرشاد النفسي في إطار المفهوم الشامل للصحة النفسية ، على أنها امتلاك القدرات والمهارات التي تمكن الفرد من التعامل مع التحديات اليومية بالشكل المناسب .</a:t>
            </a:r>
          </a:p>
          <a:p>
            <a:endParaRPr lang="ar-SA" dirty="0"/>
          </a:p>
          <a:p>
            <a:r>
              <a:rPr lang="ar-SA" dirty="0"/>
              <a:t>*تشمل - خدمات الصحة النفسية والإرشاد -كل الخدمات والبرامج المنفذة في المدرسية في جانب الوقاية والاكتشاف المبكر للمشكلات النفسية الشائعة في السن المدرسية . </a:t>
            </a:r>
          </a:p>
          <a:p>
            <a:endParaRPr lang="ar-SA" dirty="0"/>
          </a:p>
          <a:p>
            <a:r>
              <a:rPr lang="ar-SA" dirty="0"/>
              <a:t>*ينبغي أن لا تقتصر مثل هذه الخدمات على الحالات السلوكية التي تؤثر على تحصيل الطالب أو سير التعليم في الفصل والمدرسة ، بل ينبغي أن تشمل كل الطلاب ، وبفعاليات يشترك فيها أكبر عدد ممكن من المعلمين إن لم يكن كلهم . </a:t>
            </a:r>
          </a:p>
          <a:p>
            <a:endParaRPr lang="ar-SA" dirty="0"/>
          </a:p>
          <a:p>
            <a:r>
              <a:rPr lang="ar-SA" dirty="0"/>
              <a:t>* من غير المنطقي الانتظار حتى تظهر المشكلات السلوكية والنفسية في سن المراهقة ( قد يصعب علاجها )، بل يجب المبادرة بالوقاية منها مبكراً ، ومن خلال آليات تربوية صحية مبتكرة تبدأ في سن مبكرة ، بين طلاب المدارس الابتدائية ، وذلك إضافة إلى خدمات الدعم والإرشاد والتوجيه النفسي والاجتماعي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543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خامساً : الاهتمام بصحة العاملين</a:t>
            </a:r>
          </a:p>
          <a:p>
            <a:endParaRPr lang="ar-SA" dirty="0"/>
          </a:p>
          <a:p>
            <a:r>
              <a:rPr lang="ar-SA" dirty="0"/>
              <a:t>*تكتمل الشمولية المطلوبة في تعزيز الصحة في المدارس عندما تشمل صحة العاملين في المدارس من معلمين ومسؤولين وإداريين . </a:t>
            </a:r>
          </a:p>
          <a:p>
            <a:r>
              <a:rPr lang="ar-SA" dirty="0"/>
              <a:t>*للكادر المدرسي خصوصية في نوعية المشكلات الصحية التي ينبغي الاهتمام بها مقارنة بالمشكلات الصحية لدى الطلاب ( ومن أهم هذه المشكلات : </a:t>
            </a:r>
            <a:r>
              <a:rPr lang="ar-SA" dirty="0" smtClean="0"/>
              <a:t>أمراض </a:t>
            </a:r>
            <a:r>
              <a:rPr lang="ar-SA" dirty="0"/>
              <a:t>العيون ، أمراض الفم والأسنان .... وغيرها ). </a:t>
            </a:r>
          </a:p>
          <a:p>
            <a:r>
              <a:rPr lang="ar-SA" dirty="0"/>
              <a:t>*تشمل الخدمات الصحية للعاملين الوقاية من المشكلات الصحية ذات الأولوية لهذه الفئة العمرية ، والتدخل المبكر ، والإحالة للخدمات العلاجية ، ومراعاة الظروف الصحية الخاصة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5009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ar-SA" sz="5100" b="1" dirty="0"/>
              <a:t>سادساً : التغذية وسلامة الغذاء </a:t>
            </a:r>
          </a:p>
          <a:p>
            <a:endParaRPr lang="ar-SA" dirty="0"/>
          </a:p>
          <a:p>
            <a:r>
              <a:rPr lang="ar-SA" dirty="0"/>
              <a:t>. يسود في بعض الأوساط التربوية وبين أولياء الأمور اعتقاد مفاده أن المقصف المدرسي يجب أن يقدم وجبة غذائية متكاملة ، وهذا يتنافى مع أسس التغذية السليمة ، حيث أن وجبة الإفطار ذات أهمية كبيرة جداًُ وأن مكانها الطبيعي هو البيت وليس المدرسة . </a:t>
            </a:r>
          </a:p>
          <a:p>
            <a:r>
              <a:rPr lang="ar-SA" dirty="0"/>
              <a:t>. ينبغي أن ينظر إلى المقصف كمكان لتقديم وجبة تكميلية خفيفة ،وليس مكاناً لتقديم بديل عن وجبة الإفطار 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/>
              <a:t>.نعني بالتغذية المدرسية وسلامة الغذاء كل الخدمات المتعلقة </a:t>
            </a:r>
            <a:r>
              <a:rPr lang="ar-SA" dirty="0" err="1"/>
              <a:t>بالتغذية،وينبغي</a:t>
            </a:r>
            <a:r>
              <a:rPr lang="ar-SA" dirty="0"/>
              <a:t> أن تشمل التدابير الصحية الغذائية بالمدرسة ما يلي </a:t>
            </a:r>
            <a:r>
              <a:rPr lang="ar-SA" dirty="0" smtClean="0"/>
              <a:t>:</a:t>
            </a:r>
            <a:endParaRPr lang="ar-SA" dirty="0"/>
          </a:p>
          <a:p>
            <a:r>
              <a:rPr lang="ar-SA" dirty="0"/>
              <a:t>1-مراقبة المقصف المدرسي من حيث البنية والمحتوى ومراقبة صحة العاملين في تحضير الطعام وتداوله 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/>
              <a:t>2- مراقبة ما يتاح للطلاب من أطعمة داخل المدرسة ( سواء التي يقومون بشرائها من المقصف المدرسي أو التي يحضرونها من بيوتهم ) أو خارجها من قبل </a:t>
            </a:r>
            <a:r>
              <a:rPr lang="ar-SA"/>
              <a:t>باعة </a:t>
            </a:r>
            <a:r>
              <a:rPr lang="ar-SA" smtClean="0"/>
              <a:t>متجولين وغيرهم </a:t>
            </a:r>
            <a:r>
              <a:rPr lang="ar-SA" dirty="0"/>
              <a:t>، والوقاية من التسمم الغذائي . </a:t>
            </a:r>
          </a:p>
          <a:p>
            <a:r>
              <a:rPr lang="ar-SA" dirty="0"/>
              <a:t>3-رفع مستوى الوعي الغذائي في المجتمع المدرسي ، وتوصيل الرسائل الصحية إلى أولياء أمور الطلاب وأسرهم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5198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/>
              <a:t>سابعاً : التربية البدنية والترفيه </a:t>
            </a:r>
          </a:p>
          <a:p>
            <a:endParaRPr lang="ar-SA" dirty="0"/>
          </a:p>
          <a:p>
            <a:r>
              <a:rPr lang="ar-SA" dirty="0"/>
              <a:t>* التربية البدنية ليست ترفاً ، ولكنها ضرورة تربوية وصحية ( نفسية وجسدية ) واجتماعية . </a:t>
            </a:r>
          </a:p>
          <a:p>
            <a:r>
              <a:rPr lang="ar-SA" dirty="0"/>
              <a:t>*هناك ارتباط وثيق ببين التربية البدنية والتحصيل الدراسي 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/>
              <a:t>* مواصفات التربية البدنية المدرسية المثالية : </a:t>
            </a:r>
          </a:p>
          <a:p>
            <a:r>
              <a:rPr lang="ar-SA" dirty="0"/>
              <a:t>1- يتم تناولها من حيث كونها عادة تمارس على مدى الحياة من منطلق الوعي بمردودها الصحي ، ولا يتم تناولها في إطار المنافسات الرياضية التي تتطلب مهارات عالية . </a:t>
            </a:r>
          </a:p>
          <a:p>
            <a:r>
              <a:rPr lang="ar-SA" dirty="0"/>
              <a:t>2- تهدف إلى رفع مستوى اللياقة البدنية والنفسية للطلاب ، وإيجاد فرصة للترفيه عن الطلاب وتشجيع المشاركة الاجتماعية بين الطلاب والمعلمين ، دون أن تزيد من التنافس بينهم أو تسيء إلى البيئة النفسية في المدرسة . </a:t>
            </a:r>
          </a:p>
        </p:txBody>
      </p:sp>
    </p:spTree>
    <p:extLst>
      <p:ext uri="{BB962C8B-B14F-4D97-AF65-F5344CB8AC3E}">
        <p14:creationId xmlns:p14="http://schemas.microsoft.com/office/powerpoint/2010/main" val="377380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/>
              <a:t>ثامناً : الاهتمام بصحة المجتمع المجاور </a:t>
            </a:r>
          </a:p>
          <a:p>
            <a:endParaRPr lang="ar-SA" dirty="0"/>
          </a:p>
          <a:p>
            <a:r>
              <a:rPr lang="ar-SA" dirty="0"/>
              <a:t>* لا تنفصل القضايا المتعلقة بالصحة في المدرسة عن المجتمع . </a:t>
            </a:r>
          </a:p>
          <a:p>
            <a:r>
              <a:rPr lang="ar-SA" dirty="0"/>
              <a:t>* يجب النظر إلى المدرسة كفرصة لتعميق الانتماء إلى المجتمع لدى الطلاب ، وكأداة للتغيير في المجتمع ، ومنها تنطلق الخدمات والأنشطة المتعلقة بالصحة لإحداث التغيير الإيجابي في صحة المجتمع ، ومن أمثلة هذه الخدمات: </a:t>
            </a:r>
          </a:p>
          <a:p>
            <a:r>
              <a:rPr lang="ar-SA" dirty="0"/>
              <a:t>قيام المدرسة بنشاط صحي في المجتمع المحيط يتناول قضية مثل إصحاح البيئة ، أو الوقاية من الحوادث والإصابات ، أو الدعوة إلى النشاط البدني والرياضة بين أفراد المجتمع المحلي ... وغير ذلك 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/>
              <a:t>* تنبع أهمية علاقة المدرسة الصحية بالمجتمع من الحقائق التالية </a:t>
            </a:r>
            <a:r>
              <a:rPr lang="ar-SA" dirty="0" smtClean="0"/>
              <a:t>:</a:t>
            </a:r>
            <a:endParaRPr lang="ar-SA" dirty="0"/>
          </a:p>
          <a:p>
            <a:r>
              <a:rPr lang="ar-SA" dirty="0"/>
              <a:t>1- تحوي المدرسة طلاباً هم عينة ممثلة للمجتمع بكل مؤشرا ته الصحية ( يمثلون ربع السكان تقريباً ) 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/>
              <a:t>2- السن المدرسية فرصة للاكتشاف المبكر للمشكلات الصحية ( وغير الصحية ) السائدة في المجتمع وعلاجها .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015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ar-SA" dirty="0"/>
              <a:t>3- المدرسة فرصة كبيرة وغير مستغلة للوقاية من المشكلات الصحية الموجودة في المجتمع . </a:t>
            </a:r>
          </a:p>
          <a:p>
            <a:r>
              <a:rPr lang="ar-SA" dirty="0"/>
              <a:t>4- المدرسة فرصة للتأثير في السلوكيات الصحية على مستوى الطلاب ، وعلى مستوى المجتمع كله </a:t>
            </a:r>
            <a:r>
              <a:rPr lang="ar-SA" dirty="0" smtClean="0"/>
              <a:t>.</a:t>
            </a:r>
            <a:endParaRPr lang="ar-SA" dirty="0"/>
          </a:p>
          <a:p>
            <a:r>
              <a:rPr lang="ar-SA" dirty="0"/>
              <a:t>*على المرشد الصحي الاحتفاظ بقائمة بالجهات الصحية وغير الصحية الفاعلة في المجتمع ( وخاصة في محيط المدرسة ) والتي يجب توثيق الصلات بها وتبادل الزيارات معها مثل </a:t>
            </a:r>
            <a:r>
              <a:rPr lang="ar-SA" dirty="0" smtClean="0"/>
              <a:t>:</a:t>
            </a:r>
            <a:endParaRPr lang="ar-SA" dirty="0"/>
          </a:p>
          <a:p>
            <a:r>
              <a:rPr lang="ar-SA" dirty="0"/>
              <a:t>المراكز الصحية والمستشفيات- </a:t>
            </a:r>
            <a:r>
              <a:rPr lang="ar-SA" dirty="0" smtClean="0"/>
              <a:t>المجالس المحلية – الجمعيات والمنظمات الاهلية – </a:t>
            </a:r>
            <a:r>
              <a:rPr lang="ar-SA" dirty="0"/>
              <a:t>النوادي الصحية – </a:t>
            </a:r>
            <a:r>
              <a:rPr lang="ar-SA" dirty="0" smtClean="0"/>
              <a:t>الشباب والرياضة– </a:t>
            </a:r>
            <a:r>
              <a:rPr lang="ar-SA" dirty="0"/>
              <a:t>البلديات </a:t>
            </a:r>
            <a:r>
              <a:rPr lang="ar-SA" dirty="0" smtClean="0"/>
              <a:t>– الادارة العامة لصحة البيئة الحفاظ </a:t>
            </a:r>
            <a:r>
              <a:rPr lang="ar-SA" dirty="0"/>
              <a:t>عليها .. وغير ذلك </a:t>
            </a:r>
          </a:p>
          <a:p>
            <a:r>
              <a:rPr lang="ar-SA" dirty="0"/>
              <a:t>*لا يتحقق النجاح في الصحة ا لمدرسية بنجاح هذه العناصر بصورة منفردة بل يتحقق من خلال تناول منظم ومتناسق لهذه العناصر الثمانية </a:t>
            </a:r>
            <a:r>
              <a:rPr lang="ar-SA" dirty="0" smtClean="0"/>
              <a:t>.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342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dirty="0" smtClean="0"/>
              <a:t>مع خالص امنياتي للجميع بالتوفيق والنجاح </a:t>
            </a:r>
          </a:p>
          <a:p>
            <a:endParaRPr lang="ar-SA" dirty="0"/>
          </a:p>
          <a:p>
            <a:endParaRPr lang="ar-SA" dirty="0" smtClean="0"/>
          </a:p>
          <a:p>
            <a:pPr marL="0" indent="0" algn="ctr">
              <a:buNone/>
            </a:pPr>
            <a:r>
              <a:rPr lang="ar-SA" dirty="0" smtClean="0"/>
              <a:t>أ. عزي محمد غالب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133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1-لماذا البيئة المدرسية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البيئة المدرسية هي المنزل الثاني للطالب بعد المسكن الذي يعيش فيه </a:t>
            </a:r>
          </a:p>
          <a:p>
            <a:r>
              <a:rPr lang="ar-SA" dirty="0" smtClean="0"/>
              <a:t>وجود الشريحة من الفئات العمرية الاكثر تعرض للمخاطر</a:t>
            </a:r>
          </a:p>
          <a:p>
            <a:r>
              <a:rPr lang="ar-SA" dirty="0" smtClean="0"/>
              <a:t>كثرة الطلاب وازدحامهم في حيز واحد </a:t>
            </a:r>
          </a:p>
          <a:p>
            <a:r>
              <a:rPr lang="ar-SA" dirty="0" smtClean="0"/>
              <a:t>وجود </a:t>
            </a:r>
            <a:r>
              <a:rPr lang="ar-SA" dirty="0" err="1" smtClean="0"/>
              <a:t>اكثرمن</a:t>
            </a:r>
            <a:r>
              <a:rPr lang="ar-SA" dirty="0" smtClean="0"/>
              <a:t> عامل في المدرسة قد يتسبب حدوث مشاكل صحية </a:t>
            </a:r>
          </a:p>
          <a:p>
            <a:r>
              <a:rPr lang="ar-SA" dirty="0" smtClean="0"/>
              <a:t>بقاء الطلاب في المدرسة فترة زمنية كبيره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2593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ماهي مكونات البيئة المد </a:t>
            </a:r>
            <a:r>
              <a:rPr lang="ar-SA" dirty="0" err="1" smtClean="0"/>
              <a:t>رسية</a:t>
            </a:r>
            <a:r>
              <a:rPr lang="ar-SA" dirty="0" smtClean="0"/>
              <a:t>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ar-SA" dirty="0" smtClean="0"/>
              <a:t>وسيتم شرح كل نقطة على حدة </a:t>
            </a:r>
          </a:p>
          <a:p>
            <a:r>
              <a:rPr lang="ar-SA" dirty="0" smtClean="0"/>
              <a:t>الحوش المدرسي </a:t>
            </a:r>
          </a:p>
          <a:p>
            <a:r>
              <a:rPr lang="ar-SA" dirty="0" smtClean="0"/>
              <a:t>الصفوف الدراسية </a:t>
            </a:r>
          </a:p>
          <a:p>
            <a:r>
              <a:rPr lang="ar-SA" dirty="0" smtClean="0"/>
              <a:t>ساحات المدرسة </a:t>
            </a:r>
          </a:p>
          <a:p>
            <a:r>
              <a:rPr lang="ar-SA" dirty="0" smtClean="0"/>
              <a:t>الاندية الرياضية ان وجدت </a:t>
            </a:r>
          </a:p>
          <a:p>
            <a:r>
              <a:rPr lang="ar-SA" dirty="0" smtClean="0"/>
              <a:t>العيادات الطبية ان وجدت </a:t>
            </a:r>
          </a:p>
          <a:p>
            <a:r>
              <a:rPr lang="ar-SA" dirty="0" smtClean="0"/>
              <a:t>المرسم ان وجد </a:t>
            </a:r>
          </a:p>
          <a:p>
            <a:r>
              <a:rPr lang="ar-SA" dirty="0" smtClean="0"/>
              <a:t>المعامل التجريبية ان وجدت </a:t>
            </a:r>
          </a:p>
          <a:p>
            <a:r>
              <a:rPr lang="ar-SA" dirty="0" smtClean="0"/>
              <a:t>المقاصف </a:t>
            </a:r>
          </a:p>
          <a:p>
            <a:r>
              <a:rPr lang="ar-SA" dirty="0"/>
              <a:t> </a:t>
            </a:r>
            <a:r>
              <a:rPr lang="ar-SA" dirty="0" smtClean="0"/>
              <a:t>الحمامات </a:t>
            </a:r>
          </a:p>
          <a:p>
            <a:r>
              <a:rPr lang="ar-SA" dirty="0" smtClean="0"/>
              <a:t>خزانات المياه </a:t>
            </a:r>
          </a:p>
          <a:p>
            <a:r>
              <a:rPr lang="ar-SA" dirty="0" smtClean="0"/>
              <a:t>البيارات </a:t>
            </a:r>
          </a:p>
          <a:p>
            <a:pPr marL="0" indent="0">
              <a:buNone/>
            </a:pP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08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من المسئول عن الحفاظ على البيئة المدرسية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SA" dirty="0" smtClean="0"/>
              <a:t>وسنقوم بتوضيح دور كل فئة من هذه الفئات</a:t>
            </a:r>
          </a:p>
          <a:p>
            <a:r>
              <a:rPr lang="ar-SA" dirty="0" smtClean="0"/>
              <a:t>الطلاب اولاً </a:t>
            </a:r>
          </a:p>
          <a:p>
            <a:r>
              <a:rPr lang="ar-SA" dirty="0" smtClean="0"/>
              <a:t>المدرسون </a:t>
            </a:r>
          </a:p>
          <a:p>
            <a:r>
              <a:rPr lang="ar-SA" dirty="0" smtClean="0"/>
              <a:t>ادارة المدرسة </a:t>
            </a:r>
          </a:p>
          <a:p>
            <a:r>
              <a:rPr lang="ar-SA" dirty="0"/>
              <a:t> </a:t>
            </a:r>
            <a:r>
              <a:rPr lang="ar-SA" dirty="0" smtClean="0"/>
              <a:t>مجلس الاباء ان وجد </a:t>
            </a:r>
          </a:p>
          <a:p>
            <a:r>
              <a:rPr lang="ar-SA" dirty="0"/>
              <a:t> </a:t>
            </a:r>
            <a:r>
              <a:rPr lang="ar-SA" dirty="0" smtClean="0"/>
              <a:t>مجلس الامهات ان وجد </a:t>
            </a:r>
          </a:p>
          <a:p>
            <a:r>
              <a:rPr lang="ar-SA" dirty="0" smtClean="0"/>
              <a:t>القيادين في المجتمع المجالس المحلية </a:t>
            </a:r>
          </a:p>
          <a:p>
            <a:r>
              <a:rPr lang="ar-SA" dirty="0" smtClean="0"/>
              <a:t>الاهالي بشكل عام وخصوصاً المجاورون للمدرسة </a:t>
            </a:r>
          </a:p>
          <a:p>
            <a:r>
              <a:rPr lang="ar-SA" dirty="0" smtClean="0"/>
              <a:t>حارس المدرسة </a:t>
            </a:r>
          </a:p>
          <a:p>
            <a:r>
              <a:rPr lang="ar-SA" dirty="0" smtClean="0"/>
              <a:t>الفراشين</a:t>
            </a:r>
          </a:p>
          <a:p>
            <a:r>
              <a:rPr lang="ar-SA" dirty="0" smtClean="0"/>
              <a:t>الجهات ذات العاقة مثل البلدية وعمال النظافة </a:t>
            </a:r>
          </a:p>
        </p:txBody>
      </p:sp>
    </p:spTree>
    <p:extLst>
      <p:ext uri="{BB962C8B-B14F-4D97-AF65-F5344CB8AC3E}">
        <p14:creationId xmlns:p14="http://schemas.microsoft.com/office/powerpoint/2010/main" val="331606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ar-SA" sz="3200" dirty="0" smtClean="0"/>
              <a:t>ماهي الانشطة التي قد تسهم في الحفاظ على البيئة  المدرسية </a:t>
            </a:r>
            <a:br>
              <a:rPr lang="ar-SA" sz="3200" dirty="0" smtClean="0"/>
            </a:b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ar-SA" dirty="0" smtClean="0"/>
              <a:t>تنفيذ عدد من الانشطة التوعوية والتي يقوم بها الطلاب انفسهم مثل المجلات الحائطية – الكلمات في طابور الصباح  المسابقات الصحية – الانشطة الرياضية - </a:t>
            </a:r>
          </a:p>
          <a:p>
            <a:r>
              <a:rPr lang="ar-SA" dirty="0" smtClean="0"/>
              <a:t>تبني الرقابة المستمرة على الاجواء الصحية للبيئة المدرسية من فئة معينة من الطلاب </a:t>
            </a:r>
          </a:p>
          <a:p>
            <a:r>
              <a:rPr lang="ar-SA" dirty="0" smtClean="0"/>
              <a:t>التواصل المستمر مع المجتمع </a:t>
            </a:r>
            <a:r>
              <a:rPr lang="ar-SA" dirty="0" err="1" smtClean="0"/>
              <a:t>للاسهام</a:t>
            </a:r>
            <a:r>
              <a:rPr lang="ar-SA" dirty="0" smtClean="0"/>
              <a:t> في الدفع بالبيئة المدرسية الى الرقي </a:t>
            </a:r>
          </a:p>
          <a:p>
            <a:r>
              <a:rPr lang="ar-SA" dirty="0" smtClean="0"/>
              <a:t>تنفيذ زيارات بين الى المدارس الاخرى للاستفادة من انشطتهم وافادتهم بما لدينا من خبرات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182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3600" dirty="0" smtClean="0"/>
              <a:t>5-ماهي الفوائد المترتبة على وجود بيئة مدرسية جيدة 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ar-SA" dirty="0" smtClean="0"/>
              <a:t>تعتبر التزام ديني ( النظافة من الايمان )</a:t>
            </a:r>
          </a:p>
          <a:p>
            <a:r>
              <a:rPr lang="ar-SA" dirty="0" smtClean="0"/>
              <a:t>وجود جيل صحيح ومعافى ( العقل السليم في الجسم السليم ) </a:t>
            </a:r>
          </a:p>
          <a:p>
            <a:r>
              <a:rPr lang="ar-SA" dirty="0" smtClean="0"/>
              <a:t>تقليل انتشار الامراض الى البيئة المجاورة للمدرسة </a:t>
            </a:r>
          </a:p>
          <a:p>
            <a:r>
              <a:rPr lang="ar-SA" dirty="0" smtClean="0"/>
              <a:t>عكس نظرة حضارية على المنطقة التي توجد فيها هذه المدرسة </a:t>
            </a:r>
          </a:p>
          <a:p>
            <a:r>
              <a:rPr lang="ar-SA" dirty="0" smtClean="0"/>
              <a:t>تنمي روح المحبة بين الطلاب والمجتمع المجاور لهم </a:t>
            </a:r>
          </a:p>
          <a:p>
            <a:r>
              <a:rPr lang="ar-SA" dirty="0" smtClean="0"/>
              <a:t>نخفف من نسبة </a:t>
            </a:r>
            <a:r>
              <a:rPr lang="ar-SA" dirty="0" err="1" smtClean="0"/>
              <a:t>معانات</a:t>
            </a:r>
            <a:r>
              <a:rPr lang="ar-SA" dirty="0" smtClean="0"/>
              <a:t> البلد من جراء الاصابة بالعديد من المشاكل الصحية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289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ar-SA" sz="2800" dirty="0" smtClean="0"/>
              <a:t>ماهي الاضرار المتوقعة لو تم العبث والاهمال للبيئة المدرسية </a:t>
            </a:r>
            <a:br>
              <a:rPr lang="ar-SA" sz="2800" dirty="0" smtClean="0"/>
            </a:b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مجتمع مريض </a:t>
            </a:r>
          </a:p>
          <a:p>
            <a:r>
              <a:rPr lang="ar-SA" dirty="0"/>
              <a:t> </a:t>
            </a:r>
            <a:r>
              <a:rPr lang="ar-SA" dirty="0" smtClean="0"/>
              <a:t>تحصيل علمي ضعيف </a:t>
            </a:r>
          </a:p>
          <a:p>
            <a:r>
              <a:rPr lang="ar-SA" dirty="0"/>
              <a:t> </a:t>
            </a:r>
            <a:r>
              <a:rPr lang="ar-SA" dirty="0" smtClean="0"/>
              <a:t>زيادة </a:t>
            </a:r>
            <a:r>
              <a:rPr lang="ar-SA" dirty="0" err="1" smtClean="0"/>
              <a:t>المراضة</a:t>
            </a:r>
            <a:r>
              <a:rPr lang="ar-SA" dirty="0" smtClean="0"/>
              <a:t> والوفيات </a:t>
            </a:r>
          </a:p>
          <a:p>
            <a:r>
              <a:rPr lang="ar-SA" dirty="0"/>
              <a:t> </a:t>
            </a:r>
            <a:r>
              <a:rPr lang="ar-SA" dirty="0" smtClean="0"/>
              <a:t>زيادة نسبة الفقر </a:t>
            </a:r>
          </a:p>
          <a:p>
            <a:r>
              <a:rPr lang="ar-SA" dirty="0" smtClean="0"/>
              <a:t>التسرب من المدارس بسبب المرض </a:t>
            </a:r>
          </a:p>
          <a:p>
            <a:r>
              <a:rPr lang="ar-SA" dirty="0" smtClean="0"/>
              <a:t>اعباء على الاسرة </a:t>
            </a:r>
          </a:p>
          <a:p>
            <a:r>
              <a:rPr lang="ar-SA" dirty="0" smtClean="0"/>
              <a:t>عدم وجود الرغبة من قبل أي جهات داعمة او هيئات حكومية في </a:t>
            </a:r>
            <a:r>
              <a:rPr lang="ar-SA" dirty="0" smtClean="0"/>
              <a:t>زيارة </a:t>
            </a:r>
            <a:r>
              <a:rPr lang="ar-SA" dirty="0" smtClean="0"/>
              <a:t>المدارس التي بيئتها المدرسية سيئة </a:t>
            </a:r>
          </a:p>
          <a:p>
            <a:r>
              <a:rPr lang="ar-SA" dirty="0" smtClean="0"/>
              <a:t>التهميش من قبل المعنيين في القطاع التربوي للمدارس ذات البيئة المدرسية الرديئة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458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ar-SA" sz="2800" dirty="0"/>
              <a:t>المكونات الثمانية للصحة المدرسية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47500" lnSpcReduction="20000"/>
          </a:bodyPr>
          <a:lstStyle/>
          <a:p>
            <a:r>
              <a:rPr lang="ar-SA" sz="7000" b="1" dirty="0"/>
              <a:t>أولا : التربية الصحية </a:t>
            </a:r>
          </a:p>
          <a:p>
            <a:endParaRPr lang="ar-SA" b="1" dirty="0"/>
          </a:p>
          <a:p>
            <a:r>
              <a:rPr lang="ar-SA" b="1" dirty="0"/>
              <a:t>*تعنى مجموعة الأنشطة التي تقدم بطريقة مدروسة في إطار واضح بهدف تغيير ثلاث جوانب في الفئة المستهدفة </a:t>
            </a:r>
          </a:p>
          <a:p>
            <a:endParaRPr lang="ar-SA" b="1" dirty="0"/>
          </a:p>
          <a:p>
            <a:r>
              <a:rPr lang="ar-SA" b="1" dirty="0"/>
              <a:t>( المعرفة – الاتجاه – السلوك ). </a:t>
            </a:r>
          </a:p>
          <a:p>
            <a:endParaRPr lang="ar-SA" b="1" dirty="0"/>
          </a:p>
          <a:p>
            <a:r>
              <a:rPr lang="ar-SA" b="1" dirty="0"/>
              <a:t>* مواصفات التربية الصحية المثالية :</a:t>
            </a:r>
          </a:p>
          <a:p>
            <a:endParaRPr lang="ar-SA" b="1" dirty="0"/>
          </a:p>
          <a:p>
            <a:r>
              <a:rPr lang="ar-SA" b="1" dirty="0"/>
              <a:t>أ- تركز على :</a:t>
            </a:r>
          </a:p>
          <a:p>
            <a:endParaRPr lang="ar-SA" b="1" dirty="0"/>
          </a:p>
          <a:p>
            <a:r>
              <a:rPr lang="ar-SA" b="1" dirty="0"/>
              <a:t>. الظروف والسلوكيات التي تعزز الصحة، والتي تعيق الصحة </a:t>
            </a:r>
          </a:p>
          <a:p>
            <a:endParaRPr lang="ar-SA" b="1" dirty="0"/>
          </a:p>
          <a:p>
            <a:r>
              <a:rPr lang="ar-SA" b="1" dirty="0"/>
              <a:t>. المهارات اللازمة لتطوير السلوك الصحي ، وإيجاد مناخ معزز للصحة </a:t>
            </a:r>
          </a:p>
          <a:p>
            <a:endParaRPr lang="ar-SA" b="1" dirty="0"/>
          </a:p>
          <a:p>
            <a:r>
              <a:rPr lang="ar-SA" b="1" dirty="0"/>
              <a:t>. المعرفة والاستعداد والمعتقدات والقيم المرتبطة بالسلوك الصحي وتدعيمه .</a:t>
            </a:r>
          </a:p>
          <a:p>
            <a:endParaRPr lang="ar-SA" b="1" dirty="0"/>
          </a:p>
          <a:p>
            <a:r>
              <a:rPr lang="ar-SA" b="1" dirty="0"/>
              <a:t>. تقديم القدوة في ممارسة المهارات والسلوكيات الصحية .</a:t>
            </a:r>
          </a:p>
          <a:p>
            <a:endParaRPr lang="ar-SA" b="1" dirty="0"/>
          </a:p>
          <a:p>
            <a:r>
              <a:rPr lang="ar-SA" b="1" dirty="0"/>
              <a:t>ب-تكون شاملة ، بمعنى أنها :</a:t>
            </a:r>
          </a:p>
          <a:p>
            <a:endParaRPr lang="ar-SA" b="1" dirty="0"/>
          </a:p>
          <a:p>
            <a:r>
              <a:rPr lang="ar-SA" b="1" dirty="0"/>
              <a:t>. تنظر إلى الصحة من منظور شامل ( الصحة كما عرفتها منظمة الصحة العالمية )</a:t>
            </a:r>
          </a:p>
          <a:p>
            <a:endParaRPr lang="ar-SA" b="1" dirty="0"/>
          </a:p>
          <a:p>
            <a:r>
              <a:rPr lang="ar-SA" b="1" dirty="0"/>
              <a:t>. تستغل كل الإمكانات المتاحة للتثقيف الصحي ( رسمية وغير رسمية ، تقليدية وغير تقليدية )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374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endParaRPr lang="ar-SA" dirty="0"/>
          </a:p>
          <a:p>
            <a:r>
              <a:rPr lang="ar-SA" b="1" dirty="0"/>
              <a:t>. تحرص على تناغم الرسائل الصيحة .</a:t>
            </a:r>
          </a:p>
          <a:p>
            <a:endParaRPr lang="ar-SA" b="1" dirty="0"/>
          </a:p>
          <a:p>
            <a:r>
              <a:rPr lang="ar-SA" b="1" dirty="0"/>
              <a:t>. تمكن الطلاب من تحسين الظروف بما يدعم الصحة المدرسية </a:t>
            </a:r>
          </a:p>
          <a:p>
            <a:endParaRPr lang="ar-SA" b="1" dirty="0"/>
          </a:p>
          <a:p>
            <a:r>
              <a:rPr lang="ar-SA" b="1" dirty="0"/>
              <a:t>. تنشط التفاعل بين المدرسة والمجتمع والأسرة والخدمات الصحية المحلية </a:t>
            </a:r>
          </a:p>
          <a:p>
            <a:endParaRPr lang="ar-SA" b="1" dirty="0"/>
          </a:p>
          <a:p>
            <a:r>
              <a:rPr lang="ar-SA" b="1" dirty="0"/>
              <a:t>. تعمل على تحسين البيئة المدرسية والحفاظ عليها . </a:t>
            </a:r>
          </a:p>
          <a:p>
            <a:endParaRPr lang="ar-SA" b="1" dirty="0"/>
          </a:p>
          <a:p>
            <a:r>
              <a:rPr lang="ar-SA" b="1" dirty="0"/>
              <a:t>ج- تكون أكثر فاعلية إذا : </a:t>
            </a:r>
          </a:p>
          <a:p>
            <a:endParaRPr lang="ar-SA" b="1" dirty="0"/>
          </a:p>
          <a:p>
            <a:r>
              <a:rPr lang="ar-SA" b="1" dirty="0"/>
              <a:t>. أجريت في بيئة داعمة </a:t>
            </a:r>
          </a:p>
          <a:p>
            <a:endParaRPr lang="ar-SA" b="1" dirty="0"/>
          </a:p>
          <a:p>
            <a:r>
              <a:rPr lang="ar-SA" b="1" dirty="0"/>
              <a:t>. كانت متناغمة مع الظروف البيئية والاجتماعية والثقافية للفئة المستهدفة </a:t>
            </a:r>
          </a:p>
          <a:p>
            <a:endParaRPr lang="ar-SA" b="1" dirty="0"/>
          </a:p>
          <a:p>
            <a:r>
              <a:rPr lang="ar-SA" b="1" dirty="0"/>
              <a:t>. أشركت الطلاب والمعلمين والآباء في تحمل مسؤولياتهم تجاه صحتهم وصحة أسرهم والمجتمعات التي يعيشون فيها </a:t>
            </a:r>
          </a:p>
          <a:p>
            <a:endParaRPr lang="ar-SA" b="1" dirty="0"/>
          </a:p>
          <a:p>
            <a:r>
              <a:rPr lang="ar-SA" b="1" dirty="0"/>
              <a:t>. حرصت على مخاطبة الجيل الجديد الذي لم يدخل المدارس بعد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535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1595</Words>
  <Application>Microsoft Office PowerPoint</Application>
  <PresentationFormat>عرض على الشاشة (3:4)‏</PresentationFormat>
  <Paragraphs>173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البيئة المدرسية وكيفية الحفاظ عليها </vt:lpstr>
      <vt:lpstr>1-لماذا البيئة المدرسية  </vt:lpstr>
      <vt:lpstr>ماهي مكونات البيئة المد رسية  </vt:lpstr>
      <vt:lpstr>من المسئول عن الحفاظ على البيئة المدرسية </vt:lpstr>
      <vt:lpstr>ماهي الانشطة التي قد تسهم في الحفاظ على البيئة  المدرسية  </vt:lpstr>
      <vt:lpstr>5-ماهي الفوائد المترتبة على وجود بيئة مدرسية جيدة  </vt:lpstr>
      <vt:lpstr>ماهي الاضرار المتوقعة لو تم العبث والاهمال للبيئة المدرسية  </vt:lpstr>
      <vt:lpstr>المكونات الثمانية للصحة المدرسية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 المدرسية وكيفية الحفاظ عليها</dc:title>
  <dc:creator>azey ghaleb</dc:creator>
  <cp:lastModifiedBy>azey ghaleb</cp:lastModifiedBy>
  <cp:revision>10</cp:revision>
  <dcterms:created xsi:type="dcterms:W3CDTF">2012-12-17T19:34:37Z</dcterms:created>
  <dcterms:modified xsi:type="dcterms:W3CDTF">2012-12-18T19:53:17Z</dcterms:modified>
</cp:coreProperties>
</file>