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3" r:id="rId4"/>
  </p:sldMasterIdLst>
  <p:notesMasterIdLst>
    <p:notesMasterId r:id="rId14"/>
  </p:notesMasterIdLst>
  <p:sldIdLst>
    <p:sldId id="342" r:id="rId5"/>
    <p:sldId id="355" r:id="rId6"/>
    <p:sldId id="389" r:id="rId7"/>
    <p:sldId id="388" r:id="rId8"/>
    <p:sldId id="381" r:id="rId9"/>
    <p:sldId id="394" r:id="rId10"/>
    <p:sldId id="372" r:id="rId11"/>
    <p:sldId id="362" r:id="rId12"/>
    <p:sldId id="365"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Ramos" initials="MR" lastIdx="4" clrIdx="0"/>
  <p:cmAuthor id="2" name="BARBOZA, Philippe" initials="BP" lastIdx="7" clrIdx="1"/>
  <p:cmAuthor id="3" name="Alexandra Machado" initials="AM" lastIdx="1" clrIdx="2"/>
  <p:cmAuthor id="4" name="Annika Wendland" initials="AW" lastIdx="1" clrIdx="3">
    <p:extLst>
      <p:ext uri="{19B8F6BF-5375-455C-9EA6-DF929625EA0E}">
        <p15:presenceInfo xmlns:p15="http://schemas.microsoft.com/office/powerpoint/2012/main" userId="S::Annika.Wendland@ifrc.org::655e6df9-cead-4733-8fec-5d092f3f0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19C94"/>
    <a:srgbClr val="38394D"/>
    <a:srgbClr val="6AC4C8"/>
    <a:srgbClr val="33CCCC"/>
    <a:srgbClr val="28A69E"/>
    <a:srgbClr val="99DAF3"/>
    <a:srgbClr val="CCECFF"/>
    <a:srgbClr val="F1F8F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B159B-4CBB-4611-A0CD-B276EDBC91B0}" v="2" dt="2021-08-31T14:34:29.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99" autoAdjust="0"/>
  </p:normalViewPr>
  <p:slideViewPr>
    <p:cSldViewPr snapToGrid="0">
      <p:cViewPr varScale="1">
        <p:scale>
          <a:sx n="57" d="100"/>
          <a:sy n="57" d="100"/>
        </p:scale>
        <p:origin x="992"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E64E6-1659-4192-868E-C5968AFA22F0}" type="doc">
      <dgm:prSet loTypeId="urn:microsoft.com/office/officeart/2005/8/layout/cycle8" loCatId="cycle" qsTypeId="urn:microsoft.com/office/officeart/2005/8/quickstyle/simple5" qsCatId="simple" csTypeId="urn:microsoft.com/office/officeart/2005/8/colors/colorful2" csCatId="colorful" phldr="1"/>
      <dgm:spPr/>
    </dgm:pt>
    <dgm:pt modelId="{7B000453-E604-4AFF-87F9-4BA7A44B2AEA}">
      <dgm:prSet phldrT="[Text]"/>
      <dgm:spPr>
        <a:solidFill>
          <a:srgbClr val="119C94"/>
        </a:solidFill>
      </dgm:spPr>
      <dgm:t>
        <a:bodyPr/>
        <a:lstStyle/>
        <a:p>
          <a:r>
            <a:rPr lang="x-none"/>
            <a:t>Technical assistance</a:t>
          </a:r>
          <a:endParaRPr lang="es-ES"/>
        </a:p>
      </dgm:t>
    </dgm:pt>
    <dgm:pt modelId="{E95C8C39-CCD4-4CB0-B7C4-4B269471ACE2}" type="parTrans" cxnId="{C98F8D63-5089-4D95-8EE0-290F491944B4}">
      <dgm:prSet/>
      <dgm:spPr/>
      <dgm:t>
        <a:bodyPr/>
        <a:lstStyle/>
        <a:p>
          <a:endParaRPr lang="es-ES"/>
        </a:p>
      </dgm:t>
    </dgm:pt>
    <dgm:pt modelId="{551BA385-9181-4DA6-9012-E0F6BC9DB02D}" type="sibTrans" cxnId="{C98F8D63-5089-4D95-8EE0-290F491944B4}">
      <dgm:prSet/>
      <dgm:spPr/>
      <dgm:t>
        <a:bodyPr/>
        <a:lstStyle/>
        <a:p>
          <a:endParaRPr lang="es-ES"/>
        </a:p>
      </dgm:t>
    </dgm:pt>
    <dgm:pt modelId="{F3176CCB-A5A9-4146-86F9-A2B37E1A1F06}">
      <dgm:prSet phldrT="[Text]"/>
      <dgm:spPr>
        <a:solidFill>
          <a:schemeClr val="accent4">
            <a:lumMod val="75000"/>
          </a:schemeClr>
        </a:solidFill>
      </dgm:spPr>
      <dgm:t>
        <a:bodyPr/>
        <a:lstStyle/>
        <a:p>
          <a:r>
            <a:rPr lang="x-none"/>
            <a:t>Advocacy &amp; Resource Mobilization  </a:t>
          </a:r>
          <a:endParaRPr lang="es-ES"/>
        </a:p>
      </dgm:t>
    </dgm:pt>
    <dgm:pt modelId="{3E3BFFCA-EE99-4BEA-A96E-0F33022935B6}" type="parTrans" cxnId="{6C21F8C5-7DFC-417A-B630-D4E112A83D0F}">
      <dgm:prSet/>
      <dgm:spPr/>
      <dgm:t>
        <a:bodyPr/>
        <a:lstStyle/>
        <a:p>
          <a:endParaRPr lang="es-ES"/>
        </a:p>
      </dgm:t>
    </dgm:pt>
    <dgm:pt modelId="{4DDD207C-5951-4722-B78C-430F059F38A2}" type="sibTrans" cxnId="{6C21F8C5-7DFC-417A-B630-D4E112A83D0F}">
      <dgm:prSet/>
      <dgm:spPr/>
      <dgm:t>
        <a:bodyPr/>
        <a:lstStyle/>
        <a:p>
          <a:endParaRPr lang="es-ES"/>
        </a:p>
      </dgm:t>
    </dgm:pt>
    <dgm:pt modelId="{E2F9F504-B3C4-4876-9323-AA5895DD3886}">
      <dgm:prSet phldrT="[Text]"/>
      <dgm:spPr/>
      <dgm:t>
        <a:bodyPr/>
        <a:lstStyle/>
        <a:p>
          <a:r>
            <a:rPr lang="en-US"/>
            <a:t>C</a:t>
          </a:r>
          <a:r>
            <a:rPr lang="x-none" err="1"/>
            <a:t>oordination</a:t>
          </a:r>
          <a:r>
            <a:rPr lang="x-none"/>
            <a:t> </a:t>
          </a:r>
          <a:endParaRPr lang="es-ES"/>
        </a:p>
      </dgm:t>
    </dgm:pt>
    <dgm:pt modelId="{8F857F31-966F-498B-9457-32533068B071}" type="parTrans" cxnId="{F0440498-156E-42E2-9540-12501780B7A9}">
      <dgm:prSet/>
      <dgm:spPr/>
      <dgm:t>
        <a:bodyPr/>
        <a:lstStyle/>
        <a:p>
          <a:endParaRPr lang="es-ES"/>
        </a:p>
      </dgm:t>
    </dgm:pt>
    <dgm:pt modelId="{BD38C10D-0814-451C-84F1-CAFA7A2E2B55}" type="sibTrans" cxnId="{F0440498-156E-42E2-9540-12501780B7A9}">
      <dgm:prSet/>
      <dgm:spPr/>
      <dgm:t>
        <a:bodyPr/>
        <a:lstStyle/>
        <a:p>
          <a:endParaRPr lang="es-ES"/>
        </a:p>
      </dgm:t>
    </dgm:pt>
    <dgm:pt modelId="{7D133066-D187-4FA9-AEA7-A547425A811F}" type="pres">
      <dgm:prSet presAssocID="{3B9E64E6-1659-4192-868E-C5968AFA22F0}" presName="compositeShape" presStyleCnt="0">
        <dgm:presLayoutVars>
          <dgm:chMax val="7"/>
          <dgm:dir/>
          <dgm:resizeHandles val="exact"/>
        </dgm:presLayoutVars>
      </dgm:prSet>
      <dgm:spPr/>
    </dgm:pt>
    <dgm:pt modelId="{C75B5ADD-ACEF-43DF-BADB-B996A0EA35F7}" type="pres">
      <dgm:prSet presAssocID="{3B9E64E6-1659-4192-868E-C5968AFA22F0}" presName="wedge1" presStyleLbl="node1" presStyleIdx="0" presStyleCnt="3" custLinFactNeighborY="408"/>
      <dgm:spPr/>
    </dgm:pt>
    <dgm:pt modelId="{9012370C-DC81-4034-9D6B-0BC3EE51382D}" type="pres">
      <dgm:prSet presAssocID="{3B9E64E6-1659-4192-868E-C5968AFA22F0}" presName="dummy1a" presStyleCnt="0"/>
      <dgm:spPr/>
    </dgm:pt>
    <dgm:pt modelId="{B8C7DD0E-89DD-4D24-8762-B3FFC8CC3A23}" type="pres">
      <dgm:prSet presAssocID="{3B9E64E6-1659-4192-868E-C5968AFA22F0}" presName="dummy1b" presStyleCnt="0"/>
      <dgm:spPr/>
    </dgm:pt>
    <dgm:pt modelId="{E5981A42-276E-4ED7-BAA1-AA50745618B1}" type="pres">
      <dgm:prSet presAssocID="{3B9E64E6-1659-4192-868E-C5968AFA22F0}" presName="wedge1Tx" presStyleLbl="node1" presStyleIdx="0" presStyleCnt="3">
        <dgm:presLayoutVars>
          <dgm:chMax val="0"/>
          <dgm:chPref val="0"/>
          <dgm:bulletEnabled val="1"/>
        </dgm:presLayoutVars>
      </dgm:prSet>
      <dgm:spPr/>
    </dgm:pt>
    <dgm:pt modelId="{A8991660-880D-45C4-9A67-AFFC2D1BECBE}" type="pres">
      <dgm:prSet presAssocID="{3B9E64E6-1659-4192-868E-C5968AFA22F0}" presName="wedge2" presStyleLbl="node1" presStyleIdx="1" presStyleCnt="3" custLinFactNeighborY="911"/>
      <dgm:spPr/>
    </dgm:pt>
    <dgm:pt modelId="{C1E44913-4282-4FBD-938B-8641570B33CB}" type="pres">
      <dgm:prSet presAssocID="{3B9E64E6-1659-4192-868E-C5968AFA22F0}" presName="dummy2a" presStyleCnt="0"/>
      <dgm:spPr/>
    </dgm:pt>
    <dgm:pt modelId="{68CE1D39-3552-44EC-97DC-56F1F337BCAC}" type="pres">
      <dgm:prSet presAssocID="{3B9E64E6-1659-4192-868E-C5968AFA22F0}" presName="dummy2b" presStyleCnt="0"/>
      <dgm:spPr/>
    </dgm:pt>
    <dgm:pt modelId="{E8EDA9F1-04FA-455C-8995-018F2B78E32D}" type="pres">
      <dgm:prSet presAssocID="{3B9E64E6-1659-4192-868E-C5968AFA22F0}" presName="wedge2Tx" presStyleLbl="node1" presStyleIdx="1" presStyleCnt="3">
        <dgm:presLayoutVars>
          <dgm:chMax val="0"/>
          <dgm:chPref val="0"/>
          <dgm:bulletEnabled val="1"/>
        </dgm:presLayoutVars>
      </dgm:prSet>
      <dgm:spPr/>
    </dgm:pt>
    <dgm:pt modelId="{B0393B77-1FCB-42F7-86F5-021F07463062}" type="pres">
      <dgm:prSet presAssocID="{3B9E64E6-1659-4192-868E-C5968AFA22F0}" presName="wedge3" presStyleLbl="node1" presStyleIdx="2" presStyleCnt="3" custLinFactNeighborX="-501" custLinFactNeighborY="408"/>
      <dgm:spPr/>
    </dgm:pt>
    <dgm:pt modelId="{1560D45E-8695-4B6C-9586-BC2B0A2CB915}" type="pres">
      <dgm:prSet presAssocID="{3B9E64E6-1659-4192-868E-C5968AFA22F0}" presName="dummy3a" presStyleCnt="0"/>
      <dgm:spPr/>
    </dgm:pt>
    <dgm:pt modelId="{9796EEA7-C8F1-47CE-B10F-C0285B0B74A3}" type="pres">
      <dgm:prSet presAssocID="{3B9E64E6-1659-4192-868E-C5968AFA22F0}" presName="dummy3b" presStyleCnt="0"/>
      <dgm:spPr/>
    </dgm:pt>
    <dgm:pt modelId="{E9DA8848-5D09-425C-808A-B9DE6F47A8B4}" type="pres">
      <dgm:prSet presAssocID="{3B9E64E6-1659-4192-868E-C5968AFA22F0}" presName="wedge3Tx" presStyleLbl="node1" presStyleIdx="2" presStyleCnt="3">
        <dgm:presLayoutVars>
          <dgm:chMax val="0"/>
          <dgm:chPref val="0"/>
          <dgm:bulletEnabled val="1"/>
        </dgm:presLayoutVars>
      </dgm:prSet>
      <dgm:spPr/>
    </dgm:pt>
    <dgm:pt modelId="{AD91DD67-EDCA-49B1-A4E0-98F6333CF6FE}" type="pres">
      <dgm:prSet presAssocID="{551BA385-9181-4DA6-9012-E0F6BC9DB02D}" presName="arrowWedge1" presStyleLbl="fgSibTrans2D1" presStyleIdx="0" presStyleCnt="3" custLinFactNeighborX="-237" custLinFactNeighborY="-1671"/>
      <dgm:spPr>
        <a:solidFill>
          <a:srgbClr val="28A69E"/>
        </a:solidFill>
      </dgm:spPr>
    </dgm:pt>
    <dgm:pt modelId="{D6BFF926-F1D3-4DB9-9355-19685B6AFDC1}" type="pres">
      <dgm:prSet presAssocID="{4DDD207C-5951-4722-B78C-430F059F38A2}" presName="arrowWedge2" presStyleLbl="fgSibTrans2D1" presStyleIdx="1" presStyleCnt="3" custLinFactNeighborY="-446"/>
      <dgm:spPr>
        <a:solidFill>
          <a:schemeClr val="accent4">
            <a:lumMod val="50000"/>
          </a:schemeClr>
        </a:solidFill>
      </dgm:spPr>
    </dgm:pt>
    <dgm:pt modelId="{26698971-FCAE-4829-B701-53CE97C9E93D}" type="pres">
      <dgm:prSet presAssocID="{BD38C10D-0814-451C-84F1-CAFA7A2E2B55}" presName="arrowWedge3" presStyleLbl="fgSibTrans2D1" presStyleIdx="2" presStyleCnt="3" custLinFactNeighborX="1150" custLinFactNeighborY="-1671"/>
      <dgm:spPr>
        <a:solidFill>
          <a:schemeClr val="bg1">
            <a:lumMod val="50000"/>
          </a:schemeClr>
        </a:solidFill>
      </dgm:spPr>
    </dgm:pt>
  </dgm:ptLst>
  <dgm:cxnLst>
    <dgm:cxn modelId="{B87D0928-3E00-4679-839E-54BCA778C949}" type="presOf" srcId="{E2F9F504-B3C4-4876-9323-AA5895DD3886}" destId="{E9DA8848-5D09-425C-808A-B9DE6F47A8B4}" srcOrd="1" destOrd="0" presId="urn:microsoft.com/office/officeart/2005/8/layout/cycle8"/>
    <dgm:cxn modelId="{C98F8D63-5089-4D95-8EE0-290F491944B4}" srcId="{3B9E64E6-1659-4192-868E-C5968AFA22F0}" destId="{7B000453-E604-4AFF-87F9-4BA7A44B2AEA}" srcOrd="0" destOrd="0" parTransId="{E95C8C39-CCD4-4CB0-B7C4-4B269471ACE2}" sibTransId="{551BA385-9181-4DA6-9012-E0F6BC9DB02D}"/>
    <dgm:cxn modelId="{916EAB43-49B0-48D8-99EE-AB6F8E1CEFE7}" type="presOf" srcId="{E2F9F504-B3C4-4876-9323-AA5895DD3886}" destId="{B0393B77-1FCB-42F7-86F5-021F07463062}" srcOrd="0" destOrd="0" presId="urn:microsoft.com/office/officeart/2005/8/layout/cycle8"/>
    <dgm:cxn modelId="{F574FF55-9BA6-4EB1-978B-E618CCE74A4B}" type="presOf" srcId="{7B000453-E604-4AFF-87F9-4BA7A44B2AEA}" destId="{E5981A42-276E-4ED7-BAA1-AA50745618B1}" srcOrd="1" destOrd="0" presId="urn:microsoft.com/office/officeart/2005/8/layout/cycle8"/>
    <dgm:cxn modelId="{B68C477F-2176-4A06-8C4C-73CC5721BCC3}" type="presOf" srcId="{3B9E64E6-1659-4192-868E-C5968AFA22F0}" destId="{7D133066-D187-4FA9-AEA7-A547425A811F}" srcOrd="0" destOrd="0" presId="urn:microsoft.com/office/officeart/2005/8/layout/cycle8"/>
    <dgm:cxn modelId="{E26C6D83-AC9E-45B5-B73A-D08CF0585DE7}" type="presOf" srcId="{F3176CCB-A5A9-4146-86F9-A2B37E1A1F06}" destId="{A8991660-880D-45C4-9A67-AFFC2D1BECBE}" srcOrd="0" destOrd="0" presId="urn:microsoft.com/office/officeart/2005/8/layout/cycle8"/>
    <dgm:cxn modelId="{F0440498-156E-42E2-9540-12501780B7A9}" srcId="{3B9E64E6-1659-4192-868E-C5968AFA22F0}" destId="{E2F9F504-B3C4-4876-9323-AA5895DD3886}" srcOrd="2" destOrd="0" parTransId="{8F857F31-966F-498B-9457-32533068B071}" sibTransId="{BD38C10D-0814-451C-84F1-CAFA7A2E2B55}"/>
    <dgm:cxn modelId="{6C21F8C5-7DFC-417A-B630-D4E112A83D0F}" srcId="{3B9E64E6-1659-4192-868E-C5968AFA22F0}" destId="{F3176CCB-A5A9-4146-86F9-A2B37E1A1F06}" srcOrd="1" destOrd="0" parTransId="{3E3BFFCA-EE99-4BEA-A96E-0F33022935B6}" sibTransId="{4DDD207C-5951-4722-B78C-430F059F38A2}"/>
    <dgm:cxn modelId="{3719A4E3-36B0-4C07-84A3-BC984458A2C4}" type="presOf" srcId="{7B000453-E604-4AFF-87F9-4BA7A44B2AEA}" destId="{C75B5ADD-ACEF-43DF-BADB-B996A0EA35F7}" srcOrd="0" destOrd="0" presId="urn:microsoft.com/office/officeart/2005/8/layout/cycle8"/>
    <dgm:cxn modelId="{C54B59EB-9AFD-47F7-8719-C439ED9DC379}" type="presOf" srcId="{F3176CCB-A5A9-4146-86F9-A2B37E1A1F06}" destId="{E8EDA9F1-04FA-455C-8995-018F2B78E32D}" srcOrd="1" destOrd="0" presId="urn:microsoft.com/office/officeart/2005/8/layout/cycle8"/>
    <dgm:cxn modelId="{1A20E90F-BFB4-473D-8EBF-8B75C2F35A50}" type="presParOf" srcId="{7D133066-D187-4FA9-AEA7-A547425A811F}" destId="{C75B5ADD-ACEF-43DF-BADB-B996A0EA35F7}" srcOrd="0" destOrd="0" presId="urn:microsoft.com/office/officeart/2005/8/layout/cycle8"/>
    <dgm:cxn modelId="{B990AC12-4761-43AC-9C02-8B1B89E64D5D}" type="presParOf" srcId="{7D133066-D187-4FA9-AEA7-A547425A811F}" destId="{9012370C-DC81-4034-9D6B-0BC3EE51382D}" srcOrd="1" destOrd="0" presId="urn:microsoft.com/office/officeart/2005/8/layout/cycle8"/>
    <dgm:cxn modelId="{9B326220-F003-4DD9-9A37-7C7839FCF5FE}" type="presParOf" srcId="{7D133066-D187-4FA9-AEA7-A547425A811F}" destId="{B8C7DD0E-89DD-4D24-8762-B3FFC8CC3A23}" srcOrd="2" destOrd="0" presId="urn:microsoft.com/office/officeart/2005/8/layout/cycle8"/>
    <dgm:cxn modelId="{5B7C46B6-738A-45F5-9C1D-C363A34ABB25}" type="presParOf" srcId="{7D133066-D187-4FA9-AEA7-A547425A811F}" destId="{E5981A42-276E-4ED7-BAA1-AA50745618B1}" srcOrd="3" destOrd="0" presId="urn:microsoft.com/office/officeart/2005/8/layout/cycle8"/>
    <dgm:cxn modelId="{ADCDF9AA-7582-403D-BF1C-4E4B95D8863B}" type="presParOf" srcId="{7D133066-D187-4FA9-AEA7-A547425A811F}" destId="{A8991660-880D-45C4-9A67-AFFC2D1BECBE}" srcOrd="4" destOrd="0" presId="urn:microsoft.com/office/officeart/2005/8/layout/cycle8"/>
    <dgm:cxn modelId="{5335C343-B627-4B9C-80A1-6C96193C931F}" type="presParOf" srcId="{7D133066-D187-4FA9-AEA7-A547425A811F}" destId="{C1E44913-4282-4FBD-938B-8641570B33CB}" srcOrd="5" destOrd="0" presId="urn:microsoft.com/office/officeart/2005/8/layout/cycle8"/>
    <dgm:cxn modelId="{B75E57EF-078B-4C31-8BF9-76DE80D03D0C}" type="presParOf" srcId="{7D133066-D187-4FA9-AEA7-A547425A811F}" destId="{68CE1D39-3552-44EC-97DC-56F1F337BCAC}" srcOrd="6" destOrd="0" presId="urn:microsoft.com/office/officeart/2005/8/layout/cycle8"/>
    <dgm:cxn modelId="{F86A708C-37F1-4D8F-88E3-BFBCEEC707E0}" type="presParOf" srcId="{7D133066-D187-4FA9-AEA7-A547425A811F}" destId="{E8EDA9F1-04FA-455C-8995-018F2B78E32D}" srcOrd="7" destOrd="0" presId="urn:microsoft.com/office/officeart/2005/8/layout/cycle8"/>
    <dgm:cxn modelId="{9589967F-CC02-4B7C-B595-9A19ABB9FCE3}" type="presParOf" srcId="{7D133066-D187-4FA9-AEA7-A547425A811F}" destId="{B0393B77-1FCB-42F7-86F5-021F07463062}" srcOrd="8" destOrd="0" presId="urn:microsoft.com/office/officeart/2005/8/layout/cycle8"/>
    <dgm:cxn modelId="{03E41BB4-B2FE-48AD-A548-A223FACBE15E}" type="presParOf" srcId="{7D133066-D187-4FA9-AEA7-A547425A811F}" destId="{1560D45E-8695-4B6C-9586-BC2B0A2CB915}" srcOrd="9" destOrd="0" presId="urn:microsoft.com/office/officeart/2005/8/layout/cycle8"/>
    <dgm:cxn modelId="{ABA64ED5-B213-4340-B5D1-42207ADA06BC}" type="presParOf" srcId="{7D133066-D187-4FA9-AEA7-A547425A811F}" destId="{9796EEA7-C8F1-47CE-B10F-C0285B0B74A3}" srcOrd="10" destOrd="0" presId="urn:microsoft.com/office/officeart/2005/8/layout/cycle8"/>
    <dgm:cxn modelId="{E52A69F1-B843-4E41-A84A-998AE7C7676D}" type="presParOf" srcId="{7D133066-D187-4FA9-AEA7-A547425A811F}" destId="{E9DA8848-5D09-425C-808A-B9DE6F47A8B4}" srcOrd="11" destOrd="0" presId="urn:microsoft.com/office/officeart/2005/8/layout/cycle8"/>
    <dgm:cxn modelId="{592DA8BA-54B1-4AFC-B8C9-F55D5692B893}" type="presParOf" srcId="{7D133066-D187-4FA9-AEA7-A547425A811F}" destId="{AD91DD67-EDCA-49B1-A4E0-98F6333CF6FE}" srcOrd="12" destOrd="0" presId="urn:microsoft.com/office/officeart/2005/8/layout/cycle8"/>
    <dgm:cxn modelId="{D2BDB6FD-12E2-4835-99EB-D02C35BD4529}" type="presParOf" srcId="{7D133066-D187-4FA9-AEA7-A547425A811F}" destId="{D6BFF926-F1D3-4DB9-9355-19685B6AFDC1}" srcOrd="13" destOrd="0" presId="urn:microsoft.com/office/officeart/2005/8/layout/cycle8"/>
    <dgm:cxn modelId="{DC05DBBA-F07C-4CA0-B9B1-0BD127583593}" type="presParOf" srcId="{7D133066-D187-4FA9-AEA7-A547425A811F}" destId="{26698971-FCAE-4829-B701-53CE97C9E93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B5ADD-ACEF-43DF-BADB-B996A0EA35F7}">
      <dsp:nvSpPr>
        <dsp:cNvPr id="0" name=""/>
        <dsp:cNvSpPr/>
      </dsp:nvSpPr>
      <dsp:spPr>
        <a:xfrm>
          <a:off x="1276947" y="323918"/>
          <a:ext cx="3976362" cy="3976362"/>
        </a:xfrm>
        <a:prstGeom prst="pie">
          <a:avLst>
            <a:gd name="adj1" fmla="val 16200000"/>
            <a:gd name="adj2" fmla="val 1800000"/>
          </a:avLst>
        </a:prstGeom>
        <a:solidFill>
          <a:srgbClr val="119C9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x-none" sz="2000" kern="1200"/>
            <a:t>Technical assistance</a:t>
          </a:r>
          <a:endParaRPr lang="es-ES" sz="2000" kern="1200"/>
        </a:p>
      </dsp:txBody>
      <dsp:txXfrm>
        <a:off x="3372585" y="1166528"/>
        <a:ext cx="1420129" cy="1183441"/>
      </dsp:txXfrm>
    </dsp:sp>
    <dsp:sp modelId="{A8991660-880D-45C4-9A67-AFFC2D1BECBE}">
      <dsp:nvSpPr>
        <dsp:cNvPr id="0" name=""/>
        <dsp:cNvSpPr/>
      </dsp:nvSpPr>
      <dsp:spPr>
        <a:xfrm>
          <a:off x="1195053" y="485932"/>
          <a:ext cx="3976362" cy="3976362"/>
        </a:xfrm>
        <a:prstGeom prst="pie">
          <a:avLst>
            <a:gd name="adj1" fmla="val 1800000"/>
            <a:gd name="adj2" fmla="val 900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x-none" sz="2000" kern="1200"/>
            <a:t>Advocacy &amp; Resource Mobilization  </a:t>
          </a:r>
          <a:endParaRPr lang="es-ES" sz="2000" kern="1200"/>
        </a:p>
      </dsp:txBody>
      <dsp:txXfrm>
        <a:off x="2141806" y="3065834"/>
        <a:ext cx="2130194" cy="1041428"/>
      </dsp:txXfrm>
    </dsp:sp>
    <dsp:sp modelId="{B0393B77-1FCB-42F7-86F5-021F07463062}">
      <dsp:nvSpPr>
        <dsp:cNvPr id="0" name=""/>
        <dsp:cNvSpPr/>
      </dsp:nvSpPr>
      <dsp:spPr>
        <a:xfrm>
          <a:off x="1093237" y="323918"/>
          <a:ext cx="3976362" cy="3976362"/>
        </a:xfrm>
        <a:prstGeom prst="pie">
          <a:avLst>
            <a:gd name="adj1" fmla="val 90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a:t>
          </a:r>
          <a:r>
            <a:rPr lang="x-none" sz="2000" kern="1200" err="1"/>
            <a:t>oordination</a:t>
          </a:r>
          <a:r>
            <a:rPr lang="x-none" sz="2000" kern="1200"/>
            <a:t> </a:t>
          </a:r>
          <a:endParaRPr lang="es-ES" sz="2000" kern="1200"/>
        </a:p>
      </dsp:txBody>
      <dsp:txXfrm>
        <a:off x="1553833" y="1166528"/>
        <a:ext cx="1420129" cy="1183441"/>
      </dsp:txXfrm>
    </dsp:sp>
    <dsp:sp modelId="{AD91DD67-EDCA-49B1-A4E0-98F6333CF6FE}">
      <dsp:nvSpPr>
        <dsp:cNvPr id="0" name=""/>
        <dsp:cNvSpPr/>
      </dsp:nvSpPr>
      <dsp:spPr>
        <a:xfrm>
          <a:off x="1020529" y="3090"/>
          <a:ext cx="4468674" cy="4468674"/>
        </a:xfrm>
        <a:prstGeom prst="circularArrow">
          <a:avLst>
            <a:gd name="adj1" fmla="val 5085"/>
            <a:gd name="adj2" fmla="val 327528"/>
            <a:gd name="adj3" fmla="val 1472472"/>
            <a:gd name="adj4" fmla="val 16199432"/>
            <a:gd name="adj5" fmla="val 5932"/>
          </a:avLst>
        </a:prstGeom>
        <a:solidFill>
          <a:srgbClr val="28A69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BFF926-F1D3-4DB9-9355-19685B6AFDC1}">
      <dsp:nvSpPr>
        <dsp:cNvPr id="0" name=""/>
        <dsp:cNvSpPr/>
      </dsp:nvSpPr>
      <dsp:spPr>
        <a:xfrm>
          <a:off x="948897" y="219594"/>
          <a:ext cx="4468674" cy="4468674"/>
        </a:xfrm>
        <a:prstGeom prst="circularArrow">
          <a:avLst>
            <a:gd name="adj1" fmla="val 5085"/>
            <a:gd name="adj2" fmla="val 327528"/>
            <a:gd name="adj3" fmla="val 8671970"/>
            <a:gd name="adj4" fmla="val 1800502"/>
            <a:gd name="adj5" fmla="val 5932"/>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698971-FCAE-4829-B701-53CE97C9E93D}">
      <dsp:nvSpPr>
        <dsp:cNvPr id="0" name=""/>
        <dsp:cNvSpPr/>
      </dsp:nvSpPr>
      <dsp:spPr>
        <a:xfrm>
          <a:off x="898143" y="3090"/>
          <a:ext cx="4468674" cy="4468674"/>
        </a:xfrm>
        <a:prstGeom prst="circularArrow">
          <a:avLst>
            <a:gd name="adj1" fmla="val 5085"/>
            <a:gd name="adj2" fmla="val 327528"/>
            <a:gd name="adj3" fmla="val 15873039"/>
            <a:gd name="adj4" fmla="val 9000000"/>
            <a:gd name="adj5" fmla="val 5932"/>
          </a:avLst>
        </a:prstGeom>
        <a:solidFill>
          <a:schemeClr val="bg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99C24-FAEF-4371-B2D2-983B3AE707BA}"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B9C8D-EF8E-4F64-A18B-6E1A8524120B}" type="slidenum">
              <a:rPr lang="en-US" smtClean="0"/>
              <a:t>‹N°›</a:t>
            </a:fld>
            <a:endParaRPr lang="en-US"/>
          </a:p>
        </p:txBody>
      </p:sp>
    </p:spTree>
    <p:extLst>
      <p:ext uri="{BB962C8B-B14F-4D97-AF65-F5344CB8AC3E}">
        <p14:creationId xmlns:p14="http://schemas.microsoft.com/office/powerpoint/2010/main" val="38808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8B9C8D-EF8E-4F64-A18B-6E1A8524120B}" type="slidenum">
              <a:rPr lang="en-US" smtClean="0"/>
              <a:t>1</a:t>
            </a:fld>
            <a:endParaRPr lang="en-US"/>
          </a:p>
        </p:txBody>
      </p:sp>
    </p:spTree>
    <p:extLst>
      <p:ext uri="{BB962C8B-B14F-4D97-AF65-F5344CB8AC3E}">
        <p14:creationId xmlns:p14="http://schemas.microsoft.com/office/powerpoint/2010/main" val="212580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38B9C8D-EF8E-4F64-A18B-6E1A8524120B}" type="slidenum">
              <a:rPr lang="en-US" smtClean="0"/>
              <a:t>2</a:t>
            </a:fld>
            <a:endParaRPr lang="en-US"/>
          </a:p>
        </p:txBody>
      </p:sp>
    </p:spTree>
    <p:extLst>
      <p:ext uri="{BB962C8B-B14F-4D97-AF65-F5344CB8AC3E}">
        <p14:creationId xmlns:p14="http://schemas.microsoft.com/office/powerpoint/2010/main" val="232228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38B9C8D-EF8E-4F64-A18B-6E1A8524120B}" type="slidenum">
              <a:rPr lang="en-US" smtClean="0"/>
              <a:t>3</a:t>
            </a:fld>
            <a:endParaRPr lang="en-US"/>
          </a:p>
        </p:txBody>
      </p:sp>
    </p:spTree>
    <p:extLst>
      <p:ext uri="{BB962C8B-B14F-4D97-AF65-F5344CB8AC3E}">
        <p14:creationId xmlns:p14="http://schemas.microsoft.com/office/powerpoint/2010/main" val="109796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38B9C8D-EF8E-4F64-A18B-6E1A8524120B}" type="slidenum">
              <a:rPr lang="en-US" smtClean="0"/>
              <a:t>4</a:t>
            </a:fld>
            <a:endParaRPr lang="en-US"/>
          </a:p>
        </p:txBody>
      </p:sp>
    </p:spTree>
    <p:extLst>
      <p:ext uri="{BB962C8B-B14F-4D97-AF65-F5344CB8AC3E}">
        <p14:creationId xmlns:p14="http://schemas.microsoft.com/office/powerpoint/2010/main" val="256943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138B9C8D-EF8E-4F64-A18B-6E1A8524120B}" type="slidenum">
              <a:rPr lang="en-US" smtClean="0"/>
              <a:t>5</a:t>
            </a:fld>
            <a:endParaRPr lang="en-US"/>
          </a:p>
        </p:txBody>
      </p:sp>
    </p:spTree>
    <p:extLst>
      <p:ext uri="{BB962C8B-B14F-4D97-AF65-F5344CB8AC3E}">
        <p14:creationId xmlns:p14="http://schemas.microsoft.com/office/powerpoint/2010/main" val="89529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B9C8D-EF8E-4F64-A18B-6E1A852412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503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138B9C8D-EF8E-4F64-A18B-6E1A8524120B}" type="slidenum">
              <a:rPr lang="en-US" smtClean="0"/>
              <a:t>7</a:t>
            </a:fld>
            <a:endParaRPr lang="en-US"/>
          </a:p>
        </p:txBody>
      </p:sp>
    </p:spTree>
    <p:extLst>
      <p:ext uri="{BB962C8B-B14F-4D97-AF65-F5344CB8AC3E}">
        <p14:creationId xmlns:p14="http://schemas.microsoft.com/office/powerpoint/2010/main" val="182600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B9C8D-EF8E-4F64-A18B-6E1A8524120B}" type="slidenum">
              <a:rPr lang="en-US" smtClean="0"/>
              <a:t>8</a:t>
            </a:fld>
            <a:endParaRPr lang="en-US"/>
          </a:p>
        </p:txBody>
      </p:sp>
    </p:spTree>
    <p:extLst>
      <p:ext uri="{BB962C8B-B14F-4D97-AF65-F5344CB8AC3E}">
        <p14:creationId xmlns:p14="http://schemas.microsoft.com/office/powerpoint/2010/main" val="257047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38B9C8D-EF8E-4F64-A18B-6E1A8524120B}" type="slidenum">
              <a:rPr lang="en-US" smtClean="0"/>
              <a:t>9</a:t>
            </a:fld>
            <a:endParaRPr lang="en-US"/>
          </a:p>
        </p:txBody>
      </p:sp>
    </p:spTree>
    <p:extLst>
      <p:ext uri="{BB962C8B-B14F-4D97-AF65-F5344CB8AC3E}">
        <p14:creationId xmlns:p14="http://schemas.microsoft.com/office/powerpoint/2010/main" val="2145577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8DD1-D937-4C78-91FD-1E4A16D817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4B2C994A-BDDD-4B84-88F2-074DBD218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02500B93-362D-4B75-A5D0-6D85EB73CF9E}"/>
              </a:ext>
            </a:extLst>
          </p:cNvPr>
          <p:cNvSpPr>
            <a:spLocks noGrp="1"/>
          </p:cNvSpPr>
          <p:nvPr>
            <p:ph type="dt" sz="half" idx="10"/>
          </p:nvPr>
        </p:nvSpPr>
        <p:spPr/>
        <p:txBody>
          <a:bodyPr/>
          <a:lstStyle/>
          <a:p>
            <a:fld id="{6AD6EE87-EBD5-4F12-A48A-63ACA297AC8F}" type="datetimeFigureOut">
              <a:rPr lang="en-US" smtClean="0"/>
              <a:t>9/2/2021</a:t>
            </a:fld>
            <a:endParaRPr lang="en-US"/>
          </a:p>
        </p:txBody>
      </p:sp>
      <p:sp>
        <p:nvSpPr>
          <p:cNvPr id="5" name="Footer Placeholder 4">
            <a:extLst>
              <a:ext uri="{FF2B5EF4-FFF2-40B4-BE49-F238E27FC236}">
                <a16:creationId xmlns:a16="http://schemas.microsoft.com/office/drawing/2014/main" id="{17F32C86-491A-4ABA-B0A6-7FEF042354A6}"/>
              </a:ext>
            </a:extLst>
          </p:cNvPr>
          <p:cNvSpPr>
            <a:spLocks noGrp="1"/>
          </p:cNvSpPr>
          <p:nvPr>
            <p:ph type="ftr" sz="quarter" idx="11"/>
          </p:nvPr>
        </p:nvSpPr>
        <p:spPr/>
        <p:txBody>
          <a:bodyPr/>
          <a:lstStyle/>
          <a:p>
            <a:r>
              <a:rPr lang="en-US"/>
              <a:t>© Global Task force for cholera control 2017                                                                                                               www.who.int/cholera</a:t>
            </a:r>
          </a:p>
        </p:txBody>
      </p:sp>
      <p:sp>
        <p:nvSpPr>
          <p:cNvPr id="6" name="Slide Number Placeholder 5">
            <a:extLst>
              <a:ext uri="{FF2B5EF4-FFF2-40B4-BE49-F238E27FC236}">
                <a16:creationId xmlns:a16="http://schemas.microsoft.com/office/drawing/2014/main" id="{4E360A36-9806-4FCC-8FB6-D3A80E239301}"/>
              </a:ext>
            </a:extLst>
          </p:cNvPr>
          <p:cNvSpPr>
            <a:spLocks noGrp="1"/>
          </p:cNvSpPr>
          <p:nvPr>
            <p:ph type="sldNum" sz="quarter" idx="12"/>
          </p:nvPr>
        </p:nvSpPr>
        <p:spPr/>
        <p:txBody>
          <a:bodyPr/>
          <a:lstStyle/>
          <a:p>
            <a:fld id="{4FAB73BC-B049-4115-A692-8D63A059BFB8}" type="slidenum">
              <a:rPr lang="en-US" smtClean="0"/>
              <a:t>‹N°›</a:t>
            </a:fld>
            <a:endParaRPr lang="en-US"/>
          </a:p>
        </p:txBody>
      </p:sp>
      <p:pic>
        <p:nvPicPr>
          <p:cNvPr id="7" name="Picture 6">
            <a:extLst>
              <a:ext uri="{FF2B5EF4-FFF2-40B4-BE49-F238E27FC236}">
                <a16:creationId xmlns:a16="http://schemas.microsoft.com/office/drawing/2014/main" id="{6273B688-E3C5-4662-9700-A29DD87AA0F7}"/>
              </a:ext>
            </a:extLst>
          </p:cNvPr>
          <p:cNvPicPr>
            <a:picLocks noChangeAspect="1"/>
          </p:cNvPicPr>
          <p:nvPr userDrawn="1"/>
        </p:nvPicPr>
        <p:blipFill>
          <a:blip r:embed="rId2"/>
          <a:stretch>
            <a:fillRect/>
          </a:stretch>
        </p:blipFill>
        <p:spPr>
          <a:xfrm>
            <a:off x="0" y="-14641"/>
            <a:ext cx="12192000" cy="4610100"/>
          </a:xfrm>
          <a:prstGeom prst="rect">
            <a:avLst/>
          </a:prstGeom>
        </p:spPr>
      </p:pic>
      <p:sp>
        <p:nvSpPr>
          <p:cNvPr id="8" name="Rectangle 7">
            <a:extLst>
              <a:ext uri="{FF2B5EF4-FFF2-40B4-BE49-F238E27FC236}">
                <a16:creationId xmlns:a16="http://schemas.microsoft.com/office/drawing/2014/main" id="{931B0006-22D5-44D7-9EF0-3A2837AE73D1}"/>
              </a:ext>
            </a:extLst>
          </p:cNvPr>
          <p:cNvSpPr/>
          <p:nvPr userDrawn="1"/>
        </p:nvSpPr>
        <p:spPr>
          <a:xfrm flipV="1">
            <a:off x="-1" y="-42815"/>
            <a:ext cx="12192000" cy="4638273"/>
          </a:xfrm>
          <a:prstGeom prst="rect">
            <a:avLst/>
          </a:prstGeom>
          <a:gradFill>
            <a:gsLst>
              <a:gs pos="30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285891A-474E-4B3F-AC39-A70749A5CDA4}"/>
              </a:ext>
            </a:extLst>
          </p:cNvPr>
          <p:cNvPicPr>
            <a:picLocks noChangeAspect="1"/>
          </p:cNvPicPr>
          <p:nvPr userDrawn="1"/>
        </p:nvPicPr>
        <p:blipFill>
          <a:blip r:embed="rId3"/>
          <a:stretch>
            <a:fillRect/>
          </a:stretch>
        </p:blipFill>
        <p:spPr>
          <a:xfrm>
            <a:off x="457200" y="3998751"/>
            <a:ext cx="5534025" cy="942975"/>
          </a:xfrm>
          <a:prstGeom prst="rect">
            <a:avLst/>
          </a:prstGeom>
        </p:spPr>
      </p:pic>
    </p:spTree>
    <p:extLst>
      <p:ext uri="{BB962C8B-B14F-4D97-AF65-F5344CB8AC3E}">
        <p14:creationId xmlns:p14="http://schemas.microsoft.com/office/powerpoint/2010/main" val="350054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B529-7739-419F-9137-A3EE47529BB2}"/>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52CB802E-C26B-401F-B302-BC3186D875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0A8A9088-D24C-4805-BDB2-31D8DD813835}"/>
              </a:ext>
            </a:extLst>
          </p:cNvPr>
          <p:cNvSpPr>
            <a:spLocks noGrp="1"/>
          </p:cNvSpPr>
          <p:nvPr>
            <p:ph type="dt" sz="half" idx="10"/>
          </p:nvPr>
        </p:nvSpPr>
        <p:spPr/>
        <p:txBody>
          <a:bodyPr/>
          <a:lstStyle/>
          <a:p>
            <a:fld id="{4CD73815-2707-4475-8F1A-B873CB631BB4}" type="datetimeFigureOut">
              <a:rPr lang="en-US" smtClean="0"/>
              <a:t>9/2/2021</a:t>
            </a:fld>
            <a:endParaRPr lang="en-US"/>
          </a:p>
        </p:txBody>
      </p:sp>
      <p:sp>
        <p:nvSpPr>
          <p:cNvPr id="5" name="Footer Placeholder 4">
            <a:extLst>
              <a:ext uri="{FF2B5EF4-FFF2-40B4-BE49-F238E27FC236}">
                <a16:creationId xmlns:a16="http://schemas.microsoft.com/office/drawing/2014/main" id="{BFD3383C-18A5-4E62-90CB-D8BA1FE67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1B3A6-98A7-480F-A5F3-68B03415F2CD}"/>
              </a:ext>
            </a:extLst>
          </p:cNvPr>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291062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8EF12-C8D9-4E28-B5E6-B8D6EF95B0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5D75ADC4-A2CC-4F2A-9C75-C7EA64998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0719AB8E-DB17-4BBF-A3C9-CD4CD8EAC4BA}"/>
              </a:ext>
            </a:extLst>
          </p:cNvPr>
          <p:cNvSpPr>
            <a:spLocks noGrp="1"/>
          </p:cNvSpPr>
          <p:nvPr>
            <p:ph type="dt" sz="half" idx="10"/>
          </p:nvPr>
        </p:nvSpPr>
        <p:spPr/>
        <p:txBody>
          <a:bodyPr/>
          <a:lstStyle/>
          <a:p>
            <a:fld id="{2A4AFB99-0EAB-4182-AFF8-E214C82A68F6}" type="datetimeFigureOut">
              <a:rPr lang="en-US" smtClean="0"/>
              <a:t>9/2/2021</a:t>
            </a:fld>
            <a:endParaRPr lang="en-US"/>
          </a:p>
        </p:txBody>
      </p:sp>
      <p:sp>
        <p:nvSpPr>
          <p:cNvPr id="5" name="Footer Placeholder 4">
            <a:extLst>
              <a:ext uri="{FF2B5EF4-FFF2-40B4-BE49-F238E27FC236}">
                <a16:creationId xmlns:a16="http://schemas.microsoft.com/office/drawing/2014/main" id="{FCFC802D-DBFB-440B-A85E-5177E9961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48A31-90E0-4F62-9984-279546ABA152}"/>
              </a:ext>
            </a:extLst>
          </p:cNvPr>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410253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988F-1602-4842-9CF5-92CD9589F3E4}"/>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5706654A-C86E-4791-A807-6805D69DF7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3903735D-C100-4FA3-B576-FA644AB8032B}"/>
              </a:ext>
            </a:extLst>
          </p:cNvPr>
          <p:cNvSpPr>
            <a:spLocks noGrp="1"/>
          </p:cNvSpPr>
          <p:nvPr>
            <p:ph type="dt" sz="half" idx="10"/>
          </p:nvPr>
        </p:nvSpPr>
        <p:spPr/>
        <p:txBody>
          <a:bodyPr/>
          <a:lstStyle/>
          <a:p>
            <a:fld id="{A5D3794B-289A-4A80-97D7-111025398D45}" type="datetimeFigureOut">
              <a:rPr lang="en-US" smtClean="0"/>
              <a:t>9/2/2021</a:t>
            </a:fld>
            <a:endParaRPr lang="en-US"/>
          </a:p>
        </p:txBody>
      </p:sp>
      <p:sp>
        <p:nvSpPr>
          <p:cNvPr id="5" name="Footer Placeholder 4">
            <a:extLst>
              <a:ext uri="{FF2B5EF4-FFF2-40B4-BE49-F238E27FC236}">
                <a16:creationId xmlns:a16="http://schemas.microsoft.com/office/drawing/2014/main" id="{C714248D-8519-454D-88B7-9C06BA779FC5}"/>
              </a:ext>
            </a:extLst>
          </p:cNvPr>
          <p:cNvSpPr>
            <a:spLocks noGrp="1"/>
          </p:cNvSpPr>
          <p:nvPr>
            <p:ph type="ftr" sz="quarter" idx="11"/>
          </p:nvPr>
        </p:nvSpPr>
        <p:spPr/>
        <p:txBody>
          <a:bodyPr/>
          <a:lstStyle/>
          <a:p>
            <a:r>
              <a:rPr lang="en-US"/>
              <a:t>© Global Task force for cholera control 2017                                                                                                               www.who.int/cholera</a:t>
            </a:r>
          </a:p>
        </p:txBody>
      </p:sp>
      <p:sp>
        <p:nvSpPr>
          <p:cNvPr id="6" name="Slide Number Placeholder 5">
            <a:extLst>
              <a:ext uri="{FF2B5EF4-FFF2-40B4-BE49-F238E27FC236}">
                <a16:creationId xmlns:a16="http://schemas.microsoft.com/office/drawing/2014/main" id="{9CEAEDE1-4F6C-430A-AAD9-688AEBDF628E}"/>
              </a:ext>
            </a:extLst>
          </p:cNvPr>
          <p:cNvSpPr>
            <a:spLocks noGrp="1"/>
          </p:cNvSpPr>
          <p:nvPr>
            <p:ph type="sldNum" sz="quarter" idx="12"/>
          </p:nvPr>
        </p:nvSpPr>
        <p:spPr/>
        <p:txBody>
          <a:bodyPr/>
          <a:lstStyle/>
          <a:p>
            <a:r>
              <a:rPr lang="en-US"/>
              <a:t>1</a:t>
            </a:r>
          </a:p>
        </p:txBody>
      </p:sp>
    </p:spTree>
    <p:extLst>
      <p:ext uri="{BB962C8B-B14F-4D97-AF65-F5344CB8AC3E}">
        <p14:creationId xmlns:p14="http://schemas.microsoft.com/office/powerpoint/2010/main" val="33654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2971-194D-463A-8111-387CAD9813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78590670-AE40-491F-AF4F-4CB1004E65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4B716E-C3F4-41C9-A27C-D6D528E9FDE2}"/>
              </a:ext>
            </a:extLst>
          </p:cNvPr>
          <p:cNvSpPr>
            <a:spLocks noGrp="1"/>
          </p:cNvSpPr>
          <p:nvPr>
            <p:ph type="dt" sz="half" idx="10"/>
          </p:nvPr>
        </p:nvSpPr>
        <p:spPr/>
        <p:txBody>
          <a:bodyPr/>
          <a:lstStyle/>
          <a:p>
            <a:fld id="{5A61015F-7CC6-4D0A-9D87-873EA4C304CC}" type="datetimeFigureOut">
              <a:rPr lang="en-US" smtClean="0"/>
              <a:t>9/2/2021</a:t>
            </a:fld>
            <a:endParaRPr lang="en-US"/>
          </a:p>
        </p:txBody>
      </p:sp>
      <p:sp>
        <p:nvSpPr>
          <p:cNvPr id="5" name="Footer Placeholder 4">
            <a:extLst>
              <a:ext uri="{FF2B5EF4-FFF2-40B4-BE49-F238E27FC236}">
                <a16:creationId xmlns:a16="http://schemas.microsoft.com/office/drawing/2014/main" id="{9858EAA9-01EF-4E64-887A-FA1D5AE54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54586-6B5C-45DF-867B-0F6EAB304D25}"/>
              </a:ext>
            </a:extLst>
          </p:cNvPr>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220792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1D50-A659-451A-B3A7-A9B9FC37B592}"/>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54E6CC00-7695-42C3-861E-00A42B866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CDD5C1C8-4C62-4DF2-954D-483A222AB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80B1D17C-E492-4C99-96B4-29C1F8341240}"/>
              </a:ext>
            </a:extLst>
          </p:cNvPr>
          <p:cNvSpPr>
            <a:spLocks noGrp="1"/>
          </p:cNvSpPr>
          <p:nvPr>
            <p:ph type="dt" sz="half" idx="10"/>
          </p:nvPr>
        </p:nvSpPr>
        <p:spPr/>
        <p:txBody>
          <a:bodyPr/>
          <a:lstStyle/>
          <a:p>
            <a:fld id="{93C6A301-0538-44EC-B09D-202E1042A48B}" type="datetimeFigureOut">
              <a:rPr lang="en-US" smtClean="0"/>
              <a:t>9/2/2021</a:t>
            </a:fld>
            <a:endParaRPr lang="en-US"/>
          </a:p>
        </p:txBody>
      </p:sp>
      <p:sp>
        <p:nvSpPr>
          <p:cNvPr id="6" name="Footer Placeholder 5">
            <a:extLst>
              <a:ext uri="{FF2B5EF4-FFF2-40B4-BE49-F238E27FC236}">
                <a16:creationId xmlns:a16="http://schemas.microsoft.com/office/drawing/2014/main" id="{C3AA414F-F3AE-4D27-BD26-1D06F62B4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9C145-417C-430D-B056-36C71930D082}"/>
              </a:ext>
            </a:extLst>
          </p:cNvPr>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59452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2C1B-4F26-4A70-9CB0-0C18DFD610EB}"/>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52E14E5E-E2FA-4CC6-ADEA-E18E37360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9337D-8E26-4EA2-A10D-9660D4953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035021AC-0EEB-48C8-A269-8A3D1B95E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144151-A2B6-49D2-8E4E-E5F850B03C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C1863DBA-8687-4AC8-AFF6-0D9DD02771E5}"/>
              </a:ext>
            </a:extLst>
          </p:cNvPr>
          <p:cNvSpPr>
            <a:spLocks noGrp="1"/>
          </p:cNvSpPr>
          <p:nvPr>
            <p:ph type="dt" sz="half" idx="10"/>
          </p:nvPr>
        </p:nvSpPr>
        <p:spPr/>
        <p:txBody>
          <a:bodyPr/>
          <a:lstStyle/>
          <a:p>
            <a:fld id="{D789574A-8875-45EF-8EA2-3CAA0F7ABC4C}" type="datetimeFigureOut">
              <a:rPr lang="en-US" smtClean="0"/>
              <a:t>9/2/2021</a:t>
            </a:fld>
            <a:endParaRPr lang="en-US"/>
          </a:p>
        </p:txBody>
      </p:sp>
      <p:sp>
        <p:nvSpPr>
          <p:cNvPr id="8" name="Footer Placeholder 7">
            <a:extLst>
              <a:ext uri="{FF2B5EF4-FFF2-40B4-BE49-F238E27FC236}">
                <a16:creationId xmlns:a16="http://schemas.microsoft.com/office/drawing/2014/main" id="{27755462-AA74-4B4F-AF0F-5E6FC35A79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36C005-D55A-4012-B2BE-784612432617}"/>
              </a:ext>
            </a:extLst>
          </p:cNvPr>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81766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C4DD-8052-4C85-B93C-FBA33D1E1E3D}"/>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59CEB39D-D821-427C-A0A7-3CB3FE625D07}"/>
              </a:ext>
            </a:extLst>
          </p:cNvPr>
          <p:cNvSpPr>
            <a:spLocks noGrp="1"/>
          </p:cNvSpPr>
          <p:nvPr>
            <p:ph type="dt" sz="half" idx="10"/>
          </p:nvPr>
        </p:nvSpPr>
        <p:spPr/>
        <p:txBody>
          <a:bodyPr/>
          <a:lstStyle/>
          <a:p>
            <a:fld id="{67EF4D4C-5367-4C26-9E2B-D8088D7FCA81}" type="datetimeFigureOut">
              <a:rPr lang="en-US" smtClean="0"/>
              <a:t>9/2/2021</a:t>
            </a:fld>
            <a:endParaRPr lang="en-US"/>
          </a:p>
        </p:txBody>
      </p:sp>
      <p:sp>
        <p:nvSpPr>
          <p:cNvPr id="4" name="Footer Placeholder 3">
            <a:extLst>
              <a:ext uri="{FF2B5EF4-FFF2-40B4-BE49-F238E27FC236}">
                <a16:creationId xmlns:a16="http://schemas.microsoft.com/office/drawing/2014/main" id="{377DFDD9-3C0B-4B73-836C-9C5DFC3DDD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09178D-A4FC-454A-9FFC-A75795E0F290}"/>
              </a:ext>
            </a:extLst>
          </p:cNvPr>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74457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56E38-32A9-4287-BEF6-B2F01F19AAEC}"/>
              </a:ext>
            </a:extLst>
          </p:cNvPr>
          <p:cNvSpPr>
            <a:spLocks noGrp="1"/>
          </p:cNvSpPr>
          <p:nvPr>
            <p:ph type="dt" sz="half" idx="10"/>
          </p:nvPr>
        </p:nvSpPr>
        <p:spPr/>
        <p:txBody>
          <a:bodyPr/>
          <a:lstStyle/>
          <a:p>
            <a:fld id="{56E91E96-98B0-4413-9547-46F3504108EF}" type="datetimeFigureOut">
              <a:rPr lang="en-US" smtClean="0"/>
              <a:t>9/2/2021</a:t>
            </a:fld>
            <a:endParaRPr lang="en-US"/>
          </a:p>
        </p:txBody>
      </p:sp>
      <p:sp>
        <p:nvSpPr>
          <p:cNvPr id="3" name="Footer Placeholder 2">
            <a:extLst>
              <a:ext uri="{FF2B5EF4-FFF2-40B4-BE49-F238E27FC236}">
                <a16:creationId xmlns:a16="http://schemas.microsoft.com/office/drawing/2014/main" id="{1033F976-37B7-42F9-930D-76EB6F272C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F72599-FED6-48C7-8C8E-60BA67D170F1}"/>
              </a:ext>
            </a:extLst>
          </p:cNvPr>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49130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0593-8F77-415B-BEAD-233DA3155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5E32A27A-A62A-4806-BD5B-664BAB65C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3F1992EC-C314-4041-8044-EBC825B3F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CED0A-9F27-4638-B1C6-E076D8A10B56}"/>
              </a:ext>
            </a:extLst>
          </p:cNvPr>
          <p:cNvSpPr>
            <a:spLocks noGrp="1"/>
          </p:cNvSpPr>
          <p:nvPr>
            <p:ph type="dt" sz="half" idx="10"/>
          </p:nvPr>
        </p:nvSpPr>
        <p:spPr/>
        <p:txBody>
          <a:bodyPr/>
          <a:lstStyle/>
          <a:p>
            <a:fld id="{05C68B11-C5A8-448C-8CE9-B1A273C79CFC}" type="datetimeFigureOut">
              <a:rPr lang="en-US" smtClean="0"/>
              <a:t>9/2/2021</a:t>
            </a:fld>
            <a:endParaRPr lang="en-US"/>
          </a:p>
        </p:txBody>
      </p:sp>
      <p:sp>
        <p:nvSpPr>
          <p:cNvPr id="6" name="Footer Placeholder 5">
            <a:extLst>
              <a:ext uri="{FF2B5EF4-FFF2-40B4-BE49-F238E27FC236}">
                <a16:creationId xmlns:a16="http://schemas.microsoft.com/office/drawing/2014/main" id="{99E0565B-F9D6-4C7E-A354-B7430A437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2B024-A69E-47A4-B0B6-4B9CE94AB109}"/>
              </a:ext>
            </a:extLst>
          </p:cNvPr>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58642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091A-E200-4B20-913D-B5E87C87B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ABEDEF9E-E4D8-422E-9412-87856F20C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AF79A827-DA81-4E5B-A647-E03809581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47D1A4-C353-4B52-8789-43FB7A822B74}"/>
              </a:ext>
            </a:extLst>
          </p:cNvPr>
          <p:cNvSpPr>
            <a:spLocks noGrp="1"/>
          </p:cNvSpPr>
          <p:nvPr>
            <p:ph type="dt" sz="half" idx="10"/>
          </p:nvPr>
        </p:nvSpPr>
        <p:spPr/>
        <p:txBody>
          <a:bodyPr/>
          <a:lstStyle/>
          <a:p>
            <a:fld id="{C7616CA0-919D-4A49-9C8A-62FDFB3A5183}" type="datetimeFigureOut">
              <a:rPr lang="en-US" smtClean="0"/>
              <a:t>9/2/2021</a:t>
            </a:fld>
            <a:endParaRPr lang="en-US"/>
          </a:p>
        </p:txBody>
      </p:sp>
      <p:sp>
        <p:nvSpPr>
          <p:cNvPr id="6" name="Footer Placeholder 5">
            <a:extLst>
              <a:ext uri="{FF2B5EF4-FFF2-40B4-BE49-F238E27FC236}">
                <a16:creationId xmlns:a16="http://schemas.microsoft.com/office/drawing/2014/main" id="{969CFCDE-DC73-4957-BAB5-795268D51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FF937-19A0-428D-A8CD-F1DB8329AC88}"/>
              </a:ext>
            </a:extLst>
          </p:cNvPr>
          <p:cNvSpPr>
            <a:spLocks noGrp="1"/>
          </p:cNvSpPr>
          <p:nvPr>
            <p:ph type="sldNum" sz="quarter" idx="12"/>
          </p:nvPr>
        </p:nvSpPr>
        <p:spPr/>
        <p:txBody>
          <a:bodyPr/>
          <a:lstStyle/>
          <a:p>
            <a:fld id="{867E5644-1E61-4311-A31E-84CB9C7AA8A9}" type="slidenum">
              <a:rPr lang="en-US" smtClean="0"/>
              <a:t>‹N°›</a:t>
            </a:fld>
            <a:endParaRPr lang="en-US"/>
          </a:p>
        </p:txBody>
      </p:sp>
    </p:spTree>
    <p:extLst>
      <p:ext uri="{BB962C8B-B14F-4D97-AF65-F5344CB8AC3E}">
        <p14:creationId xmlns:p14="http://schemas.microsoft.com/office/powerpoint/2010/main" val="199163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004A9-2114-4A18-8514-D2E4817E4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1ECFFB9C-3ADB-4040-A119-EF01019BA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1260140F-480A-47AF-985F-52F8139B6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9/2/2021</a:t>
            </a:fld>
            <a:endParaRPr lang="en-US"/>
          </a:p>
        </p:txBody>
      </p:sp>
      <p:sp>
        <p:nvSpPr>
          <p:cNvPr id="5" name="Footer Placeholder 4">
            <a:extLst>
              <a:ext uri="{FF2B5EF4-FFF2-40B4-BE49-F238E27FC236}">
                <a16:creationId xmlns:a16="http://schemas.microsoft.com/office/drawing/2014/main" id="{E7B6AEA0-CC99-41C1-A6CC-2A7FBA0CD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C27B1-1783-4910-979F-1F1535E76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a:t>
            </a:fld>
            <a:endParaRPr lang="en-US"/>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14BEFAF3-EF5F-4133-9EA5-500B16471CA8}"/>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06763135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2.png@01D695C7.A40D8BB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cid:image002.png@01D695C7.A40D8BB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cid:image002.png@01D695C7.A40D8BB0"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hyperlink" Target="mailto:&#8211;bonome.nturo@ifrc.org" TargetMode="External"/><Relationship Id="rId3" Type="http://schemas.openxmlformats.org/officeDocument/2006/relationships/hyperlink" Target="mailto:countrysupportplatform@ifrc.org" TargetMode="External"/><Relationship Id="rId7" Type="http://schemas.openxmlformats.org/officeDocument/2006/relationships/hyperlink" Target="mailto:adive.seriki@ifrc.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AnneSophie.Porche@ifrc.org" TargetMode="External"/><Relationship Id="rId5" Type="http://schemas.openxmlformats.org/officeDocument/2006/relationships/hyperlink" Target="mailto:Annika.Wendland@ifrc.org" TargetMode="External"/><Relationship Id="rId10" Type="http://schemas.openxmlformats.org/officeDocument/2006/relationships/image" Target="../media/image22.png"/><Relationship Id="rId4" Type="http://schemas.openxmlformats.org/officeDocument/2006/relationships/hyperlink" Target="mailto:Thomas.Mollet@ifrc.org"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00385-4AEE-4374-99FA-ABD1D5BA25A3}"/>
              </a:ext>
            </a:extLst>
          </p:cNvPr>
          <p:cNvSpPr>
            <a:spLocks noGrp="1"/>
          </p:cNvSpPr>
          <p:nvPr>
            <p:ph type="ctrTitle"/>
          </p:nvPr>
        </p:nvSpPr>
        <p:spPr>
          <a:xfrm>
            <a:off x="496634" y="5504000"/>
            <a:ext cx="10921530" cy="1110534"/>
          </a:xfrm>
        </p:spPr>
        <p:txBody>
          <a:bodyPr>
            <a:normAutofit/>
          </a:bodyPr>
          <a:lstStyle/>
          <a:p>
            <a:pPr algn="l"/>
            <a:r>
              <a:rPr lang="en-CH" sz="2700" b="1" dirty="0">
                <a:solidFill>
                  <a:srgbClr val="002060"/>
                </a:solidFill>
              </a:rPr>
              <a:t>GTFCC and </a:t>
            </a:r>
            <a:r>
              <a:rPr lang="en-US" sz="2700" b="1" dirty="0">
                <a:solidFill>
                  <a:srgbClr val="002060"/>
                </a:solidFill>
              </a:rPr>
              <a:t>Country Support Platform (CSP) </a:t>
            </a:r>
            <a:r>
              <a:rPr lang="en-CH" sz="2700" b="1" dirty="0">
                <a:solidFill>
                  <a:srgbClr val="002060"/>
                </a:solidFill>
              </a:rPr>
              <a:t>introduction</a:t>
            </a:r>
            <a:endParaRPr lang="en-US" dirty="0">
              <a:solidFill>
                <a:srgbClr val="002060"/>
              </a:solidFill>
            </a:endParaRPr>
          </a:p>
        </p:txBody>
      </p:sp>
      <p:pic>
        <p:nvPicPr>
          <p:cNvPr id="5" name="Picture 4"/>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316122" y="5787614"/>
            <a:ext cx="2734378" cy="937757"/>
          </a:xfrm>
          <a:prstGeom prst="rect">
            <a:avLst/>
          </a:prstGeom>
          <a:noFill/>
          <a:ln>
            <a:noFill/>
          </a:ln>
        </p:spPr>
      </p:pic>
    </p:spTree>
    <p:extLst>
      <p:ext uri="{BB962C8B-B14F-4D97-AF65-F5344CB8AC3E}">
        <p14:creationId xmlns:p14="http://schemas.microsoft.com/office/powerpoint/2010/main" val="355650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1A16B-F354-4A41-A883-6C236C617BB4}"/>
              </a:ext>
            </a:extLst>
          </p:cNvPr>
          <p:cNvSpPr/>
          <p:nvPr/>
        </p:nvSpPr>
        <p:spPr>
          <a:xfrm>
            <a:off x="3048" y="-16343"/>
            <a:ext cx="12188952" cy="1215659"/>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B7D2028C-E97D-4B77-AB18-F4FD42573111}"/>
              </a:ext>
            </a:extLst>
          </p:cNvPr>
          <p:cNvSpPr>
            <a:spLocks noGrp="1"/>
          </p:cNvSpPr>
          <p:nvPr>
            <p:ph type="title"/>
          </p:nvPr>
        </p:nvSpPr>
        <p:spPr>
          <a:xfrm>
            <a:off x="228133" y="216336"/>
            <a:ext cx="10515600" cy="1215658"/>
          </a:xfrm>
        </p:spPr>
        <p:txBody>
          <a:bodyPr>
            <a:normAutofit/>
          </a:bodyPr>
          <a:lstStyle/>
          <a:p>
            <a:r>
              <a:rPr lang="en-CH" sz="3600" dirty="0">
                <a:solidFill>
                  <a:schemeClr val="bg1"/>
                </a:solidFill>
              </a:rPr>
              <a:t>Global </a:t>
            </a:r>
            <a:r>
              <a:rPr lang="en-US" sz="3600" dirty="0">
                <a:solidFill>
                  <a:schemeClr val="bg1"/>
                </a:solidFill>
              </a:rPr>
              <a:t>Taskforce on Cholera Control</a:t>
            </a:r>
            <a:r>
              <a:rPr lang="en-CH" sz="3600" dirty="0">
                <a:solidFill>
                  <a:schemeClr val="bg1"/>
                </a:solidFill>
              </a:rPr>
              <a:t> (GTFCC)</a:t>
            </a:r>
            <a:br>
              <a:rPr lang="en-GB" sz="3600" dirty="0">
                <a:solidFill>
                  <a:schemeClr val="bg1"/>
                </a:solidFill>
              </a:rPr>
            </a:br>
            <a:endParaRPr lang="es-ES" sz="3600" dirty="0">
              <a:solidFill>
                <a:schemeClr val="bg1"/>
              </a:solidFill>
            </a:endParaRPr>
          </a:p>
        </p:txBody>
      </p:sp>
      <p:grpSp>
        <p:nvGrpSpPr>
          <p:cNvPr id="3" name="Group 2">
            <a:extLst>
              <a:ext uri="{FF2B5EF4-FFF2-40B4-BE49-F238E27FC236}">
                <a16:creationId xmlns:a16="http://schemas.microsoft.com/office/drawing/2014/main" id="{47F44A05-3B6B-4D4B-8C3B-6D471E496D58}"/>
              </a:ext>
            </a:extLst>
          </p:cNvPr>
          <p:cNvGrpSpPr/>
          <p:nvPr/>
        </p:nvGrpSpPr>
        <p:grpSpPr>
          <a:xfrm>
            <a:off x="547453" y="1664673"/>
            <a:ext cx="3757847" cy="4904037"/>
            <a:chOff x="547453" y="1664673"/>
            <a:chExt cx="3757847" cy="4904037"/>
          </a:xfrm>
        </p:grpSpPr>
        <p:pic>
          <p:nvPicPr>
            <p:cNvPr id="29" name="Picture 28">
              <a:extLst>
                <a:ext uri="{FF2B5EF4-FFF2-40B4-BE49-F238E27FC236}">
                  <a16:creationId xmlns:a16="http://schemas.microsoft.com/office/drawing/2014/main" id="{1FF7C431-419C-40A2-89C2-DACE2DA4E0EF}"/>
                </a:ext>
              </a:extLst>
            </p:cNvPr>
            <p:cNvPicPr>
              <a:picLocks noChangeAspect="1"/>
            </p:cNvPicPr>
            <p:nvPr/>
          </p:nvPicPr>
          <p:blipFill rotWithShape="1">
            <a:blip r:embed="rId3"/>
            <a:srcRect t="745" r="782"/>
            <a:stretch/>
          </p:blipFill>
          <p:spPr>
            <a:xfrm>
              <a:off x="547453" y="2171615"/>
              <a:ext cx="3757847" cy="4397095"/>
            </a:xfrm>
            <a:prstGeom prst="rect">
              <a:avLst/>
            </a:prstGeom>
          </p:spPr>
        </p:pic>
        <p:sp>
          <p:nvSpPr>
            <p:cNvPr id="30" name="TextBox 29">
              <a:extLst>
                <a:ext uri="{FF2B5EF4-FFF2-40B4-BE49-F238E27FC236}">
                  <a16:creationId xmlns:a16="http://schemas.microsoft.com/office/drawing/2014/main" id="{40759F42-03B4-4DFC-BF86-7D567ABB501D}"/>
                </a:ext>
              </a:extLst>
            </p:cNvPr>
            <p:cNvSpPr txBox="1"/>
            <p:nvPr/>
          </p:nvSpPr>
          <p:spPr>
            <a:xfrm>
              <a:off x="656023" y="1664673"/>
              <a:ext cx="349941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Tw Cen MT" panose="020B0602020104020603"/>
                  <a:ea typeface="+mn-ea"/>
                  <a:cs typeface="+mn-cs"/>
                </a:rPr>
                <a:t>Partnership of institutions</a:t>
              </a:r>
            </a:p>
          </p:txBody>
        </p:sp>
      </p:grpSp>
      <p:grpSp>
        <p:nvGrpSpPr>
          <p:cNvPr id="4" name="Group 3">
            <a:extLst>
              <a:ext uri="{FF2B5EF4-FFF2-40B4-BE49-F238E27FC236}">
                <a16:creationId xmlns:a16="http://schemas.microsoft.com/office/drawing/2014/main" id="{A703F88A-D8D1-40EA-9833-EE2D85427D15}"/>
              </a:ext>
            </a:extLst>
          </p:cNvPr>
          <p:cNvGrpSpPr/>
          <p:nvPr/>
        </p:nvGrpSpPr>
        <p:grpSpPr>
          <a:xfrm>
            <a:off x="5568551" y="1640222"/>
            <a:ext cx="3499419" cy="4916226"/>
            <a:chOff x="5568551" y="1640222"/>
            <a:chExt cx="3499419" cy="4916226"/>
          </a:xfrm>
        </p:grpSpPr>
        <p:pic>
          <p:nvPicPr>
            <p:cNvPr id="28" name="Picture 27">
              <a:extLst>
                <a:ext uri="{FF2B5EF4-FFF2-40B4-BE49-F238E27FC236}">
                  <a16:creationId xmlns:a16="http://schemas.microsoft.com/office/drawing/2014/main" id="{5A7A0252-DEB0-49D1-98D9-505435C1191B}"/>
                </a:ext>
              </a:extLst>
            </p:cNvPr>
            <p:cNvPicPr>
              <a:picLocks noChangeAspect="1"/>
            </p:cNvPicPr>
            <p:nvPr/>
          </p:nvPicPr>
          <p:blipFill>
            <a:blip r:embed="rId4"/>
            <a:stretch>
              <a:fillRect/>
            </a:stretch>
          </p:blipFill>
          <p:spPr>
            <a:xfrm>
              <a:off x="5568551" y="2126338"/>
              <a:ext cx="3336692" cy="4430110"/>
            </a:xfrm>
            <a:prstGeom prst="rect">
              <a:avLst/>
            </a:prstGeom>
          </p:spPr>
        </p:pic>
        <p:sp>
          <p:nvSpPr>
            <p:cNvPr id="31" name="TextBox 30">
              <a:extLst>
                <a:ext uri="{FF2B5EF4-FFF2-40B4-BE49-F238E27FC236}">
                  <a16:creationId xmlns:a16="http://schemas.microsoft.com/office/drawing/2014/main" id="{103FC6EB-70B0-4C6A-A4A5-03AB93E4CE05}"/>
                </a:ext>
              </a:extLst>
            </p:cNvPr>
            <p:cNvSpPr txBox="1"/>
            <p:nvPr/>
          </p:nvSpPr>
          <p:spPr>
            <a:xfrm>
              <a:off x="5568551" y="1640222"/>
              <a:ext cx="3499419" cy="461665"/>
            </a:xfrm>
            <a:prstGeom prst="rect">
              <a:avLst/>
            </a:prstGeom>
            <a:noFill/>
          </p:spPr>
          <p:txBody>
            <a:bodyPr wrap="square" rtlCol="0">
              <a:spAutoFit/>
            </a:bodyPr>
            <a:lstStyle>
              <a:defPPr>
                <a:defRPr lang="x-none"/>
              </a:defPPr>
              <a:lvl1pPr marR="0" lvl="0" indent="0" defTabSz="457200" fontAlgn="auto">
                <a:lnSpc>
                  <a:spcPct val="100000"/>
                </a:lnSpc>
                <a:spcBef>
                  <a:spcPts val="0"/>
                </a:spcBef>
                <a:spcAft>
                  <a:spcPts val="0"/>
                </a:spcAft>
                <a:buClrTx/>
                <a:buSzTx/>
                <a:buFontTx/>
                <a:buNone/>
                <a:tabLst/>
                <a:defRPr kumimoji="0" sz="2400" b="1" i="0" u="none" strike="noStrike" cap="none" spc="0" normalizeH="0" baseline="0">
                  <a:ln>
                    <a:noFill/>
                  </a:ln>
                  <a:effectLst/>
                  <a:uLnTx/>
                  <a:uFillTx/>
                  <a:latin typeface="Tw Cen MT" panose="020B0602020104020603"/>
                </a:defRPr>
              </a:lvl1pPr>
            </a:lstStyle>
            <a:p>
              <a:r>
                <a:rPr lang="en-US" dirty="0"/>
                <a:t>Global Cholera Roadmap</a:t>
              </a:r>
            </a:p>
          </p:txBody>
        </p:sp>
      </p:grpSp>
      <p:pic>
        <p:nvPicPr>
          <p:cNvPr id="32" name="Picture 31">
            <a:extLst>
              <a:ext uri="{FF2B5EF4-FFF2-40B4-BE49-F238E27FC236}">
                <a16:creationId xmlns:a16="http://schemas.microsoft.com/office/drawing/2014/main" id="{CF5B938C-C214-4F10-9059-E3DDE1D57CB8}"/>
              </a:ext>
            </a:extLst>
          </p:cNvPr>
          <p:cNvPicPr>
            <a:picLocks noChangeAspect="1"/>
          </p:cNvPicPr>
          <p:nvPr/>
        </p:nvPicPr>
        <p:blipFill>
          <a:blip r:embed="rId5"/>
          <a:stretch>
            <a:fillRect/>
          </a:stretch>
        </p:blipFill>
        <p:spPr>
          <a:xfrm rot="709449">
            <a:off x="9403140" y="1703962"/>
            <a:ext cx="2589853" cy="2210585"/>
          </a:xfrm>
          <a:prstGeom prst="rect">
            <a:avLst/>
          </a:prstGeom>
        </p:spPr>
      </p:pic>
      <p:pic>
        <p:nvPicPr>
          <p:cNvPr id="10" name="Picture 9">
            <a:extLst>
              <a:ext uri="{FF2B5EF4-FFF2-40B4-BE49-F238E27FC236}">
                <a16:creationId xmlns:a16="http://schemas.microsoft.com/office/drawing/2014/main" id="{F7BDAB51-6CE6-4B40-904C-5513510C6147}"/>
              </a:ext>
            </a:extLst>
          </p:cNvPr>
          <p:cNvPicPr>
            <a:picLocks noChangeAspect="1"/>
          </p:cNvPicPr>
          <p:nvPr/>
        </p:nvPicPr>
        <p:blipFill>
          <a:blip r:embed="rId6"/>
          <a:stretch>
            <a:fillRect/>
          </a:stretch>
        </p:blipFill>
        <p:spPr>
          <a:xfrm>
            <a:off x="9131055" y="4098801"/>
            <a:ext cx="2960610" cy="2183681"/>
          </a:xfrm>
          <a:prstGeom prst="rect">
            <a:avLst/>
          </a:prstGeom>
        </p:spPr>
      </p:pic>
    </p:spTree>
    <p:extLst>
      <p:ext uri="{BB962C8B-B14F-4D97-AF65-F5344CB8AC3E}">
        <p14:creationId xmlns:p14="http://schemas.microsoft.com/office/powerpoint/2010/main" val="424953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1A16B-F354-4A41-A883-6C236C617BB4}"/>
              </a:ext>
            </a:extLst>
          </p:cNvPr>
          <p:cNvSpPr/>
          <p:nvPr/>
        </p:nvSpPr>
        <p:spPr>
          <a:xfrm>
            <a:off x="3048" y="-16343"/>
            <a:ext cx="12188952" cy="1632115"/>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B7D2028C-E97D-4B77-AB18-F4FD42573111}"/>
              </a:ext>
            </a:extLst>
          </p:cNvPr>
          <p:cNvSpPr>
            <a:spLocks noGrp="1"/>
          </p:cNvSpPr>
          <p:nvPr>
            <p:ph type="title"/>
          </p:nvPr>
        </p:nvSpPr>
        <p:spPr>
          <a:xfrm>
            <a:off x="228133" y="216336"/>
            <a:ext cx="10515600" cy="1215658"/>
          </a:xfrm>
        </p:spPr>
        <p:txBody>
          <a:bodyPr>
            <a:normAutofit/>
          </a:bodyPr>
          <a:lstStyle/>
          <a:p>
            <a:r>
              <a:rPr lang="en-GB" sz="3600">
                <a:solidFill>
                  <a:schemeClr val="bg1"/>
                </a:solidFill>
              </a:rPr>
              <a:t>GTFCC Structure</a:t>
            </a:r>
            <a:br>
              <a:rPr lang="en-GB" sz="3600">
                <a:solidFill>
                  <a:schemeClr val="bg1"/>
                </a:solidFill>
              </a:rPr>
            </a:br>
            <a:endParaRPr lang="es-ES" sz="3600">
              <a:solidFill>
                <a:schemeClr val="bg1"/>
              </a:solidFill>
            </a:endParaRPr>
          </a:p>
        </p:txBody>
      </p:sp>
      <p:pic>
        <p:nvPicPr>
          <p:cNvPr id="14" name="Content Placeholder 4">
            <a:extLst>
              <a:ext uri="{FF2B5EF4-FFF2-40B4-BE49-F238E27FC236}">
                <a16:creationId xmlns:a16="http://schemas.microsoft.com/office/drawing/2014/main" id="{164F7159-F6E8-404A-84EF-23F0B6E3D58D}"/>
              </a:ext>
            </a:extLst>
          </p:cNvPr>
          <p:cNvPicPr>
            <a:picLocks noGrp="1"/>
          </p:cNvPicPr>
          <p:nvPr>
            <p:ph idx="1"/>
          </p:nvPr>
        </p:nvPicPr>
        <p:blipFill>
          <a:blip r:embed="rId3"/>
          <a:stretch>
            <a:fillRect/>
          </a:stretch>
        </p:blipFill>
        <p:spPr>
          <a:xfrm>
            <a:off x="2251359" y="2426779"/>
            <a:ext cx="7211537" cy="4386263"/>
          </a:xfrm>
          <a:prstGeom prst="rect">
            <a:avLst/>
          </a:prstGeom>
        </p:spPr>
      </p:pic>
      <p:sp>
        <p:nvSpPr>
          <p:cNvPr id="15" name="TextBox 14">
            <a:extLst>
              <a:ext uri="{FF2B5EF4-FFF2-40B4-BE49-F238E27FC236}">
                <a16:creationId xmlns:a16="http://schemas.microsoft.com/office/drawing/2014/main" id="{C89FA217-C5C9-4845-A9ED-4FA56C1B4228}"/>
              </a:ext>
            </a:extLst>
          </p:cNvPr>
          <p:cNvSpPr txBox="1"/>
          <p:nvPr/>
        </p:nvSpPr>
        <p:spPr>
          <a:xfrm>
            <a:off x="4460603" y="1810893"/>
            <a:ext cx="2516656"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A Board providing overall strategic direction, oversight and conducting high level advocacy at the global level</a:t>
            </a:r>
          </a:p>
        </p:txBody>
      </p:sp>
      <p:sp>
        <p:nvSpPr>
          <p:cNvPr id="16" name="TextBox 15">
            <a:extLst>
              <a:ext uri="{FF2B5EF4-FFF2-40B4-BE49-F238E27FC236}">
                <a16:creationId xmlns:a16="http://schemas.microsoft.com/office/drawing/2014/main" id="{D66D903B-FDB7-45D3-8B0E-0FFF16F9ACB2}"/>
              </a:ext>
            </a:extLst>
          </p:cNvPr>
          <p:cNvSpPr txBox="1"/>
          <p:nvPr/>
        </p:nvSpPr>
        <p:spPr>
          <a:xfrm>
            <a:off x="7235338" y="1810893"/>
            <a:ext cx="2372182"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The annual meeting of the GTFCC, an opportunity to review progress and challenges and give voice to countries</a:t>
            </a:r>
          </a:p>
        </p:txBody>
      </p:sp>
      <p:sp>
        <p:nvSpPr>
          <p:cNvPr id="17" name="TextBox 16">
            <a:extLst>
              <a:ext uri="{FF2B5EF4-FFF2-40B4-BE49-F238E27FC236}">
                <a16:creationId xmlns:a16="http://schemas.microsoft.com/office/drawing/2014/main" id="{A3956A07-3C72-4D1F-9C6B-F1FEA492DBF3}"/>
              </a:ext>
            </a:extLst>
          </p:cNvPr>
          <p:cNvSpPr txBox="1"/>
          <p:nvPr/>
        </p:nvSpPr>
        <p:spPr>
          <a:xfrm>
            <a:off x="2014767" y="2426779"/>
            <a:ext cx="2180864"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A technical mechanism that provides independent review of National Cholera Control Plans</a:t>
            </a:r>
          </a:p>
        </p:txBody>
      </p:sp>
      <p:sp>
        <p:nvSpPr>
          <p:cNvPr id="18" name="TextBox 17">
            <a:extLst>
              <a:ext uri="{FF2B5EF4-FFF2-40B4-BE49-F238E27FC236}">
                <a16:creationId xmlns:a16="http://schemas.microsoft.com/office/drawing/2014/main" id="{4D75A288-BFCC-45BE-932A-18D6793DF424}"/>
              </a:ext>
            </a:extLst>
          </p:cNvPr>
          <p:cNvSpPr txBox="1"/>
          <p:nvPr/>
        </p:nvSpPr>
        <p:spPr>
          <a:xfrm>
            <a:off x="6617100" y="3166490"/>
            <a:ext cx="3806573"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The GTFCC secretariat based in WHO administers the working groups and coordinates engagement with all GTFCC partners</a:t>
            </a:r>
          </a:p>
        </p:txBody>
      </p:sp>
      <p:sp>
        <p:nvSpPr>
          <p:cNvPr id="19" name="TextBox 18">
            <a:extLst>
              <a:ext uri="{FF2B5EF4-FFF2-40B4-BE49-F238E27FC236}">
                <a16:creationId xmlns:a16="http://schemas.microsoft.com/office/drawing/2014/main" id="{32B475EA-4BE2-49C3-9F57-E8083A0CB8F4}"/>
              </a:ext>
            </a:extLst>
          </p:cNvPr>
          <p:cNvSpPr txBox="1"/>
          <p:nvPr/>
        </p:nvSpPr>
        <p:spPr>
          <a:xfrm>
            <a:off x="7853551" y="3974709"/>
            <a:ext cx="3112813" cy="4770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The “</a:t>
            </a:r>
            <a:r>
              <a:rPr kumimoji="0" lang="en-US" sz="1400" b="1" i="0" u="none" strike="noStrike" kern="1200" cap="none" spc="0" normalizeH="0" baseline="0" noProof="0" dirty="0">
                <a:ln>
                  <a:noFill/>
                </a:ln>
                <a:solidFill>
                  <a:srgbClr val="119C94"/>
                </a:solidFill>
                <a:effectLst/>
                <a:uLnTx/>
                <a:uFillTx/>
                <a:latin typeface="Tw Cen MT" panose="020B0602020104020603"/>
                <a:ea typeface="+mn-ea"/>
                <a:cs typeface="+mn-cs"/>
              </a:rPr>
              <a:t>operational arm</a:t>
            </a: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 of the GTFCC, </a:t>
            </a:r>
            <a:r>
              <a:rPr kumimoji="0" lang="en-CH" sz="1100" b="0" i="0" u="none" strike="noStrike" kern="1200" cap="none" spc="0" normalizeH="0" baseline="0" noProof="0" dirty="0">
                <a:ln>
                  <a:noFill/>
                </a:ln>
                <a:solidFill>
                  <a:srgbClr val="414142"/>
                </a:solidFill>
                <a:effectLst/>
                <a:uLnTx/>
                <a:uFillTx/>
                <a:latin typeface="Tw Cen MT" panose="020B0602020104020603"/>
                <a:ea typeface="+mn-ea"/>
                <a:cs typeface="+mn-cs"/>
              </a:rPr>
              <a:t>see further slides</a:t>
            </a:r>
            <a:endPar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endParaRPr>
          </a:p>
        </p:txBody>
      </p:sp>
      <p:sp>
        <p:nvSpPr>
          <p:cNvPr id="20" name="TextBox 19">
            <a:extLst>
              <a:ext uri="{FF2B5EF4-FFF2-40B4-BE49-F238E27FC236}">
                <a16:creationId xmlns:a16="http://schemas.microsoft.com/office/drawing/2014/main" id="{2F3EDF6A-A915-4C1E-A231-7C1ED1DB9716}"/>
              </a:ext>
            </a:extLst>
          </p:cNvPr>
          <p:cNvSpPr txBox="1"/>
          <p:nvPr/>
        </p:nvSpPr>
        <p:spPr>
          <a:xfrm>
            <a:off x="815171" y="4568497"/>
            <a:ext cx="1937975"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Working groups provide </a:t>
            </a:r>
            <a:r>
              <a:rPr kumimoji="0" lang="en-US" sz="1400" b="1" i="0" u="none" strike="noStrike" kern="1200" cap="none" spc="0" normalizeH="0" baseline="0" noProof="0" dirty="0">
                <a:ln>
                  <a:noFill/>
                </a:ln>
                <a:solidFill>
                  <a:srgbClr val="FFC000"/>
                </a:solidFill>
                <a:effectLst/>
                <a:uLnTx/>
                <a:uFillTx/>
                <a:latin typeface="Tw Cen MT" panose="020B0602020104020603"/>
                <a:ea typeface="+mn-ea"/>
                <a:cs typeface="+mn-cs"/>
              </a:rPr>
              <a:t>technical expertise </a:t>
            </a: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on specific topics to inform evidence-based guidance on cholera control</a:t>
            </a:r>
          </a:p>
        </p:txBody>
      </p:sp>
      <p:pic>
        <p:nvPicPr>
          <p:cNvPr id="21" name="Picture 20">
            <a:extLst>
              <a:ext uri="{FF2B5EF4-FFF2-40B4-BE49-F238E27FC236}">
                <a16:creationId xmlns:a16="http://schemas.microsoft.com/office/drawing/2014/main" id="{2ACA2CEC-4DB1-45C5-9A61-7651EB76F671}"/>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749278" y="6143117"/>
            <a:ext cx="2305050" cy="669925"/>
          </a:xfrm>
          <a:prstGeom prst="rect">
            <a:avLst/>
          </a:prstGeom>
          <a:noFill/>
          <a:ln>
            <a:noFill/>
          </a:ln>
        </p:spPr>
      </p:pic>
    </p:spTree>
    <p:extLst>
      <p:ext uri="{BB962C8B-B14F-4D97-AF65-F5344CB8AC3E}">
        <p14:creationId xmlns:p14="http://schemas.microsoft.com/office/powerpoint/2010/main" val="9420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1A16B-F354-4A41-A883-6C236C617BB4}"/>
              </a:ext>
            </a:extLst>
          </p:cNvPr>
          <p:cNvSpPr/>
          <p:nvPr/>
        </p:nvSpPr>
        <p:spPr>
          <a:xfrm>
            <a:off x="3048" y="-16343"/>
            <a:ext cx="12188952" cy="1632115"/>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B7D2028C-E97D-4B77-AB18-F4FD42573111}"/>
              </a:ext>
            </a:extLst>
          </p:cNvPr>
          <p:cNvSpPr>
            <a:spLocks noGrp="1"/>
          </p:cNvSpPr>
          <p:nvPr>
            <p:ph type="title"/>
          </p:nvPr>
        </p:nvSpPr>
        <p:spPr>
          <a:xfrm>
            <a:off x="228133" y="216336"/>
            <a:ext cx="10515600" cy="1215658"/>
          </a:xfrm>
        </p:spPr>
        <p:txBody>
          <a:bodyPr>
            <a:normAutofit/>
          </a:bodyPr>
          <a:lstStyle/>
          <a:p>
            <a:r>
              <a:rPr lang="en-CH" sz="3600" dirty="0">
                <a:solidFill>
                  <a:schemeClr val="bg1"/>
                </a:solidFill>
              </a:rPr>
              <a:t>Why the</a:t>
            </a:r>
            <a:r>
              <a:rPr lang="en-US" sz="3600" dirty="0">
                <a:solidFill>
                  <a:schemeClr val="bg1"/>
                </a:solidFill>
              </a:rPr>
              <a:t> </a:t>
            </a:r>
            <a:r>
              <a:rPr lang="es-ES" sz="3600" dirty="0">
                <a:solidFill>
                  <a:schemeClr val="bg1"/>
                </a:solidFill>
              </a:rPr>
              <a:t>Country </a:t>
            </a:r>
            <a:r>
              <a:rPr lang="es-ES" sz="3600" dirty="0" err="1">
                <a:solidFill>
                  <a:schemeClr val="bg1"/>
                </a:solidFill>
              </a:rPr>
              <a:t>Support</a:t>
            </a:r>
            <a:r>
              <a:rPr lang="es-ES" sz="3600" dirty="0">
                <a:solidFill>
                  <a:schemeClr val="bg1"/>
                </a:solidFill>
              </a:rPr>
              <a:t> </a:t>
            </a:r>
            <a:r>
              <a:rPr lang="es-ES" sz="3600" dirty="0" err="1">
                <a:solidFill>
                  <a:schemeClr val="bg1"/>
                </a:solidFill>
              </a:rPr>
              <a:t>Platform</a:t>
            </a:r>
            <a:r>
              <a:rPr lang="es-ES" sz="3600" dirty="0">
                <a:solidFill>
                  <a:schemeClr val="bg1"/>
                </a:solidFill>
              </a:rPr>
              <a:t> (CSP)</a:t>
            </a:r>
            <a:r>
              <a:rPr lang="en-CH" sz="3600" dirty="0">
                <a:solidFill>
                  <a:schemeClr val="bg1"/>
                </a:solidFill>
              </a:rPr>
              <a:t>?</a:t>
            </a:r>
            <a:endParaRPr lang="es-ES" sz="3600" dirty="0">
              <a:solidFill>
                <a:schemeClr val="bg1"/>
              </a:solidFill>
            </a:endParaRPr>
          </a:p>
        </p:txBody>
      </p:sp>
      <p:sp>
        <p:nvSpPr>
          <p:cNvPr id="3" name="Content Placeholder 2">
            <a:extLst>
              <a:ext uri="{FF2B5EF4-FFF2-40B4-BE49-F238E27FC236}">
                <a16:creationId xmlns:a16="http://schemas.microsoft.com/office/drawing/2014/main" id="{7C0FF584-4B8A-47DA-BED3-33E88B04CEB2}"/>
              </a:ext>
            </a:extLst>
          </p:cNvPr>
          <p:cNvSpPr>
            <a:spLocks noGrp="1"/>
          </p:cNvSpPr>
          <p:nvPr>
            <p:ph idx="1"/>
          </p:nvPr>
        </p:nvSpPr>
        <p:spPr>
          <a:xfrm>
            <a:off x="139204" y="1775795"/>
            <a:ext cx="5603601" cy="4858033"/>
          </a:xfrm>
        </p:spPr>
        <p:txBody>
          <a:bodyPr anchor="ctr">
            <a:normAutofit/>
          </a:bodyPr>
          <a:lstStyle/>
          <a:p>
            <a:pPr algn="just">
              <a:spcBef>
                <a:spcPts val="1800"/>
              </a:spcBef>
              <a:buFont typeface="Wingdings" charset="2"/>
              <a:buChar char="§"/>
            </a:pPr>
            <a:r>
              <a:rPr lang="en-US" sz="1600" dirty="0">
                <a:solidFill>
                  <a:srgbClr val="002060"/>
                </a:solidFill>
              </a:rPr>
              <a:t>Cholera affected countries have called for </a:t>
            </a:r>
            <a:r>
              <a:rPr lang="en-US" sz="1600" b="1" dirty="0">
                <a:solidFill>
                  <a:srgbClr val="002060"/>
                </a:solidFill>
              </a:rPr>
              <a:t>additional technical support from the GTFCC </a:t>
            </a:r>
            <a:r>
              <a:rPr lang="en-US" sz="1600" dirty="0">
                <a:solidFill>
                  <a:srgbClr val="002060"/>
                </a:solidFill>
              </a:rPr>
              <a:t>in the development and implementation of their National Control Plans (NCPs). </a:t>
            </a:r>
          </a:p>
          <a:p>
            <a:pPr algn="just">
              <a:spcBef>
                <a:spcPts val="1800"/>
              </a:spcBef>
              <a:buFont typeface="Wingdings" charset="2"/>
              <a:buChar char="§"/>
            </a:pPr>
            <a:r>
              <a:rPr lang="en-CH" sz="1600" b="1" dirty="0">
                <a:solidFill>
                  <a:srgbClr val="002060"/>
                </a:solidFill>
              </a:rPr>
              <a:t>E</a:t>
            </a:r>
            <a:r>
              <a:rPr lang="en-US" sz="1600" b="1" dirty="0" err="1">
                <a:solidFill>
                  <a:srgbClr val="002060"/>
                </a:solidFill>
              </a:rPr>
              <a:t>stablishment</a:t>
            </a:r>
            <a:r>
              <a:rPr lang="en-US" sz="1600" b="1" dirty="0">
                <a:solidFill>
                  <a:srgbClr val="002060"/>
                </a:solidFill>
              </a:rPr>
              <a:t> of a Country Support Platform (CSP)</a:t>
            </a:r>
            <a:r>
              <a:rPr lang="en-CH" sz="1600" b="1" dirty="0">
                <a:solidFill>
                  <a:srgbClr val="002060"/>
                </a:solidFill>
              </a:rPr>
              <a:t> endorsed at GTFCC annual meeting in 2019</a:t>
            </a:r>
            <a:r>
              <a:rPr lang="en-US" sz="1600" b="1" dirty="0">
                <a:solidFill>
                  <a:srgbClr val="002060"/>
                </a:solidFill>
              </a:rPr>
              <a:t> </a:t>
            </a:r>
            <a:r>
              <a:rPr lang="en-US" sz="1600" dirty="0">
                <a:solidFill>
                  <a:srgbClr val="002060"/>
                </a:solidFill>
              </a:rPr>
              <a:t>as an </a:t>
            </a:r>
            <a:r>
              <a:rPr lang="en-US" sz="1600" b="1" dirty="0">
                <a:solidFill>
                  <a:srgbClr val="002060"/>
                </a:solidFill>
              </a:rPr>
              <a:t>operational arm </a:t>
            </a:r>
            <a:r>
              <a:rPr lang="en-US" sz="1600" dirty="0">
                <a:solidFill>
                  <a:srgbClr val="002060"/>
                </a:solidFill>
              </a:rPr>
              <a:t>of the GTFCC </a:t>
            </a:r>
          </a:p>
          <a:p>
            <a:pPr algn="just">
              <a:spcBef>
                <a:spcPts val="1800"/>
              </a:spcBef>
              <a:buFont typeface="Wingdings" charset="2"/>
              <a:buChar char="§"/>
            </a:pPr>
            <a:r>
              <a:rPr lang="en-US" sz="1600" dirty="0">
                <a:solidFill>
                  <a:srgbClr val="002060"/>
                </a:solidFill>
              </a:rPr>
              <a:t>GTFCC officially announced</a:t>
            </a:r>
            <a:r>
              <a:rPr lang="en-CH" sz="1600" dirty="0">
                <a:solidFill>
                  <a:srgbClr val="002060"/>
                </a:solidFill>
              </a:rPr>
              <a:t> </a:t>
            </a:r>
            <a:r>
              <a:rPr lang="en-US" sz="1600" dirty="0">
                <a:solidFill>
                  <a:srgbClr val="002060"/>
                </a:solidFill>
              </a:rPr>
              <a:t>the International Federation of the Red Cross and Red Crescent Societies </a:t>
            </a:r>
            <a:r>
              <a:rPr lang="en-US" sz="1600" b="1" dirty="0">
                <a:solidFill>
                  <a:srgbClr val="002060"/>
                </a:solidFill>
              </a:rPr>
              <a:t>(IFRC) </a:t>
            </a:r>
            <a:r>
              <a:rPr lang="en-CH" sz="1600" dirty="0">
                <a:solidFill>
                  <a:srgbClr val="002060"/>
                </a:solidFill>
              </a:rPr>
              <a:t>as the</a:t>
            </a:r>
            <a:r>
              <a:rPr lang="en-US" sz="1600" dirty="0">
                <a:solidFill>
                  <a:srgbClr val="002060"/>
                </a:solidFill>
              </a:rPr>
              <a:t> </a:t>
            </a:r>
            <a:r>
              <a:rPr lang="en-US" sz="1600" b="1" dirty="0">
                <a:solidFill>
                  <a:srgbClr val="002060"/>
                </a:solidFill>
              </a:rPr>
              <a:t>host</a:t>
            </a:r>
            <a:r>
              <a:rPr lang="en-US" sz="1600" dirty="0">
                <a:solidFill>
                  <a:srgbClr val="002060"/>
                </a:solidFill>
              </a:rPr>
              <a:t> </a:t>
            </a:r>
            <a:r>
              <a:rPr lang="en-CH" sz="1600" dirty="0">
                <a:solidFill>
                  <a:srgbClr val="002060"/>
                </a:solidFill>
              </a:rPr>
              <a:t>of the CSP, to be</a:t>
            </a:r>
            <a:r>
              <a:rPr lang="en-US" sz="1600" dirty="0">
                <a:solidFill>
                  <a:srgbClr val="002060"/>
                </a:solidFill>
              </a:rPr>
              <a:t> manage</a:t>
            </a:r>
            <a:r>
              <a:rPr lang="en-CH" sz="1600" dirty="0">
                <a:solidFill>
                  <a:srgbClr val="002060"/>
                </a:solidFill>
              </a:rPr>
              <a:t>d</a:t>
            </a:r>
            <a:r>
              <a:rPr lang="en-US" sz="1600" dirty="0">
                <a:solidFill>
                  <a:srgbClr val="002060"/>
                </a:solidFill>
              </a:rPr>
              <a:t> in close consultation with the GTFCC</a:t>
            </a:r>
          </a:p>
          <a:p>
            <a:pPr algn="just">
              <a:spcBef>
                <a:spcPts val="1800"/>
              </a:spcBef>
              <a:spcAft>
                <a:spcPts val="600"/>
              </a:spcAft>
              <a:buFont typeface="Wingdings" charset="2"/>
              <a:buChar char="§"/>
              <a:defRPr sz="1800" b="0" i="0" u="none" strike="noStrike" kern="0" cap="none" spc="0" baseline="0">
                <a:solidFill>
                  <a:srgbClr val="000000"/>
                </a:solidFill>
                <a:uFillTx/>
              </a:defRPr>
            </a:pPr>
            <a:r>
              <a:rPr lang="en-CH" sz="1600" dirty="0">
                <a:solidFill>
                  <a:srgbClr val="002060"/>
                </a:solidFill>
              </a:rPr>
              <a:t>Seed funding for </a:t>
            </a:r>
            <a:r>
              <a:rPr lang="en-CH" sz="1600" b="1" dirty="0">
                <a:solidFill>
                  <a:srgbClr val="002060"/>
                </a:solidFill>
              </a:rPr>
              <a:t>first 3 years </a:t>
            </a:r>
            <a:r>
              <a:rPr lang="en-CH" sz="1600" dirty="0">
                <a:solidFill>
                  <a:srgbClr val="002060"/>
                </a:solidFill>
              </a:rPr>
              <a:t>from BMGF, additional funding agreements in final steps with SDC and </a:t>
            </a:r>
            <a:r>
              <a:rPr lang="en-CH" sz="1600" dirty="0" err="1">
                <a:solidFill>
                  <a:srgbClr val="002060"/>
                </a:solidFill>
              </a:rPr>
              <a:t>Wellcome</a:t>
            </a:r>
            <a:endParaRPr lang="en-CH" sz="1600" dirty="0">
              <a:solidFill>
                <a:srgbClr val="002060"/>
              </a:solidFill>
            </a:endParaRPr>
          </a:p>
          <a:p>
            <a:pPr algn="just">
              <a:spcAft>
                <a:spcPts val="1200"/>
              </a:spcAft>
            </a:pPr>
            <a:r>
              <a:rPr lang="en-US" sz="1600" dirty="0">
                <a:solidFill>
                  <a:srgbClr val="002060"/>
                </a:solidFill>
              </a:rPr>
              <a:t>The </a:t>
            </a:r>
            <a:r>
              <a:rPr lang="en-US" sz="1600" b="1" dirty="0">
                <a:solidFill>
                  <a:srgbClr val="002060"/>
                </a:solidFill>
              </a:rPr>
              <a:t>mission of the CSP is country support</a:t>
            </a:r>
            <a:r>
              <a:rPr lang="en-US" sz="1600" dirty="0">
                <a:solidFill>
                  <a:srgbClr val="002060"/>
                </a:solidFill>
              </a:rPr>
              <a:t>. The majority of CSP staff will be in country (progressive expansion)</a:t>
            </a:r>
            <a:endParaRPr lang="en-CH" sz="1600" dirty="0">
              <a:solidFill>
                <a:srgbClr val="002060"/>
              </a:solidFill>
            </a:endParaRPr>
          </a:p>
          <a:p>
            <a:pPr algn="just">
              <a:spcAft>
                <a:spcPts val="1200"/>
              </a:spcAft>
            </a:pPr>
            <a:r>
              <a:rPr lang="en-CH" sz="1600" dirty="0">
                <a:solidFill>
                  <a:srgbClr val="002060"/>
                </a:solidFill>
              </a:rPr>
              <a:t>The CSP does not seek to replace existing mechanisms, but to support where there is a need </a:t>
            </a:r>
            <a:r>
              <a:rPr lang="en-CH" sz="1600" dirty="0" err="1">
                <a:solidFill>
                  <a:srgbClr val="002060"/>
                </a:solidFill>
              </a:rPr>
              <a:t>iden</a:t>
            </a:r>
            <a:r>
              <a:rPr lang="en-AU" sz="1600" dirty="0" err="1">
                <a:solidFill>
                  <a:srgbClr val="002060"/>
                </a:solidFill>
              </a:rPr>
              <a:t>ti</a:t>
            </a:r>
            <a:r>
              <a:rPr lang="en-CH" sz="1600" dirty="0" err="1">
                <a:solidFill>
                  <a:srgbClr val="002060"/>
                </a:solidFill>
              </a:rPr>
              <a:t>fied</a:t>
            </a:r>
            <a:endParaRPr lang="en-US" sz="1600" dirty="0">
              <a:solidFill>
                <a:srgbClr val="002060"/>
              </a:solidFill>
            </a:endParaRPr>
          </a:p>
        </p:txBody>
      </p:sp>
      <p:grpSp>
        <p:nvGrpSpPr>
          <p:cNvPr id="12" name="Group 11">
            <a:extLst>
              <a:ext uri="{FF2B5EF4-FFF2-40B4-BE49-F238E27FC236}">
                <a16:creationId xmlns:a16="http://schemas.microsoft.com/office/drawing/2014/main" id="{A5EFADE1-2C5A-420C-8F94-369226BB8C7B}"/>
              </a:ext>
            </a:extLst>
          </p:cNvPr>
          <p:cNvGrpSpPr/>
          <p:nvPr/>
        </p:nvGrpSpPr>
        <p:grpSpPr>
          <a:xfrm>
            <a:off x="5742805" y="1775795"/>
            <a:ext cx="6327998" cy="4870534"/>
            <a:chOff x="5598355" y="1832996"/>
            <a:chExt cx="6327998" cy="4870534"/>
          </a:xfrm>
        </p:grpSpPr>
        <p:pic>
          <p:nvPicPr>
            <p:cNvPr id="8" name="Picture 7"/>
            <p:cNvPicPr/>
            <p:nvPr/>
          </p:nvPicPr>
          <p:blipFill rotWithShape="1">
            <a:blip r:embed="rId3">
              <a:extLst>
                <a:ext uri="{28A0092B-C50C-407E-A947-70E740481C1C}">
                  <a14:useLocalDpi xmlns:a14="http://schemas.microsoft.com/office/drawing/2010/main" val="0"/>
                </a:ext>
              </a:extLst>
            </a:blip>
            <a:srcRect t="3894"/>
            <a:stretch/>
          </p:blipFill>
          <p:spPr>
            <a:xfrm>
              <a:off x="5598355" y="1832996"/>
              <a:ext cx="6327998" cy="4535572"/>
            </a:xfrm>
            <a:prstGeom prst="rect">
              <a:avLst/>
            </a:prstGeom>
          </p:spPr>
        </p:pic>
        <p:pic>
          <p:nvPicPr>
            <p:cNvPr id="6" name="Picture 5"/>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621303" y="6033605"/>
              <a:ext cx="2305050" cy="669925"/>
            </a:xfrm>
            <a:prstGeom prst="rect">
              <a:avLst/>
            </a:prstGeom>
            <a:noFill/>
            <a:ln>
              <a:noFill/>
            </a:ln>
          </p:spPr>
        </p:pic>
      </p:grpSp>
    </p:spTree>
    <p:extLst>
      <p:ext uri="{BB962C8B-B14F-4D97-AF65-F5344CB8AC3E}">
        <p14:creationId xmlns:p14="http://schemas.microsoft.com/office/powerpoint/2010/main" val="130806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A1A16B-F354-4A41-A883-6C236C617BB4}"/>
              </a:ext>
            </a:extLst>
          </p:cNvPr>
          <p:cNvSpPr/>
          <p:nvPr/>
        </p:nvSpPr>
        <p:spPr>
          <a:xfrm>
            <a:off x="3048" y="-887"/>
            <a:ext cx="12188952" cy="1437268"/>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43F5229D-D045-4770-80C4-8FE2D77B7F75}"/>
              </a:ext>
            </a:extLst>
          </p:cNvPr>
          <p:cNvSpPr>
            <a:spLocks noGrp="1"/>
          </p:cNvSpPr>
          <p:nvPr>
            <p:ph type="title"/>
          </p:nvPr>
        </p:nvSpPr>
        <p:spPr>
          <a:xfrm>
            <a:off x="221531" y="-11130"/>
            <a:ext cx="11395491" cy="1341416"/>
          </a:xfrm>
          <a:noFill/>
        </p:spPr>
        <p:txBody>
          <a:bodyPr anchor="ctr">
            <a:noAutofit/>
          </a:bodyPr>
          <a:lstStyle/>
          <a:p>
            <a:r>
              <a:rPr lang="en-US" sz="3600">
                <a:solidFill>
                  <a:schemeClr val="bg1"/>
                </a:solidFill>
              </a:rPr>
              <a:t>Objectives, Country Support Platform</a:t>
            </a:r>
            <a:r>
              <a:rPr lang="x-none" sz="3600">
                <a:solidFill>
                  <a:schemeClr val="bg1"/>
                </a:solidFill>
              </a:rPr>
              <a:t> </a:t>
            </a:r>
            <a:endParaRPr lang="es-ES" sz="3600">
              <a:solidFill>
                <a:schemeClr val="bg1"/>
              </a:solidFill>
            </a:endParaRPr>
          </a:p>
        </p:txBody>
      </p:sp>
      <p:grpSp>
        <p:nvGrpSpPr>
          <p:cNvPr id="6" name="Group 5">
            <a:extLst>
              <a:ext uri="{FF2B5EF4-FFF2-40B4-BE49-F238E27FC236}">
                <a16:creationId xmlns:a16="http://schemas.microsoft.com/office/drawing/2014/main" id="{9BF5776B-0641-4DCC-91B3-046FDB80CFE4}"/>
              </a:ext>
            </a:extLst>
          </p:cNvPr>
          <p:cNvGrpSpPr/>
          <p:nvPr/>
        </p:nvGrpSpPr>
        <p:grpSpPr>
          <a:xfrm>
            <a:off x="112512" y="1795943"/>
            <a:ext cx="5262902" cy="1585432"/>
            <a:chOff x="112512" y="1795943"/>
            <a:chExt cx="5262902" cy="1585432"/>
          </a:xfrm>
        </p:grpSpPr>
        <p:grpSp>
          <p:nvGrpSpPr>
            <p:cNvPr id="21" name="Group 20">
              <a:extLst>
                <a:ext uri="{FF2B5EF4-FFF2-40B4-BE49-F238E27FC236}">
                  <a16:creationId xmlns:a16="http://schemas.microsoft.com/office/drawing/2014/main" id="{9AA8A60D-9DCD-4774-AE01-924543F54C70}"/>
                </a:ext>
              </a:extLst>
            </p:cNvPr>
            <p:cNvGrpSpPr/>
            <p:nvPr/>
          </p:nvGrpSpPr>
          <p:grpSpPr>
            <a:xfrm>
              <a:off x="112512" y="1795943"/>
              <a:ext cx="5233352" cy="1585432"/>
              <a:chOff x="7912994" y="3341663"/>
              <a:chExt cx="5843072" cy="1752600"/>
            </a:xfrm>
          </p:grpSpPr>
          <p:sp>
            <p:nvSpPr>
              <p:cNvPr id="17" name="Rectangle: Rounded Corners 16">
                <a:extLst>
                  <a:ext uri="{FF2B5EF4-FFF2-40B4-BE49-F238E27FC236}">
                    <a16:creationId xmlns:a16="http://schemas.microsoft.com/office/drawing/2014/main" id="{EBE97462-970B-4209-BC8F-000C49E56220}"/>
                  </a:ext>
                </a:extLst>
              </p:cNvPr>
              <p:cNvSpPr/>
              <p:nvPr/>
            </p:nvSpPr>
            <p:spPr>
              <a:xfrm>
                <a:off x="7912994" y="3341663"/>
                <a:ext cx="5843072" cy="1752600"/>
              </a:xfrm>
              <a:prstGeom prst="roundRect">
                <a:avLst>
                  <a:gd name="adj" fmla="val 50000"/>
                </a:avLst>
              </a:prstGeom>
              <a:solidFill>
                <a:srgbClr val="119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Oval 19">
                <a:extLst>
                  <a:ext uri="{FF2B5EF4-FFF2-40B4-BE49-F238E27FC236}">
                    <a16:creationId xmlns:a16="http://schemas.microsoft.com/office/drawing/2014/main" id="{980143F0-BCCC-4ABD-97DF-E5101854EECF}"/>
                  </a:ext>
                </a:extLst>
              </p:cNvPr>
              <p:cNvSpPr/>
              <p:nvPr/>
            </p:nvSpPr>
            <p:spPr>
              <a:xfrm>
                <a:off x="8147962" y="3512787"/>
                <a:ext cx="1456270" cy="1410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15" name="Picture 14">
              <a:extLst>
                <a:ext uri="{FF2B5EF4-FFF2-40B4-BE49-F238E27FC236}">
                  <a16:creationId xmlns:a16="http://schemas.microsoft.com/office/drawing/2014/main" id="{18FD3EA5-D653-44B8-B38D-EEF67AABEBEB}"/>
                </a:ext>
              </a:extLst>
            </p:cNvPr>
            <p:cNvPicPr>
              <a:picLocks noChangeAspect="1"/>
            </p:cNvPicPr>
            <p:nvPr/>
          </p:nvPicPr>
          <p:blipFill>
            <a:blip r:embed="rId3"/>
            <a:stretch>
              <a:fillRect/>
            </a:stretch>
          </p:blipFill>
          <p:spPr>
            <a:xfrm>
              <a:off x="728362" y="2248963"/>
              <a:ext cx="624894" cy="723963"/>
            </a:xfrm>
            <a:prstGeom prst="rect">
              <a:avLst/>
            </a:prstGeom>
          </p:spPr>
        </p:pic>
        <p:sp>
          <p:nvSpPr>
            <p:cNvPr id="31" name="TextBox 30">
              <a:extLst>
                <a:ext uri="{FF2B5EF4-FFF2-40B4-BE49-F238E27FC236}">
                  <a16:creationId xmlns:a16="http://schemas.microsoft.com/office/drawing/2014/main" id="{905F3229-20F8-4139-AA0B-8490F01BF5B2}"/>
                </a:ext>
              </a:extLst>
            </p:cNvPr>
            <p:cNvSpPr txBox="1"/>
            <p:nvPr/>
          </p:nvSpPr>
          <p:spPr>
            <a:xfrm>
              <a:off x="1656819" y="2050050"/>
              <a:ext cx="3718595" cy="1077218"/>
            </a:xfrm>
            <a:prstGeom prst="rect">
              <a:avLst/>
            </a:prstGeom>
            <a:noFill/>
          </p:spPr>
          <p:txBody>
            <a:bodyPr wrap="square" rtlCol="0">
              <a:spAutoFit/>
            </a:bodyPr>
            <a:lstStyle/>
            <a:p>
              <a:r>
                <a:rPr lang="en-US" sz="1600" b="1" u="sng">
                  <a:solidFill>
                    <a:schemeClr val="bg1"/>
                  </a:solidFill>
                </a:rPr>
                <a:t>Outcome 1</a:t>
              </a:r>
            </a:p>
            <a:p>
              <a:r>
                <a:rPr lang="en-US" sz="1600">
                  <a:solidFill>
                    <a:schemeClr val="bg1"/>
                  </a:solidFill>
                </a:rPr>
                <a:t>Countries develop and implement NCPs through a multisectoral coordination mechanism</a:t>
              </a:r>
              <a:endParaRPr lang="en-CH" sz="1600">
                <a:solidFill>
                  <a:schemeClr val="bg1"/>
                </a:solidFill>
              </a:endParaRPr>
            </a:p>
          </p:txBody>
        </p:sp>
      </p:grpSp>
      <p:grpSp>
        <p:nvGrpSpPr>
          <p:cNvPr id="7" name="Group 6">
            <a:extLst>
              <a:ext uri="{FF2B5EF4-FFF2-40B4-BE49-F238E27FC236}">
                <a16:creationId xmlns:a16="http://schemas.microsoft.com/office/drawing/2014/main" id="{AE663D14-E8FF-4B97-9776-A0E9C7F33B45}"/>
              </a:ext>
            </a:extLst>
          </p:cNvPr>
          <p:cNvGrpSpPr/>
          <p:nvPr/>
        </p:nvGrpSpPr>
        <p:grpSpPr>
          <a:xfrm>
            <a:off x="85377" y="3472447"/>
            <a:ext cx="5233351" cy="1585432"/>
            <a:chOff x="85377" y="3472447"/>
            <a:chExt cx="5233351" cy="1585432"/>
          </a:xfrm>
        </p:grpSpPr>
        <p:grpSp>
          <p:nvGrpSpPr>
            <p:cNvPr id="25" name="Group 24">
              <a:extLst>
                <a:ext uri="{FF2B5EF4-FFF2-40B4-BE49-F238E27FC236}">
                  <a16:creationId xmlns:a16="http://schemas.microsoft.com/office/drawing/2014/main" id="{7162CEB1-85D2-46FA-BFE0-0E8DEDE346ED}"/>
                </a:ext>
              </a:extLst>
            </p:cNvPr>
            <p:cNvGrpSpPr/>
            <p:nvPr/>
          </p:nvGrpSpPr>
          <p:grpSpPr>
            <a:xfrm>
              <a:off x="85377" y="3472447"/>
              <a:ext cx="5233351" cy="1585432"/>
              <a:chOff x="7912993" y="3341663"/>
              <a:chExt cx="4829161" cy="1752600"/>
            </a:xfrm>
          </p:grpSpPr>
          <p:sp>
            <p:nvSpPr>
              <p:cNvPr id="26" name="Rectangle: Rounded Corners 25">
                <a:extLst>
                  <a:ext uri="{FF2B5EF4-FFF2-40B4-BE49-F238E27FC236}">
                    <a16:creationId xmlns:a16="http://schemas.microsoft.com/office/drawing/2014/main" id="{59859252-0DDE-41E5-8223-814574BB288B}"/>
                  </a:ext>
                </a:extLst>
              </p:cNvPr>
              <p:cNvSpPr/>
              <p:nvPr/>
            </p:nvSpPr>
            <p:spPr>
              <a:xfrm>
                <a:off x="7912993" y="3341663"/>
                <a:ext cx="4829161" cy="1752600"/>
              </a:xfrm>
              <a:prstGeom prst="roundRect">
                <a:avLst>
                  <a:gd name="adj" fmla="val 50000"/>
                </a:avLst>
              </a:prstGeom>
              <a:solidFill>
                <a:srgbClr val="6AC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Oval 26">
                <a:extLst>
                  <a:ext uri="{FF2B5EF4-FFF2-40B4-BE49-F238E27FC236}">
                    <a16:creationId xmlns:a16="http://schemas.microsoft.com/office/drawing/2014/main" id="{188D570F-9A85-4501-8356-FDD33A7EDA7D}"/>
                  </a:ext>
                </a:extLst>
              </p:cNvPr>
              <p:cNvSpPr/>
              <p:nvPr/>
            </p:nvSpPr>
            <p:spPr>
              <a:xfrm>
                <a:off x="8147963" y="3512787"/>
                <a:ext cx="1187839" cy="1410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13" name="Picture 12">
              <a:extLst>
                <a:ext uri="{FF2B5EF4-FFF2-40B4-BE49-F238E27FC236}">
                  <a16:creationId xmlns:a16="http://schemas.microsoft.com/office/drawing/2014/main" id="{02AF62D7-3FFB-45E7-8172-BFDCE7F78D67}"/>
                </a:ext>
              </a:extLst>
            </p:cNvPr>
            <p:cNvPicPr>
              <a:picLocks noChangeAspect="1"/>
            </p:cNvPicPr>
            <p:nvPr/>
          </p:nvPicPr>
          <p:blipFill>
            <a:blip r:embed="rId4"/>
            <a:stretch>
              <a:fillRect/>
            </a:stretch>
          </p:blipFill>
          <p:spPr>
            <a:xfrm>
              <a:off x="612672" y="3952716"/>
              <a:ext cx="670618" cy="624894"/>
            </a:xfrm>
            <a:prstGeom prst="rect">
              <a:avLst/>
            </a:prstGeom>
          </p:spPr>
        </p:pic>
        <p:sp>
          <p:nvSpPr>
            <p:cNvPr id="32" name="TextBox 31">
              <a:extLst>
                <a:ext uri="{FF2B5EF4-FFF2-40B4-BE49-F238E27FC236}">
                  <a16:creationId xmlns:a16="http://schemas.microsoft.com/office/drawing/2014/main" id="{9DE26EAE-F3C5-47F8-B596-30F493EF33CD}"/>
                </a:ext>
              </a:extLst>
            </p:cNvPr>
            <p:cNvSpPr txBox="1"/>
            <p:nvPr/>
          </p:nvSpPr>
          <p:spPr>
            <a:xfrm>
              <a:off x="1627270" y="3627249"/>
              <a:ext cx="3543364" cy="1077218"/>
            </a:xfrm>
            <a:prstGeom prst="rect">
              <a:avLst/>
            </a:prstGeom>
            <a:noFill/>
          </p:spPr>
          <p:txBody>
            <a:bodyPr wrap="square" rtlCol="0">
              <a:spAutoFit/>
            </a:bodyPr>
            <a:lstStyle/>
            <a:p>
              <a:r>
                <a:rPr lang="en-US" sz="1600" b="1" u="sng">
                  <a:solidFill>
                    <a:schemeClr val="bg1"/>
                  </a:solidFill>
                </a:rPr>
                <a:t>Outcome 2</a:t>
              </a:r>
            </a:p>
            <a:p>
              <a:r>
                <a:rPr lang="en-US" sz="1600">
                  <a:solidFill>
                    <a:schemeClr val="bg1"/>
                  </a:solidFill>
                </a:rPr>
                <a:t>Countries have mobilized resources towards the funding needs identified in their NCPs</a:t>
              </a:r>
              <a:endParaRPr lang="en-CH" sz="1600">
                <a:solidFill>
                  <a:schemeClr val="bg1"/>
                </a:solidFill>
              </a:endParaRPr>
            </a:p>
          </p:txBody>
        </p:sp>
      </p:grpSp>
      <p:grpSp>
        <p:nvGrpSpPr>
          <p:cNvPr id="9" name="Group 8">
            <a:extLst>
              <a:ext uri="{FF2B5EF4-FFF2-40B4-BE49-F238E27FC236}">
                <a16:creationId xmlns:a16="http://schemas.microsoft.com/office/drawing/2014/main" id="{F65C185D-4D85-4C88-B7E4-4A313B7EB8D1}"/>
              </a:ext>
            </a:extLst>
          </p:cNvPr>
          <p:cNvGrpSpPr/>
          <p:nvPr/>
        </p:nvGrpSpPr>
        <p:grpSpPr>
          <a:xfrm>
            <a:off x="85378" y="5148951"/>
            <a:ext cx="5233350" cy="1585432"/>
            <a:chOff x="85378" y="5148951"/>
            <a:chExt cx="5233350" cy="1585432"/>
          </a:xfrm>
        </p:grpSpPr>
        <p:grpSp>
          <p:nvGrpSpPr>
            <p:cNvPr id="28" name="Group 27">
              <a:extLst>
                <a:ext uri="{FF2B5EF4-FFF2-40B4-BE49-F238E27FC236}">
                  <a16:creationId xmlns:a16="http://schemas.microsoft.com/office/drawing/2014/main" id="{261A33AF-8F4C-42B3-8A4A-90D7965AF8C3}"/>
                </a:ext>
              </a:extLst>
            </p:cNvPr>
            <p:cNvGrpSpPr/>
            <p:nvPr/>
          </p:nvGrpSpPr>
          <p:grpSpPr>
            <a:xfrm>
              <a:off x="85378" y="5148951"/>
              <a:ext cx="5233350" cy="1585432"/>
              <a:chOff x="7912994" y="3341663"/>
              <a:chExt cx="5843070" cy="1752600"/>
            </a:xfrm>
            <a:solidFill>
              <a:srgbClr val="38394D"/>
            </a:solidFill>
          </p:grpSpPr>
          <p:sp>
            <p:nvSpPr>
              <p:cNvPr id="29" name="Rectangle: Rounded Corners 28">
                <a:extLst>
                  <a:ext uri="{FF2B5EF4-FFF2-40B4-BE49-F238E27FC236}">
                    <a16:creationId xmlns:a16="http://schemas.microsoft.com/office/drawing/2014/main" id="{D44A63C0-EDDD-4F56-B623-586FB5A2C0B6}"/>
                  </a:ext>
                </a:extLst>
              </p:cNvPr>
              <p:cNvSpPr/>
              <p:nvPr/>
            </p:nvSpPr>
            <p:spPr>
              <a:xfrm>
                <a:off x="7912994" y="3341663"/>
                <a:ext cx="5843070" cy="1752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Oval 29">
                <a:extLst>
                  <a:ext uri="{FF2B5EF4-FFF2-40B4-BE49-F238E27FC236}">
                    <a16:creationId xmlns:a16="http://schemas.microsoft.com/office/drawing/2014/main" id="{5F611AC9-E5DD-4EE0-BD2E-C6DB79BEBF61}"/>
                  </a:ext>
                </a:extLst>
              </p:cNvPr>
              <p:cNvSpPr/>
              <p:nvPr/>
            </p:nvSpPr>
            <p:spPr>
              <a:xfrm>
                <a:off x="8147962" y="3512787"/>
                <a:ext cx="1456270" cy="1410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10" name="Picture 9">
              <a:extLst>
                <a:ext uri="{FF2B5EF4-FFF2-40B4-BE49-F238E27FC236}">
                  <a16:creationId xmlns:a16="http://schemas.microsoft.com/office/drawing/2014/main" id="{D9C731ED-B9E3-488E-97C2-16F0C30D249E}"/>
                </a:ext>
              </a:extLst>
            </p:cNvPr>
            <p:cNvPicPr>
              <a:picLocks noChangeAspect="1"/>
            </p:cNvPicPr>
            <p:nvPr/>
          </p:nvPicPr>
          <p:blipFill>
            <a:blip r:embed="rId5"/>
            <a:stretch>
              <a:fillRect/>
            </a:stretch>
          </p:blipFill>
          <p:spPr>
            <a:xfrm>
              <a:off x="563137" y="5598737"/>
              <a:ext cx="769687" cy="685859"/>
            </a:xfrm>
            <a:prstGeom prst="rect">
              <a:avLst/>
            </a:prstGeom>
          </p:spPr>
        </p:pic>
        <p:sp>
          <p:nvSpPr>
            <p:cNvPr id="33" name="TextBox 32">
              <a:extLst>
                <a:ext uri="{FF2B5EF4-FFF2-40B4-BE49-F238E27FC236}">
                  <a16:creationId xmlns:a16="http://schemas.microsoft.com/office/drawing/2014/main" id="{BB7A8DAC-4FC4-46D7-8EF8-1865FD4C65F0}"/>
                </a:ext>
              </a:extLst>
            </p:cNvPr>
            <p:cNvSpPr txBox="1"/>
            <p:nvPr/>
          </p:nvSpPr>
          <p:spPr>
            <a:xfrm>
              <a:off x="1627270" y="5453599"/>
              <a:ext cx="3543364" cy="830997"/>
            </a:xfrm>
            <a:prstGeom prst="rect">
              <a:avLst/>
            </a:prstGeom>
            <a:noFill/>
          </p:spPr>
          <p:txBody>
            <a:bodyPr wrap="square" rtlCol="0">
              <a:spAutoFit/>
            </a:bodyPr>
            <a:lstStyle/>
            <a:p>
              <a:r>
                <a:rPr lang="en-US" sz="1600" b="1" u="sng">
                  <a:solidFill>
                    <a:schemeClr val="bg1"/>
                  </a:solidFill>
                </a:rPr>
                <a:t>Outcome 3</a:t>
              </a:r>
            </a:p>
            <a:p>
              <a:r>
                <a:rPr lang="en-US" sz="1600">
                  <a:solidFill>
                    <a:schemeClr val="bg1"/>
                  </a:solidFill>
                </a:rPr>
                <a:t>Multisectoral technical support and capacity building provided to countries</a:t>
              </a:r>
              <a:endParaRPr lang="en-CH" sz="1600">
                <a:solidFill>
                  <a:schemeClr val="bg1"/>
                </a:solidFill>
              </a:endParaRPr>
            </a:p>
          </p:txBody>
        </p:sp>
      </p:grpSp>
      <p:sp>
        <p:nvSpPr>
          <p:cNvPr id="34" name="TextBox 33">
            <a:extLst>
              <a:ext uri="{FF2B5EF4-FFF2-40B4-BE49-F238E27FC236}">
                <a16:creationId xmlns:a16="http://schemas.microsoft.com/office/drawing/2014/main" id="{2CE79637-CF1C-4C6A-9621-6112F2C0366B}"/>
              </a:ext>
            </a:extLst>
          </p:cNvPr>
          <p:cNvSpPr txBox="1"/>
          <p:nvPr/>
        </p:nvSpPr>
        <p:spPr>
          <a:xfrm>
            <a:off x="5170634" y="1534368"/>
            <a:ext cx="6881720" cy="5262979"/>
          </a:xfrm>
          <a:prstGeom prst="rect">
            <a:avLst/>
          </a:prstGeom>
          <a:noFill/>
        </p:spPr>
        <p:txBody>
          <a:bodyPr wrap="square" rtlCol="0">
            <a:spAutoFit/>
          </a:bodyPr>
          <a:lstStyle/>
          <a:p>
            <a:pPr marL="533400" lvl="1" indent="-261938" algn="just">
              <a:buFont typeface="Wingdings" panose="05000000000000000000" pitchFamily="2" charset="2"/>
              <a:buChar char="Ø"/>
            </a:pPr>
            <a:r>
              <a:rPr lang="en-US" sz="1600" b="1" dirty="0"/>
              <a:t>Support at global level will include</a:t>
            </a:r>
            <a:endParaRPr lang="en-US" sz="1600" dirty="0"/>
          </a:p>
          <a:p>
            <a:pPr marL="1014412" lvl="2" indent="-285750" algn="just">
              <a:buFont typeface="Arial" panose="020B0604020202020204" pitchFamily="34" charset="0"/>
              <a:buChar char="•"/>
            </a:pPr>
            <a:r>
              <a:rPr lang="en-US" sz="1600" dirty="0"/>
              <a:t>Exchanging country experiences on NCP development, supporting process from inception </a:t>
            </a:r>
            <a:r>
              <a:rPr lang="en-US" sz="1600" dirty="0">
                <a:sym typeface="Wingdings" panose="05000000000000000000" pitchFamily="2" charset="2"/>
              </a:rPr>
              <a:t></a:t>
            </a:r>
            <a:r>
              <a:rPr lang="en-US" sz="1600" dirty="0"/>
              <a:t> submission to the IRP </a:t>
            </a:r>
            <a:r>
              <a:rPr lang="en-US" sz="1600" dirty="0">
                <a:sym typeface="Wingdings" panose="05000000000000000000" pitchFamily="2" charset="2"/>
              </a:rPr>
              <a:t></a:t>
            </a:r>
            <a:r>
              <a:rPr lang="en-US" sz="1600" dirty="0"/>
              <a:t>  implementation</a:t>
            </a:r>
          </a:p>
          <a:p>
            <a:pPr marL="1014412" lvl="2" indent="-285750" algn="just">
              <a:buFont typeface="Arial" panose="020B0604020202020204" pitchFamily="34" charset="0"/>
              <a:buChar char="•"/>
            </a:pPr>
            <a:r>
              <a:rPr lang="en-US" sz="1600" dirty="0"/>
              <a:t>Advocacy and resource </a:t>
            </a:r>
            <a:r>
              <a:rPr lang="en-US" sz="1600" dirty="0" err="1"/>
              <a:t>mobilisation</a:t>
            </a:r>
            <a:r>
              <a:rPr lang="en-US" sz="1600" dirty="0"/>
              <a:t> expertise </a:t>
            </a:r>
          </a:p>
          <a:p>
            <a:pPr marL="1014412" lvl="2" indent="-285750" algn="just">
              <a:buFont typeface="Arial" panose="020B0604020202020204" pitchFamily="34" charset="0"/>
              <a:buChar char="•"/>
            </a:pPr>
            <a:r>
              <a:rPr lang="en-US" sz="1600" dirty="0"/>
              <a:t>Technical expertise from GTFCC partners including coordination of a pool of experts for short- or medium-term deployments based on needs expressed by countries</a:t>
            </a:r>
          </a:p>
          <a:p>
            <a:pPr marL="728662" lvl="2" algn="just"/>
            <a:endParaRPr lang="en-US" sz="1600" dirty="0"/>
          </a:p>
          <a:p>
            <a:pPr marL="533400" lvl="1" indent="-261938" algn="just">
              <a:buFont typeface="Wingdings" panose="05000000000000000000" pitchFamily="2" charset="2"/>
              <a:buChar char="Ø"/>
            </a:pPr>
            <a:r>
              <a:rPr lang="en-US" sz="1600" b="1" dirty="0"/>
              <a:t>Support at country level include</a:t>
            </a:r>
          </a:p>
          <a:p>
            <a:pPr marL="1014412" lvl="2" indent="-285750" algn="just">
              <a:buFont typeface="Arial" panose="020B0604020202020204" pitchFamily="34" charset="0"/>
              <a:buChar char="•"/>
            </a:pPr>
            <a:r>
              <a:rPr lang="en-US" sz="1600" dirty="0"/>
              <a:t>CSP program managers working closely with countries to develop and implement their </a:t>
            </a:r>
            <a:r>
              <a:rPr lang="en-CH" sz="1600" dirty="0"/>
              <a:t>multisectoral </a:t>
            </a:r>
            <a:r>
              <a:rPr lang="en-US" sz="1600" dirty="0"/>
              <a:t>national cholera control plans</a:t>
            </a:r>
          </a:p>
          <a:p>
            <a:pPr marL="1014412" lvl="2" indent="-285750" algn="just">
              <a:buFont typeface="Arial" panose="020B0604020202020204" pitchFamily="34" charset="0"/>
              <a:buChar char="•"/>
            </a:pPr>
            <a:r>
              <a:rPr lang="en-US" sz="1600" dirty="0"/>
              <a:t>Expanding research, laboratory support, community-based and national surveillance, cholera outbreak preparedness, OCV, both short term and longer-term WASH service provision.</a:t>
            </a:r>
            <a:endParaRPr lang="en-CH" sz="1600" dirty="0"/>
          </a:p>
          <a:p>
            <a:pPr marL="1014412" lvl="2" indent="-285750" algn="just">
              <a:buFont typeface="Arial" panose="020B0604020202020204" pitchFamily="34" charset="0"/>
              <a:buChar char="•"/>
            </a:pPr>
            <a:r>
              <a:rPr lang="en-US" sz="1600" dirty="0"/>
              <a:t>Support resource mobilization and advocacy for NCP implementation</a:t>
            </a:r>
          </a:p>
          <a:p>
            <a:pPr marL="1014412" lvl="2" indent="-285750" algn="just">
              <a:buFont typeface="Arial" panose="020B0604020202020204" pitchFamily="34" charset="0"/>
              <a:buChar char="•"/>
            </a:pPr>
            <a:r>
              <a:rPr lang="en-US" sz="1600" dirty="0"/>
              <a:t>Facilitate the coordination of technical assistance from GTFCC members and other stakeholders </a:t>
            </a:r>
          </a:p>
          <a:p>
            <a:pPr marL="1014412" lvl="2" indent="-285750" algn="just">
              <a:buFont typeface="Arial" panose="020B0604020202020204" pitchFamily="34" charset="0"/>
              <a:buChar char="•"/>
            </a:pPr>
            <a:r>
              <a:rPr lang="en-US" sz="1600" dirty="0"/>
              <a:t>Provide support for the monitoring &amp; evaluation of NCPs as well as implementation of priority operational research </a:t>
            </a:r>
          </a:p>
          <a:p>
            <a:pPr marL="1014412" lvl="2" indent="-285750" algn="just">
              <a:buFont typeface="Arial" panose="020B0604020202020204" pitchFamily="34" charset="0"/>
              <a:buChar char="•"/>
            </a:pPr>
            <a:r>
              <a:rPr lang="en-US" sz="1600" dirty="0"/>
              <a:t>Ad-hoc support</a:t>
            </a:r>
          </a:p>
        </p:txBody>
      </p:sp>
    </p:spTree>
    <p:extLst>
      <p:ext uri="{BB962C8B-B14F-4D97-AF65-F5344CB8AC3E}">
        <p14:creationId xmlns:p14="http://schemas.microsoft.com/office/powerpoint/2010/main" val="211723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1A16B-F354-4A41-A883-6C236C617BB4}"/>
              </a:ext>
            </a:extLst>
          </p:cNvPr>
          <p:cNvSpPr/>
          <p:nvPr/>
        </p:nvSpPr>
        <p:spPr>
          <a:xfrm>
            <a:off x="3048" y="75546"/>
            <a:ext cx="12188952" cy="1632115"/>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7D2028C-E97D-4B77-AB18-F4FD42573111}"/>
              </a:ext>
            </a:extLst>
          </p:cNvPr>
          <p:cNvSpPr>
            <a:spLocks noGrp="1"/>
          </p:cNvSpPr>
          <p:nvPr>
            <p:ph type="title"/>
          </p:nvPr>
        </p:nvSpPr>
        <p:spPr>
          <a:xfrm>
            <a:off x="228133" y="216336"/>
            <a:ext cx="10515600" cy="1215658"/>
          </a:xfrm>
        </p:spPr>
        <p:txBody>
          <a:bodyPr>
            <a:normAutofit/>
          </a:bodyPr>
          <a:lstStyle/>
          <a:p>
            <a:r>
              <a:rPr lang="en-CH" sz="3600" dirty="0">
                <a:solidFill>
                  <a:schemeClr val="bg1"/>
                </a:solidFill>
              </a:rPr>
              <a:t>CSP organigram</a:t>
            </a:r>
            <a:endParaRPr lang="es-ES" sz="3600" dirty="0">
              <a:solidFill>
                <a:schemeClr val="bg1"/>
              </a:solidFill>
            </a:endParaRPr>
          </a:p>
        </p:txBody>
      </p:sp>
      <p:pic>
        <p:nvPicPr>
          <p:cNvPr id="10" name="Content Placeholder 9">
            <a:extLst>
              <a:ext uri="{FF2B5EF4-FFF2-40B4-BE49-F238E27FC236}">
                <a16:creationId xmlns:a16="http://schemas.microsoft.com/office/drawing/2014/main" id="{8C718F9D-5CC1-4262-AE1C-9CD938585ABB}"/>
              </a:ext>
            </a:extLst>
          </p:cNvPr>
          <p:cNvPicPr>
            <a:picLocks noGrp="1" noChangeAspect="1"/>
          </p:cNvPicPr>
          <p:nvPr>
            <p:ph idx="1"/>
          </p:nvPr>
        </p:nvPicPr>
        <p:blipFill>
          <a:blip r:embed="rId3"/>
          <a:stretch>
            <a:fillRect/>
          </a:stretch>
        </p:blipFill>
        <p:spPr>
          <a:xfrm>
            <a:off x="3471355" y="-10160"/>
            <a:ext cx="8720646" cy="6207760"/>
          </a:xfrm>
        </p:spPr>
      </p:pic>
      <p:pic>
        <p:nvPicPr>
          <p:cNvPr id="1026" name="Picture 2">
            <a:extLst>
              <a:ext uri="{FF2B5EF4-FFF2-40B4-BE49-F238E27FC236}">
                <a16:creationId xmlns:a16="http://schemas.microsoft.com/office/drawing/2014/main" id="{EDC763DC-81BA-4D7B-9E4F-E5DF8D387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761" y="32558"/>
            <a:ext cx="650913" cy="82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1CA5F9-8820-4D9B-B8F4-FBCBAF847F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3079" y="1133544"/>
            <a:ext cx="676682" cy="82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1981DFA-6442-4170-925D-00DFAE494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3976" y="1017994"/>
            <a:ext cx="574207" cy="82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4921B03-D28D-4623-95D0-8AC095907A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0748" y="1799550"/>
            <a:ext cx="595223" cy="82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person taking a selfie&#10;&#10;Description automatically generated">
            <a:extLst>
              <a:ext uri="{FF2B5EF4-FFF2-40B4-BE49-F238E27FC236}">
                <a16:creationId xmlns:a16="http://schemas.microsoft.com/office/drawing/2014/main" id="{43FE9822-0D30-482F-96C2-A72BE7DAC6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748" y="2803019"/>
            <a:ext cx="634248" cy="82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406F126-9873-407D-A19F-034BDFC0F6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2801" y="3814797"/>
            <a:ext cx="862195" cy="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85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aseline="30000"/>
              <a:t>The CSP will provide multisectoral operational support as well as advocacy, coordination, and policy guidance necessary for countries to develop, fund, implement and monitor their NCPs effectively, ensuring consistency and alignment with the Global Roadmap.</a:t>
            </a:r>
          </a:p>
          <a:p>
            <a:r>
              <a:rPr lang="en-US" baseline="30000"/>
              <a:t>During the coming years, the CSP will strive to achieve the following outcomes:</a:t>
            </a:r>
            <a:endParaRPr lang="en-US"/>
          </a:p>
        </p:txBody>
      </p:sp>
      <p:sp>
        <p:nvSpPr>
          <p:cNvPr id="3" name="Rectangle 2">
            <a:extLst>
              <a:ext uri="{FF2B5EF4-FFF2-40B4-BE49-F238E27FC236}">
                <a16:creationId xmlns:a16="http://schemas.microsoft.com/office/drawing/2014/main" id="{A4A1A16B-F354-4A41-A883-6C236C617BB4}"/>
              </a:ext>
            </a:extLst>
          </p:cNvPr>
          <p:cNvSpPr/>
          <p:nvPr/>
        </p:nvSpPr>
        <p:spPr>
          <a:xfrm>
            <a:off x="3048" y="-888"/>
            <a:ext cx="12188952" cy="1632115"/>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43F5229D-D045-4770-80C4-8FE2D77B7F75}"/>
              </a:ext>
            </a:extLst>
          </p:cNvPr>
          <p:cNvSpPr>
            <a:spLocks noGrp="1"/>
          </p:cNvSpPr>
          <p:nvPr>
            <p:ph type="title"/>
          </p:nvPr>
        </p:nvSpPr>
        <p:spPr>
          <a:xfrm>
            <a:off x="221531" y="65838"/>
            <a:ext cx="11395491" cy="1341416"/>
          </a:xfrm>
          <a:noFill/>
        </p:spPr>
        <p:txBody>
          <a:bodyPr anchor="ctr">
            <a:noAutofit/>
          </a:bodyPr>
          <a:lstStyle/>
          <a:p>
            <a:r>
              <a:rPr lang="fr-FR" sz="3600" dirty="0" err="1">
                <a:solidFill>
                  <a:schemeClr val="bg1"/>
                </a:solidFill>
              </a:rPr>
              <a:t>Milestones</a:t>
            </a:r>
            <a:r>
              <a:rPr lang="fr-FR" sz="3600" dirty="0">
                <a:solidFill>
                  <a:schemeClr val="bg1"/>
                </a:solidFill>
              </a:rPr>
              <a:t> for the </a:t>
            </a:r>
            <a:r>
              <a:rPr lang="fr-FR" sz="3600" dirty="0" err="1">
                <a:solidFill>
                  <a:schemeClr val="bg1"/>
                </a:solidFill>
              </a:rPr>
              <a:t>next</a:t>
            </a:r>
            <a:r>
              <a:rPr lang="fr-FR" sz="3600" dirty="0">
                <a:solidFill>
                  <a:schemeClr val="bg1"/>
                </a:solidFill>
              </a:rPr>
              <a:t> 3 </a:t>
            </a:r>
            <a:r>
              <a:rPr lang="fr-FR" sz="3600" dirty="0" err="1">
                <a:solidFill>
                  <a:schemeClr val="bg1"/>
                </a:solidFill>
              </a:rPr>
              <a:t>years</a:t>
            </a:r>
            <a:endParaRPr lang="es-ES" sz="3600" dirty="0">
              <a:solidFill>
                <a:schemeClr val="bg1"/>
              </a:solidFill>
            </a:endParaRPr>
          </a:p>
        </p:txBody>
      </p:sp>
      <p:pic>
        <p:nvPicPr>
          <p:cNvPr id="7" name="Picture 6" descr="Screen Shot 2020-11-13 at 15.58.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373" y="1631227"/>
            <a:ext cx="5998898" cy="5220663"/>
          </a:xfrm>
          <a:prstGeom prst="rect">
            <a:avLst/>
          </a:prstGeom>
        </p:spPr>
      </p:pic>
      <p:sp>
        <p:nvSpPr>
          <p:cNvPr id="11" name="TextBox 10"/>
          <p:cNvSpPr txBox="1"/>
          <p:nvPr/>
        </p:nvSpPr>
        <p:spPr>
          <a:xfrm>
            <a:off x="230915" y="2122169"/>
            <a:ext cx="4900533" cy="646331"/>
          </a:xfrm>
          <a:prstGeom prst="rect">
            <a:avLst/>
          </a:prstGeom>
          <a:noFill/>
        </p:spPr>
        <p:txBody>
          <a:bodyPr wrap="square" rtlCol="0">
            <a:spAutoFit/>
          </a:bodyPr>
          <a:lstStyle/>
          <a:p>
            <a:pPr algn="just"/>
            <a:endParaRPr lang="en-US"/>
          </a:p>
          <a:p>
            <a:pPr algn="just"/>
            <a:endParaRPr lang="en-US"/>
          </a:p>
        </p:txBody>
      </p:sp>
      <p:sp>
        <p:nvSpPr>
          <p:cNvPr id="15" name="TextBox 14"/>
          <p:cNvSpPr txBox="1"/>
          <p:nvPr/>
        </p:nvSpPr>
        <p:spPr>
          <a:xfrm>
            <a:off x="219183" y="1904093"/>
            <a:ext cx="5325089" cy="4524315"/>
          </a:xfrm>
          <a:prstGeom prst="rect">
            <a:avLst/>
          </a:prstGeom>
          <a:noFill/>
        </p:spPr>
        <p:txBody>
          <a:bodyPr wrap="square" rtlCol="0">
            <a:spAutoFit/>
          </a:bodyPr>
          <a:lstStyle/>
          <a:p>
            <a:endParaRPr lang="en-US" dirty="0"/>
          </a:p>
          <a:p>
            <a:r>
              <a:rPr lang="en-US" b="1" dirty="0">
                <a:solidFill>
                  <a:schemeClr val="accent1">
                    <a:lumMod val="75000"/>
                  </a:schemeClr>
                </a:solidFill>
              </a:rPr>
              <a:t>Coordination and planning (outcome 1)</a:t>
            </a:r>
          </a:p>
          <a:p>
            <a:r>
              <a:rPr lang="en-US" dirty="0"/>
              <a:t># national cholera platforms created / supported</a:t>
            </a:r>
          </a:p>
          <a:p>
            <a:r>
              <a:rPr lang="en-US" dirty="0"/>
              <a:t># countries engaged in the process of NCP</a:t>
            </a:r>
          </a:p>
          <a:p>
            <a:endParaRPr lang="en-US" dirty="0"/>
          </a:p>
          <a:p>
            <a:r>
              <a:rPr lang="en-US" b="1" dirty="0">
                <a:solidFill>
                  <a:schemeClr val="accent1">
                    <a:lumMod val="75000"/>
                  </a:schemeClr>
                </a:solidFill>
              </a:rPr>
              <a:t>Resource mobilization and advocacy (outcome 2)</a:t>
            </a:r>
          </a:p>
          <a:p>
            <a:r>
              <a:rPr lang="en-US" dirty="0"/>
              <a:t># countries with costed NCP and investment case</a:t>
            </a:r>
          </a:p>
          <a:p>
            <a:r>
              <a:rPr lang="en-US" dirty="0"/>
              <a:t># resource mobilization and advocacy plans developed</a:t>
            </a:r>
          </a:p>
          <a:p>
            <a:r>
              <a:rPr lang="en-US" dirty="0"/>
              <a:t># of</a:t>
            </a:r>
            <a:r>
              <a:rPr lang="uz-Cyrl-UZ" dirty="0"/>
              <a:t> resources (global and domestic) </a:t>
            </a:r>
            <a:r>
              <a:rPr lang="en-US" dirty="0"/>
              <a:t>raised for the implementation of the NCPs </a:t>
            </a:r>
          </a:p>
          <a:p>
            <a:endParaRPr lang="en-US" dirty="0"/>
          </a:p>
          <a:p>
            <a:r>
              <a:rPr lang="en-US" b="1" dirty="0">
                <a:solidFill>
                  <a:schemeClr val="accent1">
                    <a:lumMod val="75000"/>
                  </a:schemeClr>
                </a:solidFill>
              </a:rPr>
              <a:t>Technical support (outcome 3)</a:t>
            </a:r>
          </a:p>
          <a:p>
            <a:r>
              <a:rPr lang="en-US" dirty="0"/>
              <a:t># countries supported with technical assistance</a:t>
            </a:r>
          </a:p>
          <a:p>
            <a:r>
              <a:rPr lang="en-US" dirty="0"/>
              <a:t># of OCV requests receiving support from the CSP</a:t>
            </a:r>
          </a:p>
          <a:p>
            <a:endParaRPr lang="en-US" dirty="0"/>
          </a:p>
          <a:p>
            <a:pPr algn="just"/>
            <a:endParaRPr lang="en-US" dirty="0"/>
          </a:p>
        </p:txBody>
      </p:sp>
    </p:spTree>
    <p:extLst>
      <p:ext uri="{BB962C8B-B14F-4D97-AF65-F5344CB8AC3E}">
        <p14:creationId xmlns:p14="http://schemas.microsoft.com/office/powerpoint/2010/main" val="342622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BCD25-B025-4182-8784-FEF1CAF9B83A}"/>
              </a:ext>
            </a:extLst>
          </p:cNvPr>
          <p:cNvSpPr>
            <a:spLocks noGrp="1"/>
          </p:cNvSpPr>
          <p:nvPr>
            <p:ph type="title"/>
          </p:nvPr>
        </p:nvSpPr>
        <p:spPr>
          <a:xfrm>
            <a:off x="307215" y="301620"/>
            <a:ext cx="11406753" cy="1325563"/>
          </a:xfrm>
        </p:spPr>
        <p:txBody>
          <a:bodyPr>
            <a:noAutofit/>
          </a:bodyPr>
          <a:lstStyle/>
          <a:p>
            <a:r>
              <a:rPr lang="en-US" sz="3200">
                <a:solidFill>
                  <a:schemeClr val="bg1"/>
                </a:solidFill>
              </a:rPr>
              <a:t>How can GTFCC members, cholera partners and donors help the CSP assist countries to reach cholera elimination in a coordinated way?</a:t>
            </a:r>
            <a:endParaRPr lang="es-ES" sz="3200">
              <a:solidFill>
                <a:schemeClr val="bg1"/>
              </a:solidFill>
            </a:endParaRPr>
          </a:p>
        </p:txBody>
      </p:sp>
      <p:sp>
        <p:nvSpPr>
          <p:cNvPr id="3" name="Content Placeholder 2">
            <a:extLst>
              <a:ext uri="{FF2B5EF4-FFF2-40B4-BE49-F238E27FC236}">
                <a16:creationId xmlns:a16="http://schemas.microsoft.com/office/drawing/2014/main" id="{D6B91DAC-1C42-4BFD-9ECD-6C2929ECE1A9}"/>
              </a:ext>
            </a:extLst>
          </p:cNvPr>
          <p:cNvSpPr>
            <a:spLocks noGrp="1"/>
          </p:cNvSpPr>
          <p:nvPr>
            <p:ph idx="1"/>
          </p:nvPr>
        </p:nvSpPr>
        <p:spPr>
          <a:xfrm>
            <a:off x="307215" y="2057081"/>
            <a:ext cx="5566982" cy="4377628"/>
          </a:xfrm>
        </p:spPr>
        <p:txBody>
          <a:bodyPr anchor="ctr">
            <a:normAutofit fontScale="92500" lnSpcReduction="20000"/>
          </a:bodyPr>
          <a:lstStyle/>
          <a:p>
            <a:pPr algn="just"/>
            <a:r>
              <a:rPr lang="en-US" sz="2000" b="1" i="1">
                <a:solidFill>
                  <a:srgbClr val="002060"/>
                </a:solidFill>
              </a:rPr>
              <a:t>Coordination (Output 1): </a:t>
            </a:r>
            <a:r>
              <a:rPr lang="en-US" sz="2000">
                <a:solidFill>
                  <a:srgbClr val="002060"/>
                </a:solidFill>
              </a:rPr>
              <a:t>All cholera partners and donors can help the CSP in supporting national coordination – sharing information on activities and projects implemented in cholera affected countries.</a:t>
            </a:r>
          </a:p>
          <a:p>
            <a:pPr algn="just"/>
            <a:endParaRPr lang="en-US" sz="2000">
              <a:solidFill>
                <a:srgbClr val="002060"/>
              </a:solidFill>
            </a:endParaRPr>
          </a:p>
          <a:p>
            <a:pPr algn="just"/>
            <a:r>
              <a:rPr lang="en-US" sz="2000" b="1" i="1">
                <a:solidFill>
                  <a:srgbClr val="002060"/>
                </a:solidFill>
              </a:rPr>
              <a:t>Resource Mobilization &amp; Advocacy (Output 2): </a:t>
            </a:r>
            <a:r>
              <a:rPr lang="en-US" sz="2000">
                <a:solidFill>
                  <a:srgbClr val="002060"/>
                </a:solidFill>
              </a:rPr>
              <a:t>GTFCC members and donors may align as one behind the national cholera control plans to assist and support governments engaged in cholera elimination in a structured and coordinated way.</a:t>
            </a:r>
          </a:p>
          <a:p>
            <a:pPr marL="0" indent="0" algn="just">
              <a:buNone/>
            </a:pPr>
            <a:endParaRPr lang="en-US" sz="2000">
              <a:solidFill>
                <a:srgbClr val="002060"/>
              </a:solidFill>
            </a:endParaRPr>
          </a:p>
          <a:p>
            <a:pPr algn="just"/>
            <a:r>
              <a:rPr lang="en-US" sz="2000" b="1" i="1">
                <a:solidFill>
                  <a:srgbClr val="002060"/>
                </a:solidFill>
              </a:rPr>
              <a:t>Technical assistance (Output 3): </a:t>
            </a:r>
            <a:r>
              <a:rPr lang="en-US" sz="2000">
                <a:solidFill>
                  <a:srgbClr val="002060"/>
                </a:solidFill>
              </a:rPr>
              <a:t>GTFCC members, donors, can support the CSP with their technical expertise – responding directly to country requests or indirectly through expert loan (skill-based sponsorship or secondment) or through the GTFCC – CSP Expert pool</a:t>
            </a:r>
            <a:endParaRPr lang="es-ES" sz="1500"/>
          </a:p>
        </p:txBody>
      </p:sp>
      <p:graphicFrame>
        <p:nvGraphicFramePr>
          <p:cNvPr id="6" name="Diagram 5">
            <a:extLst>
              <a:ext uri="{FF2B5EF4-FFF2-40B4-BE49-F238E27FC236}">
                <a16:creationId xmlns:a16="http://schemas.microsoft.com/office/drawing/2014/main" id="{F64AD576-D9A2-41F9-99D7-AD8EFB1FBCB5}"/>
              </a:ext>
            </a:extLst>
          </p:cNvPr>
          <p:cNvGraphicFramePr/>
          <p:nvPr>
            <p:extLst>
              <p:ext uri="{D42A27DB-BD31-4B8C-83A1-F6EECF244321}">
                <p14:modId xmlns:p14="http://schemas.microsoft.com/office/powerpoint/2010/main" val="275386489"/>
              </p:ext>
            </p:extLst>
          </p:nvPr>
        </p:nvGraphicFramePr>
        <p:xfrm>
          <a:off x="6298058" y="2057081"/>
          <a:ext cx="6366470" cy="4733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BECA228C-D42F-4075-92CA-740CEE928FC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77129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868BD-A136-44EC-9320-D6BFEA1F6F27}"/>
              </a:ext>
            </a:extLst>
          </p:cNvPr>
          <p:cNvSpPr>
            <a:spLocks noGrp="1"/>
          </p:cNvSpPr>
          <p:nvPr>
            <p:ph idx="1"/>
          </p:nvPr>
        </p:nvSpPr>
        <p:spPr>
          <a:xfrm>
            <a:off x="184391" y="135719"/>
            <a:ext cx="9090428" cy="6638458"/>
          </a:xfrm>
        </p:spPr>
        <p:txBody>
          <a:bodyPr vert="horz" lIns="91440" tIns="45720" rIns="91440" bIns="45720" rtlCol="0" anchor="t">
            <a:noAutofit/>
          </a:bodyPr>
          <a:lstStyle/>
          <a:p>
            <a:pPr marL="0" indent="0">
              <a:buNone/>
            </a:pPr>
            <a:endParaRPr lang="en-CH" b="1" dirty="0">
              <a:solidFill>
                <a:srgbClr val="002060"/>
              </a:solidFill>
            </a:endParaRPr>
          </a:p>
          <a:p>
            <a:pPr marL="0" indent="0">
              <a:buNone/>
            </a:pPr>
            <a:r>
              <a:rPr lang="en-US" b="1" dirty="0">
                <a:solidFill>
                  <a:srgbClr val="002060"/>
                </a:solidFill>
              </a:rPr>
              <a:t>Get in touch</a:t>
            </a:r>
          </a:p>
          <a:p>
            <a:pPr marL="0" indent="0">
              <a:buNone/>
            </a:pPr>
            <a:r>
              <a:rPr lang="en-US" dirty="0">
                <a:solidFill>
                  <a:srgbClr val="002060"/>
                </a:solidFill>
                <a:hlinkClick r:id="rId3"/>
              </a:rPr>
              <a:t>countrysupportplatform@ifrc.org</a:t>
            </a:r>
            <a:endParaRPr lang="en-US" dirty="0">
              <a:solidFill>
                <a:srgbClr val="002060"/>
              </a:solidFill>
            </a:endParaRPr>
          </a:p>
          <a:p>
            <a:pPr marL="0" indent="0">
              <a:buNone/>
            </a:pPr>
            <a:endParaRPr lang="en-CH" sz="2400" b="1" u="sng" dirty="0">
              <a:solidFill>
                <a:srgbClr val="002060"/>
              </a:solidFill>
            </a:endParaRPr>
          </a:p>
          <a:p>
            <a:pPr marL="0" indent="0">
              <a:buNone/>
            </a:pPr>
            <a:endParaRPr lang="en-US" sz="2400" b="1" u="sng" dirty="0">
              <a:solidFill>
                <a:srgbClr val="002060"/>
              </a:solidFill>
            </a:endParaRPr>
          </a:p>
          <a:p>
            <a:pPr marL="0" indent="0">
              <a:buNone/>
            </a:pPr>
            <a:r>
              <a:rPr lang="en-GB" sz="2400" u="sng" dirty="0">
                <a:solidFill>
                  <a:srgbClr val="002060"/>
                </a:solidFill>
              </a:rPr>
              <a:t>IFRC CSP team</a:t>
            </a:r>
          </a:p>
          <a:p>
            <a:pPr marL="0" indent="0">
              <a:buNone/>
            </a:pPr>
            <a:r>
              <a:rPr lang="en-GB" sz="1600" b="1" dirty="0">
                <a:solidFill>
                  <a:srgbClr val="002060"/>
                </a:solidFill>
              </a:rPr>
              <a:t>CSP coordinator – Thomas Mollet,</a:t>
            </a:r>
            <a:r>
              <a:rPr lang="en-GB" sz="1600" dirty="0">
                <a:solidFill>
                  <a:srgbClr val="002060"/>
                </a:solidFill>
              </a:rPr>
              <a:t> </a:t>
            </a:r>
            <a:r>
              <a:rPr lang="en-CH" sz="1600" dirty="0">
                <a:solidFill>
                  <a:srgbClr val="002060"/>
                </a:solidFill>
                <a:hlinkClick r:id="rId4"/>
              </a:rPr>
              <a:t>Thomas.Mollet@ifrc.org</a:t>
            </a:r>
            <a:r>
              <a:rPr lang="en-CH" sz="1600" dirty="0">
                <a:solidFill>
                  <a:srgbClr val="002060"/>
                </a:solidFill>
              </a:rPr>
              <a:t> </a:t>
            </a:r>
            <a:endParaRPr lang="en-GB" sz="1600" dirty="0">
              <a:solidFill>
                <a:srgbClr val="002060"/>
              </a:solidFill>
            </a:endParaRPr>
          </a:p>
          <a:p>
            <a:pPr marL="0" indent="0">
              <a:buNone/>
            </a:pPr>
            <a:r>
              <a:rPr lang="en-GB" sz="1600" b="1" dirty="0">
                <a:solidFill>
                  <a:srgbClr val="002060"/>
                </a:solidFill>
              </a:rPr>
              <a:t>Senior Officer, NCP coordination – Annika Wendland,</a:t>
            </a:r>
            <a:r>
              <a:rPr lang="en-GB" sz="1600" dirty="0">
                <a:solidFill>
                  <a:srgbClr val="002060"/>
                </a:solidFill>
              </a:rPr>
              <a:t> </a:t>
            </a:r>
            <a:r>
              <a:rPr lang="en-GB" sz="1600" dirty="0">
                <a:solidFill>
                  <a:srgbClr val="002060"/>
                </a:solidFill>
                <a:hlinkClick r:id="rId5"/>
              </a:rPr>
              <a:t>Annika.Wendland@ifrc.org</a:t>
            </a:r>
            <a:endParaRPr lang="en-GB" sz="1600" dirty="0">
              <a:solidFill>
                <a:srgbClr val="002060"/>
              </a:solidFill>
            </a:endParaRPr>
          </a:p>
          <a:p>
            <a:pPr marL="0" indent="0">
              <a:buNone/>
            </a:pPr>
            <a:r>
              <a:rPr lang="en-US" sz="1600" b="1" dirty="0">
                <a:solidFill>
                  <a:srgbClr val="002060"/>
                </a:solidFill>
              </a:rPr>
              <a:t>Officer, HR/ Expert Pool – Anne-Sophie Porche, </a:t>
            </a:r>
            <a:r>
              <a:rPr lang="en-CH" sz="1600" dirty="0">
                <a:solidFill>
                  <a:srgbClr val="002060"/>
                </a:solidFill>
                <a:hlinkClick r:id="rId6"/>
              </a:rPr>
              <a:t>AnneSophie.Porche@ifrc.org</a:t>
            </a:r>
            <a:r>
              <a:rPr lang="en-CH" sz="1600" dirty="0">
                <a:solidFill>
                  <a:srgbClr val="002060"/>
                </a:solidFill>
              </a:rPr>
              <a:t> </a:t>
            </a:r>
            <a:endParaRPr lang="en-US" sz="1600" b="1" dirty="0">
              <a:solidFill>
                <a:srgbClr val="002060"/>
              </a:solidFill>
            </a:endParaRPr>
          </a:p>
          <a:p>
            <a:pPr marL="0" indent="0">
              <a:buNone/>
            </a:pPr>
            <a:r>
              <a:rPr lang="en-US" sz="1600" b="1" dirty="0">
                <a:solidFill>
                  <a:srgbClr val="002060"/>
                </a:solidFill>
              </a:rPr>
              <a:t>Senior Officer, RM and Advocacy </a:t>
            </a:r>
            <a:r>
              <a:rPr lang="en-CH" sz="1600" dirty="0">
                <a:solidFill>
                  <a:srgbClr val="002060"/>
                </a:solidFill>
              </a:rPr>
              <a:t>– under recruitment</a:t>
            </a:r>
            <a:endParaRPr lang="en-US" sz="1600" b="1" dirty="0">
              <a:solidFill>
                <a:srgbClr val="002060"/>
              </a:solidFill>
            </a:endParaRPr>
          </a:p>
          <a:p>
            <a:pPr marL="0" indent="0">
              <a:buNone/>
            </a:pPr>
            <a:r>
              <a:rPr lang="en-US" sz="1600" b="1" dirty="0">
                <a:solidFill>
                  <a:srgbClr val="002060"/>
                </a:solidFill>
                <a:ea typeface="+mn-lt"/>
                <a:cs typeface="+mn-lt"/>
              </a:rPr>
              <a:t>CSP country support manager, Zambia</a:t>
            </a:r>
            <a:r>
              <a:rPr lang="en-CH" sz="1600" b="1" dirty="0">
                <a:solidFill>
                  <a:srgbClr val="002060"/>
                </a:solidFill>
                <a:ea typeface="+mn-lt"/>
                <a:cs typeface="+mn-lt"/>
              </a:rPr>
              <a:t>,</a:t>
            </a:r>
            <a:r>
              <a:rPr lang="en-US" sz="1600" b="1" dirty="0">
                <a:solidFill>
                  <a:srgbClr val="002060"/>
                </a:solidFill>
                <a:ea typeface="+mn-lt"/>
                <a:cs typeface="+mn-lt"/>
              </a:rPr>
              <a:t> </a:t>
            </a:r>
            <a:r>
              <a:rPr lang="en-US" sz="1600" dirty="0">
                <a:ea typeface="+mn-lt"/>
                <a:cs typeface="+mn-lt"/>
                <a:hlinkClick r:id="rId7"/>
              </a:rPr>
              <a:t>adive.seriki@ifrc.org</a:t>
            </a:r>
          </a:p>
          <a:p>
            <a:pPr marL="0" indent="0">
              <a:buNone/>
            </a:pPr>
            <a:r>
              <a:rPr lang="en-US" sz="1600" b="1" dirty="0">
                <a:solidFill>
                  <a:srgbClr val="002060"/>
                </a:solidFill>
                <a:ea typeface="+mn-lt"/>
                <a:cs typeface="+mn-lt"/>
              </a:rPr>
              <a:t>CSP country support manager, </a:t>
            </a:r>
            <a:r>
              <a:rPr lang="en-US" sz="1600" b="1" dirty="0">
                <a:solidFill>
                  <a:srgbClr val="002060"/>
                </a:solidFill>
              </a:rPr>
              <a:t>Bangladesh </a:t>
            </a:r>
            <a:r>
              <a:rPr lang="en-CH" sz="1600" b="1" dirty="0">
                <a:solidFill>
                  <a:srgbClr val="002060"/>
                </a:solidFill>
              </a:rPr>
              <a:t> </a:t>
            </a:r>
            <a:r>
              <a:rPr lang="en-CH" sz="1600" dirty="0">
                <a:solidFill>
                  <a:srgbClr val="002060"/>
                </a:solidFill>
              </a:rPr>
              <a:t>– under recruitment</a:t>
            </a:r>
            <a:endParaRPr lang="en-US" dirty="0">
              <a:cs typeface="Calibri"/>
            </a:endParaRPr>
          </a:p>
          <a:p>
            <a:pPr marL="0" indent="0">
              <a:buNone/>
            </a:pPr>
            <a:r>
              <a:rPr lang="en-US" sz="1600" b="1" dirty="0">
                <a:solidFill>
                  <a:srgbClr val="002060"/>
                </a:solidFill>
              </a:rPr>
              <a:t>CSP country support manager, DR Congo</a:t>
            </a:r>
            <a:r>
              <a:rPr lang="fr-FR" sz="1600" b="1" dirty="0">
                <a:solidFill>
                  <a:srgbClr val="002060"/>
                </a:solidFill>
              </a:rPr>
              <a:t>, </a:t>
            </a:r>
            <a:r>
              <a:rPr lang="fr-FR" sz="1600" dirty="0">
                <a:solidFill>
                  <a:srgbClr val="002060"/>
                </a:solidFill>
                <a:hlinkClick r:id="rId8"/>
              </a:rPr>
              <a:t>bonome.nturo@ifrc.org</a:t>
            </a:r>
            <a:r>
              <a:rPr lang="fr-FR" sz="1600" dirty="0">
                <a:solidFill>
                  <a:srgbClr val="002060"/>
                </a:solidFill>
              </a:rPr>
              <a:t> </a:t>
            </a:r>
          </a:p>
          <a:p>
            <a:pPr marL="0" indent="0">
              <a:buNone/>
            </a:pPr>
            <a:r>
              <a:rPr lang="en-US" sz="1600" b="1" dirty="0">
                <a:solidFill>
                  <a:srgbClr val="002060"/>
                </a:solidFill>
              </a:rPr>
              <a:t>CSP country support manager, Nigeria</a:t>
            </a:r>
            <a:r>
              <a:rPr lang="en-CH" sz="1600" b="1" dirty="0">
                <a:solidFill>
                  <a:srgbClr val="002060"/>
                </a:solidFill>
              </a:rPr>
              <a:t> </a:t>
            </a:r>
            <a:r>
              <a:rPr lang="en-CH" sz="1600" dirty="0">
                <a:solidFill>
                  <a:srgbClr val="002060"/>
                </a:solidFill>
              </a:rPr>
              <a:t>– start 1 November</a:t>
            </a:r>
            <a:endParaRPr lang="en-US" sz="1600" dirty="0">
              <a:solidFill>
                <a:srgbClr val="002060"/>
              </a:solidFill>
            </a:endParaRPr>
          </a:p>
          <a:p>
            <a:pPr marL="0" indent="0">
              <a:buNone/>
            </a:pPr>
            <a:endParaRPr lang="en-US" sz="1600" b="1" dirty="0">
              <a:solidFill>
                <a:srgbClr val="002060"/>
              </a:solidFill>
              <a:cs typeface="Calibri"/>
            </a:endParaRPr>
          </a:p>
        </p:txBody>
      </p:sp>
      <p:pic>
        <p:nvPicPr>
          <p:cNvPr id="4" name="Picture 3">
            <a:extLst>
              <a:ext uri="{FF2B5EF4-FFF2-40B4-BE49-F238E27FC236}">
                <a16:creationId xmlns:a16="http://schemas.microsoft.com/office/drawing/2014/main" id="{311215CF-1E26-4887-874F-B2464D1716D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8020" y="-283381"/>
            <a:ext cx="2468880" cy="1325563"/>
          </a:xfrm>
          <a:prstGeom prst="rect">
            <a:avLst/>
          </a:prstGeom>
          <a:noFill/>
          <a:ln>
            <a:noFill/>
          </a:ln>
        </p:spPr>
      </p:pic>
      <p:pic>
        <p:nvPicPr>
          <p:cNvPr id="21" name="Picture 20">
            <a:extLst>
              <a:ext uri="{FF2B5EF4-FFF2-40B4-BE49-F238E27FC236}">
                <a16:creationId xmlns:a16="http://schemas.microsoft.com/office/drawing/2014/main" id="{F340014F-AF7A-42FC-B601-F3600AD63EA0}"/>
              </a:ext>
            </a:extLst>
          </p:cNvPr>
          <p:cNvPicPr>
            <a:picLocks noChangeAspect="1"/>
          </p:cNvPicPr>
          <p:nvPr/>
        </p:nvPicPr>
        <p:blipFill rotWithShape="1">
          <a:blip r:embed="rId10"/>
          <a:srcRect l="9449"/>
          <a:stretch/>
        </p:blipFill>
        <p:spPr>
          <a:xfrm>
            <a:off x="9403773" y="0"/>
            <a:ext cx="2788227" cy="6858000"/>
          </a:xfrm>
          <a:prstGeom prst="rect">
            <a:avLst/>
          </a:prstGeom>
        </p:spPr>
      </p:pic>
    </p:spTree>
    <p:extLst>
      <p:ext uri="{BB962C8B-B14F-4D97-AF65-F5344CB8AC3E}">
        <p14:creationId xmlns:p14="http://schemas.microsoft.com/office/powerpoint/2010/main" val="214445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368761CD8ADA418482AEB209A2DC99" ma:contentTypeVersion="13" ma:contentTypeDescription="Create a new document." ma:contentTypeScope="" ma:versionID="3708d7a70158f1ac32e1e810adb1a2c6">
  <xsd:schema xmlns:xsd="http://www.w3.org/2001/XMLSchema" xmlns:xs="http://www.w3.org/2001/XMLSchema" xmlns:p="http://schemas.microsoft.com/office/2006/metadata/properties" xmlns:ns2="ebf5e8c8-c637-49ee-93e6-d7b9de6b821a" xmlns:ns3="8996d68b-cedf-4cf6-b0e9-70c42b8b73b5" targetNamespace="http://schemas.microsoft.com/office/2006/metadata/properties" ma:root="true" ma:fieldsID="4b4a965691206b33995904689d91f6d6" ns2:_="" ns3:_="">
    <xsd:import namespace="ebf5e8c8-c637-49ee-93e6-d7b9de6b821a"/>
    <xsd:import namespace="8996d68b-cedf-4cf6-b0e9-70c42b8b73b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f5e8c8-c637-49ee-93e6-d7b9de6b8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96d68b-cedf-4cf6-b0e9-70c42b8b73b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7481E1-552D-4CA7-BD8D-1F5B7D9D4F0F}">
  <ds:schemaRefs>
    <ds:schemaRef ds:uri="f4d1a77f-2955-43da-9f47-cf84bf455b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C42A298-C3DE-4ACB-8725-196C4C1541BC}">
  <ds:schemaRefs>
    <ds:schemaRef ds:uri="http://schemas.microsoft.com/sharepoint/v3/contenttype/forms"/>
  </ds:schemaRefs>
</ds:datastoreItem>
</file>

<file path=customXml/itemProps3.xml><?xml version="1.0" encoding="utf-8"?>
<ds:datastoreItem xmlns:ds="http://schemas.openxmlformats.org/officeDocument/2006/customXml" ds:itemID="{9C9A9804-6B39-4ED0-B6DF-598B67A1AE6B}"/>
</file>

<file path=docProps/app.xml><?xml version="1.0" encoding="utf-8"?>
<Properties xmlns="http://schemas.openxmlformats.org/officeDocument/2006/extended-properties" xmlns:vt="http://schemas.openxmlformats.org/officeDocument/2006/docPropsVTypes">
  <Template/>
  <TotalTime>34</TotalTime>
  <Words>870</Words>
  <Application>Microsoft Office PowerPoint</Application>
  <PresentationFormat>Grand écran</PresentationFormat>
  <Paragraphs>87</Paragraphs>
  <Slides>9</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Tw Cen MT</vt:lpstr>
      <vt:lpstr>Wingdings</vt:lpstr>
      <vt:lpstr>Office Theme</vt:lpstr>
      <vt:lpstr>GTFCC and Country Support Platform (CSP) introduction</vt:lpstr>
      <vt:lpstr>Global Taskforce on Cholera Control (GTFCC) </vt:lpstr>
      <vt:lpstr>GTFCC Structure </vt:lpstr>
      <vt:lpstr>Why the Country Support Platform (CSP)?</vt:lpstr>
      <vt:lpstr>Objectives, Country Support Platform </vt:lpstr>
      <vt:lpstr>CSP organigram</vt:lpstr>
      <vt:lpstr>Milestones for the next 3 years</vt:lpstr>
      <vt:lpstr>How can GTFCC members, cholera partners and donors help the CSP assist countries to reach cholera elimination in a coordinated way?</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Establishment of the Country Support Platform (CSP) on behalf of the GTFCC Presentation at the 7th Annual Meeting of the GTFCC, 20\21 October 2020</dc:title>
  <dc:creator>Alexandra Machado</dc:creator>
  <cp:lastModifiedBy>Anne-Sophie Porche</cp:lastModifiedBy>
  <cp:revision>6</cp:revision>
  <dcterms:created xsi:type="dcterms:W3CDTF">2020-10-16T08:09:47Z</dcterms:created>
  <dcterms:modified xsi:type="dcterms:W3CDTF">2021-09-02T15:34:52Z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0x010100B7368761CD8ADA418482AEB209A2DC99</vt:lpwstr>
  </property>
  <property fmtid="{D5CDD505-2E9C-101B-9397-08002B2CF9AE}" pid="3" name="MSIP_Label_caf3f7fd-5cd4-4287-9002-aceb9af13c42_Enabled">
    <vt:lpwstr>true</vt:lpwstr>
  </property>
  <property fmtid="{D5CDD505-2E9C-101B-9397-08002B2CF9AE}" pid="4" name="MSIP_Label_caf3f7fd-5cd4-4287-9002-aceb9af13c42_SetDate">
    <vt:lpwstr>2021-05-20T11:22:05Z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915f187f-c3cd-479d-ba83-8ad287a6b78e</vt:lpwstr>
  </property>
  <property fmtid="{D5CDD505-2E9C-101B-9397-08002B2CF9AE}" pid="9" name="MSIP_Label_caf3f7fd-5cd4-4287-9002-aceb9af13c42_ContentBits">
    <vt:lpwstr>2</vt:lpwstr>
  </property>
</Properties>
</file>