
<file path=[Content_Types].xml><?xml version="1.0" encoding="utf-8"?>
<Types xmlns="http://schemas.openxmlformats.org/package/2006/content-types">
  <Default Extension="bin" ContentType="application/vnd.openxmlformats-officedocument.presentationml.printerSettings"/>
  <Default Extension="png" ContentType="image/png"/>
  <Default Extension="rels" ContentType="application/vnd.openxmlformats-package.relationships+xml"/>
  <Default Extension="emf" ContentType="image/x-emf"/>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s/slide1.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18.xml" ContentType="application/vnd.openxmlformats-officedocument.presentationml.slide+xml"/>
  <Override PartName="/ppt/slides/slide17.xml" ContentType="application/vnd.openxmlformats-officedocument.presentationml.slide+xml"/>
  <Override PartName="/ppt/slides/slide20.xml" ContentType="application/vnd.openxmlformats-officedocument.presentationml.slide+xml"/>
  <Override PartName="/ppt/slides/slide19.xml" ContentType="application/vnd.openxmlformats-officedocument.presentationml.slide+xml"/>
  <Override PartName="/ppt/slides/slide31.xml" ContentType="application/vnd.openxmlformats-officedocument.presentationml.slide+xml"/>
  <Override PartName="/ppt/slides/slide30.xml" ContentType="application/vnd.openxmlformats-officedocument.presentationml.slide+xml"/>
  <Override PartName="/ppt/slides/slide29.xml" ContentType="application/vnd.openxmlformats-officedocument.presentationml.slide+xml"/>
  <Override PartName="/ppt/slides/slide28.xml" ContentType="application/vnd.openxmlformats-officedocument.presentationml.slide+xml"/>
  <Override PartName="/ppt/slides/slide27.xml" ContentType="application/vnd.openxmlformats-officedocument.presentationml.slide+xml"/>
  <Override PartName="/ppt/slides/slide26.xml" ContentType="application/vnd.openxmlformats-officedocument.presentationml.slide+xml"/>
  <Override PartName="/ppt/slides/slide33.xml" ContentType="application/vnd.openxmlformats-officedocument.presentationml.slide+xml"/>
  <Override PartName="/ppt/slides/slide32.xml" ContentType="application/vnd.openxmlformats-officedocument.presentationml.slide+xml"/>
  <Override PartName="/ppt/slides/slide35.xml" ContentType="application/vnd.openxmlformats-officedocument.presentationml.slide+xml"/>
  <Override PartName="/ppt/slides/slide21.xml" ContentType="application/vnd.openxmlformats-officedocument.presentationml.slide+xml"/>
  <Override PartName="/ppt/slides/slide34.xml" ContentType="application/vnd.openxmlformats-officedocument.presentationml.slide+xml"/>
  <Override PartName="/ppt/slides/slide23.xml" ContentType="application/vnd.openxmlformats-officedocument.presentationml.slide+xml"/>
  <Override PartName="/ppt/slides/slide22.xml" ContentType="application/vnd.openxmlformats-officedocument.presentationml.slide+xml"/>
  <Override PartName="/ppt/slides/slide37.xml" ContentType="application/vnd.openxmlformats-officedocument.presentationml.slide+xml"/>
  <Override PartName="/ppt/slides/slide24.xml" ContentType="application/vnd.openxmlformats-officedocument.presentationml.slide+xml"/>
  <Override PartName="/ppt/slides/slide36.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notesSlides/notesSlide10.xml" ContentType="application/vnd.openxmlformats-officedocument.presentationml.notesSlide+xml"/>
  <Override PartName="/ppt/notesSlides/notesSlide9.xml" ContentType="application/vnd.openxmlformats-officedocument.presentationml.notesSlide+xml"/>
  <Override PartName="/ppt/notesSlides/notesSlide8.xml" ContentType="application/vnd.openxmlformats-officedocument.presentationml.notesSlide+xml"/>
  <Override PartName="/ppt/notesSlides/notesSlide7.xml" ContentType="application/vnd.openxmlformats-officedocument.presentationml.notesSlide+xml"/>
  <Override PartName="/ppt/notesSlides/notesSlide6.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8.xml" ContentType="application/vnd.openxmlformats-officedocument.presentationml.notesSlide+xml"/>
  <Override PartName="/ppt/notesSlides/notesSlide17.xml" ContentType="application/vnd.openxmlformats-officedocument.presentationml.notesSlide+xml"/>
  <Override PartName="/ppt/notesSlides/notesSlide15.xml" ContentType="application/vnd.openxmlformats-officedocument.presentationml.notesSlide+xml"/>
  <Override PartName="/ppt/notesSlides/notesSlide14.xml" ContentType="application/vnd.openxmlformats-officedocument.presentationml.notesSlide+xml"/>
  <Override PartName="/ppt/notesSlides/notesSlide5.xml" ContentType="application/vnd.openxmlformats-officedocument.presentationml.notesSlide+xml"/>
  <Override PartName="/ppt/notesSlides/notesSlide4.xml" ContentType="application/vnd.openxmlformats-officedocument.presentationml.notesSlide+xml"/>
  <Override PartName="/ppt/notesSlides/notesSlide3.xml" ContentType="application/vnd.openxmlformats-officedocument.presentationml.notesSlide+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notesSlides/notesSlide2.xml" ContentType="application/vnd.openxmlformats-officedocument.presentationml.notesSlide+xml"/>
  <Override PartName="/ppt/notesSlides/notesSlide1.xml" ContentType="application/vnd.openxmlformats-officedocument.presentationml.notesSlide+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19.xml" ContentType="application/vnd.openxmlformats-officedocument.presentationml.notesSlide+xml"/>
  <Override PartName="/ppt/notesSlides/notesSlide16.xml" ContentType="application/vnd.openxmlformats-officedocument.presentationml.notesSlide+xml"/>
  <Override PartName="/ppt/notesSlides/notesSlide21.xml" ContentType="application/vnd.openxmlformats-officedocument.presentationml.notesSlide+xml"/>
  <Override PartName="/ppt/notesSlides/notesSlide20.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4.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9"/>
  </p:notesMasterIdLst>
  <p:sldIdLst>
    <p:sldId id="257" r:id="rId2"/>
    <p:sldId id="366" r:id="rId3"/>
    <p:sldId id="367" r:id="rId4"/>
    <p:sldId id="372" r:id="rId5"/>
    <p:sldId id="373" r:id="rId6"/>
    <p:sldId id="374" r:id="rId7"/>
    <p:sldId id="375" r:id="rId8"/>
    <p:sldId id="376" r:id="rId9"/>
    <p:sldId id="377" r:id="rId10"/>
    <p:sldId id="378" r:id="rId11"/>
    <p:sldId id="383" r:id="rId12"/>
    <p:sldId id="379" r:id="rId13"/>
    <p:sldId id="380" r:id="rId14"/>
    <p:sldId id="381" r:id="rId15"/>
    <p:sldId id="382" r:id="rId16"/>
    <p:sldId id="368" r:id="rId17"/>
    <p:sldId id="369" r:id="rId18"/>
    <p:sldId id="384" r:id="rId19"/>
    <p:sldId id="370" r:id="rId20"/>
    <p:sldId id="365" r:id="rId21"/>
    <p:sldId id="346" r:id="rId22"/>
    <p:sldId id="347" r:id="rId23"/>
    <p:sldId id="348" r:id="rId24"/>
    <p:sldId id="349" r:id="rId25"/>
    <p:sldId id="344" r:id="rId26"/>
    <p:sldId id="385" r:id="rId27"/>
    <p:sldId id="350" r:id="rId28"/>
    <p:sldId id="352" r:id="rId29"/>
    <p:sldId id="355" r:id="rId30"/>
    <p:sldId id="353" r:id="rId31"/>
    <p:sldId id="358" r:id="rId32"/>
    <p:sldId id="359" r:id="rId33"/>
    <p:sldId id="357" r:id="rId34"/>
    <p:sldId id="360" r:id="rId35"/>
    <p:sldId id="356" r:id="rId36"/>
    <p:sldId id="371" r:id="rId37"/>
    <p:sldId id="361" r:id="rId3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307" autoAdjust="0"/>
    <p:restoredTop sz="78156" autoAdjust="0"/>
  </p:normalViewPr>
  <p:slideViewPr>
    <p:cSldViewPr>
      <p:cViewPr>
        <p:scale>
          <a:sx n="76" d="100"/>
          <a:sy n="76" d="100"/>
        </p:scale>
        <p:origin x="-1648" y="-80"/>
      </p:cViewPr>
      <p:guideLst>
        <p:guide orient="horz" pos="2160"/>
        <p:guide pos="2880"/>
      </p:guideLst>
    </p:cSldViewPr>
  </p:slideViewPr>
  <p:outlineViewPr>
    <p:cViewPr>
      <p:scale>
        <a:sx n="33" d="100"/>
        <a:sy n="33" d="100"/>
      </p:scale>
      <p:origin x="0" y="-90696"/>
    </p:cViewPr>
  </p:outlineViewPr>
  <p:notesTextViewPr>
    <p:cViewPr>
      <p:scale>
        <a:sx n="75" d="100"/>
        <a:sy n="75"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47" Type="http://schemas.openxmlformats.org/officeDocument/2006/relationships/customXml" Target="../customXml/item3.xml"/><Relationship Id="rId7" Type="http://schemas.openxmlformats.org/officeDocument/2006/relationships/slide" Target="slides/slide6.xml"/><Relationship Id="rId29" Type="http://schemas.openxmlformats.org/officeDocument/2006/relationships/slide" Target="slides/slide28.xml"/><Relationship Id="rId2" Type="http://schemas.openxmlformats.org/officeDocument/2006/relationships/slide" Target="slides/slide1.xml"/><Relationship Id="rId16" Type="http://schemas.openxmlformats.org/officeDocument/2006/relationships/slide" Target="slides/slide15.xml"/><Relationship Id="rId24" Type="http://schemas.openxmlformats.org/officeDocument/2006/relationships/slide" Target="slides/slide23.xml"/><Relationship Id="rId1" Type="http://schemas.openxmlformats.org/officeDocument/2006/relationships/slideMaster" Target="slideMasters/slideMaster1.xml"/><Relationship Id="rId32" Type="http://schemas.openxmlformats.org/officeDocument/2006/relationships/slide" Target="slides/slide31.xml"/><Relationship Id="rId6" Type="http://schemas.openxmlformats.org/officeDocument/2006/relationships/slide" Target="slides/slide5.xml"/><Relationship Id="rId11" Type="http://schemas.openxmlformats.org/officeDocument/2006/relationships/slide" Target="slides/slide10.xml"/><Relationship Id="rId37" Type="http://schemas.openxmlformats.org/officeDocument/2006/relationships/slide" Target="slides/slide36.xml"/><Relationship Id="rId40" Type="http://schemas.openxmlformats.org/officeDocument/2006/relationships/printerSettings" Target="printerSettings/printerSettings1.bin"/><Relationship Id="rId45" Type="http://schemas.openxmlformats.org/officeDocument/2006/relationships/customXml" Target="../customXml/item1.xml"/><Relationship Id="rId23" Type="http://schemas.openxmlformats.org/officeDocument/2006/relationships/slide" Target="slides/slide22.xml"/><Relationship Id="rId28" Type="http://schemas.openxmlformats.org/officeDocument/2006/relationships/slide" Target="slides/slide27.xml"/><Relationship Id="rId5" Type="http://schemas.openxmlformats.org/officeDocument/2006/relationships/slide" Target="slides/slide4.xml"/><Relationship Id="rId36" Type="http://schemas.openxmlformats.org/officeDocument/2006/relationships/slide" Target="slides/slide35.xml"/><Relationship Id="rId15" Type="http://schemas.openxmlformats.org/officeDocument/2006/relationships/slide" Target="slides/slide14.xml"/><Relationship Id="rId31" Type="http://schemas.openxmlformats.org/officeDocument/2006/relationships/slide" Target="slides/slide30.xml"/><Relationship Id="rId10" Type="http://schemas.openxmlformats.org/officeDocument/2006/relationships/slide" Target="slides/slide9.xml"/><Relationship Id="rId19" Type="http://schemas.openxmlformats.org/officeDocument/2006/relationships/slide" Target="slides/slide18.xml"/><Relationship Id="rId44" Type="http://schemas.openxmlformats.org/officeDocument/2006/relationships/tableStyles" Target="tableStyles.xml"/><Relationship Id="rId22" Type="http://schemas.openxmlformats.org/officeDocument/2006/relationships/slide" Target="slides/slide21.xml"/><Relationship Id="rId27" Type="http://schemas.openxmlformats.org/officeDocument/2006/relationships/slide" Target="slides/slide26.xml"/><Relationship Id="rId4" Type="http://schemas.openxmlformats.org/officeDocument/2006/relationships/slide" Target="slides/slide3.xml"/><Relationship Id="rId30" Type="http://schemas.openxmlformats.org/officeDocument/2006/relationships/slide" Target="slides/slide29.xml"/><Relationship Id="rId9" Type="http://schemas.openxmlformats.org/officeDocument/2006/relationships/slide" Target="slides/slide8.xml"/><Relationship Id="rId35" Type="http://schemas.openxmlformats.org/officeDocument/2006/relationships/slide" Target="slides/slide34.xml"/><Relationship Id="rId14" Type="http://schemas.openxmlformats.org/officeDocument/2006/relationships/slide" Target="slides/slide13.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25" Type="http://schemas.openxmlformats.org/officeDocument/2006/relationships/slide" Target="slides/slide24.xml"/><Relationship Id="rId33" Type="http://schemas.openxmlformats.org/officeDocument/2006/relationships/slide" Target="slides/slide32.xml"/><Relationship Id="rId12" Type="http://schemas.openxmlformats.org/officeDocument/2006/relationships/slide" Target="slides/slide11.xml"/><Relationship Id="rId17" Type="http://schemas.openxmlformats.org/officeDocument/2006/relationships/slide" Target="slides/slide16.xml"/><Relationship Id="rId38" Type="http://schemas.openxmlformats.org/officeDocument/2006/relationships/slide" Target="slides/slide37.xml"/><Relationship Id="rId46" Type="http://schemas.openxmlformats.org/officeDocument/2006/relationships/customXml" Target="../customXml/item2.xml"/><Relationship Id="rId20" Type="http://schemas.openxmlformats.org/officeDocument/2006/relationships/slide" Target="slides/slide19.xml"/><Relationship Id="rId41"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E52E013-8E5F-4151-8F01-1D7079A4BC41}" type="datetimeFigureOut">
              <a:rPr lang="en-GB" smtClean="0"/>
              <a:t>01/05/19</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E42FD4B-7126-4A73-BBC8-4DDF9E1319BE}" type="slidenum">
              <a:rPr lang="en-GB" smtClean="0"/>
              <a:t>‹#›</a:t>
            </a:fld>
            <a:endParaRPr lang="en-GB"/>
          </a:p>
        </p:txBody>
      </p:sp>
    </p:spTree>
    <p:extLst>
      <p:ext uri="{BB962C8B-B14F-4D97-AF65-F5344CB8AC3E}">
        <p14:creationId xmlns:p14="http://schemas.microsoft.com/office/powerpoint/2010/main" val="2667455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b-NO" dirty="0"/>
              <a:t>Register</a:t>
            </a:r>
            <a:r>
              <a:rPr lang="nb-NO" baseline="0" dirty="0"/>
              <a:t> participants</a:t>
            </a:r>
          </a:p>
          <a:p>
            <a:r>
              <a:rPr lang="nb-NO" baseline="0" dirty="0"/>
              <a:t>Official opening and recitals </a:t>
            </a:r>
            <a:endParaRPr lang="en-GB" dirty="0"/>
          </a:p>
        </p:txBody>
      </p:sp>
      <p:sp>
        <p:nvSpPr>
          <p:cNvPr id="4" name="Slide Number Placeholder 3"/>
          <p:cNvSpPr>
            <a:spLocks noGrp="1"/>
          </p:cNvSpPr>
          <p:nvPr>
            <p:ph type="sldNum" sz="quarter" idx="10"/>
          </p:nvPr>
        </p:nvSpPr>
        <p:spPr/>
        <p:txBody>
          <a:bodyPr/>
          <a:lstStyle/>
          <a:p>
            <a:fld id="{9E42FD4B-7126-4A73-BBC8-4DDF9E1319BE}" type="slidenum">
              <a:rPr lang="en-GB" smtClean="0"/>
              <a:t>1</a:t>
            </a:fld>
            <a:endParaRPr lang="en-GB"/>
          </a:p>
        </p:txBody>
      </p:sp>
    </p:spTree>
    <p:extLst>
      <p:ext uri="{BB962C8B-B14F-4D97-AF65-F5344CB8AC3E}">
        <p14:creationId xmlns:p14="http://schemas.microsoft.com/office/powerpoint/2010/main" val="14172526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42FD4B-7126-4A73-BBC8-4DDF9E1319BE}" type="slidenum">
              <a:rPr lang="en-GB" smtClean="0"/>
              <a:t>10</a:t>
            </a:fld>
            <a:endParaRPr lang="en-GB"/>
          </a:p>
        </p:txBody>
      </p:sp>
    </p:spTree>
    <p:extLst>
      <p:ext uri="{BB962C8B-B14F-4D97-AF65-F5344CB8AC3E}">
        <p14:creationId xmlns:p14="http://schemas.microsoft.com/office/powerpoint/2010/main" val="41659706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42FD4B-7126-4A73-BBC8-4DDF9E1319BE}" type="slidenum">
              <a:rPr lang="en-GB" smtClean="0"/>
              <a:t>11</a:t>
            </a:fld>
            <a:endParaRPr lang="en-GB"/>
          </a:p>
        </p:txBody>
      </p:sp>
    </p:spTree>
    <p:extLst>
      <p:ext uri="{BB962C8B-B14F-4D97-AF65-F5344CB8AC3E}">
        <p14:creationId xmlns:p14="http://schemas.microsoft.com/office/powerpoint/2010/main" val="41659706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42FD4B-7126-4A73-BBC8-4DDF9E1319BE}" type="slidenum">
              <a:rPr lang="en-GB" smtClean="0"/>
              <a:t>12</a:t>
            </a:fld>
            <a:endParaRPr lang="en-GB"/>
          </a:p>
        </p:txBody>
      </p:sp>
    </p:spTree>
    <p:extLst>
      <p:ext uri="{BB962C8B-B14F-4D97-AF65-F5344CB8AC3E}">
        <p14:creationId xmlns:p14="http://schemas.microsoft.com/office/powerpoint/2010/main" val="41659706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42FD4B-7126-4A73-BBC8-4DDF9E1319BE}" type="slidenum">
              <a:rPr lang="en-GB" smtClean="0"/>
              <a:t>13</a:t>
            </a:fld>
            <a:endParaRPr lang="en-GB"/>
          </a:p>
        </p:txBody>
      </p:sp>
    </p:spTree>
    <p:extLst>
      <p:ext uri="{BB962C8B-B14F-4D97-AF65-F5344CB8AC3E}">
        <p14:creationId xmlns:p14="http://schemas.microsoft.com/office/powerpoint/2010/main" val="41659706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42FD4B-7126-4A73-BBC8-4DDF9E1319BE}" type="slidenum">
              <a:rPr lang="en-GB" smtClean="0"/>
              <a:t>14</a:t>
            </a:fld>
            <a:endParaRPr lang="en-GB"/>
          </a:p>
        </p:txBody>
      </p:sp>
    </p:spTree>
    <p:extLst>
      <p:ext uri="{BB962C8B-B14F-4D97-AF65-F5344CB8AC3E}">
        <p14:creationId xmlns:p14="http://schemas.microsoft.com/office/powerpoint/2010/main" val="41659706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42FD4B-7126-4A73-BBC8-4DDF9E1319BE}" type="slidenum">
              <a:rPr lang="en-GB" smtClean="0"/>
              <a:t>15</a:t>
            </a:fld>
            <a:endParaRPr lang="en-GB"/>
          </a:p>
        </p:txBody>
      </p:sp>
    </p:spTree>
    <p:extLst>
      <p:ext uri="{BB962C8B-B14F-4D97-AF65-F5344CB8AC3E}">
        <p14:creationId xmlns:p14="http://schemas.microsoft.com/office/powerpoint/2010/main" val="41659706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42FD4B-7126-4A73-BBC8-4DDF9E1319BE}" type="slidenum">
              <a:rPr lang="en-GB" smtClean="0"/>
              <a:t>16</a:t>
            </a:fld>
            <a:endParaRPr lang="en-GB"/>
          </a:p>
        </p:txBody>
      </p:sp>
    </p:spTree>
    <p:extLst>
      <p:ext uri="{BB962C8B-B14F-4D97-AF65-F5344CB8AC3E}">
        <p14:creationId xmlns:p14="http://schemas.microsoft.com/office/powerpoint/2010/main" val="141768220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smtClean="0">
                <a:solidFill>
                  <a:schemeClr val="tx1"/>
                </a:solidFill>
                <a:effectLst/>
                <a:latin typeface="+mn-lt"/>
                <a:ea typeface="+mn-ea"/>
                <a:cs typeface="+mn-cs"/>
              </a:rPr>
              <a:t>Screening - Admission</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Rapid evaluation of patients (is he a cholera case? Degree of dehydration)</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Decides Home treatment or Referral</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Register Patient</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Settles in the patient</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GB" sz="1200" b="1" kern="1200" dirty="0" smtClean="0">
                <a:solidFill>
                  <a:schemeClr val="tx1"/>
                </a:solidFill>
                <a:effectLst/>
                <a:latin typeface="+mn-lt"/>
                <a:ea typeface="+mn-ea"/>
                <a:cs typeface="+mn-cs"/>
              </a:rPr>
              <a:t>ORS Treatment &amp; Explanations</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Explain ORP organization and rules</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Give ORS to drink – Explain what is ORS and what ORS is for.</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Observation – if not able to drink – Refer.</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Explain Home treatment with ORS should continue until diarrhea stops</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Explain &amp; show how to prepare ORS</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Explain when to drink ORS (daily amount, plus additional amount after loose stool) </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Explain how to give ORS (small sips, stop 10 minutes if vomiting before restarting)</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Explain how to store ORS, discard at the end of each day - prepare a new solution the next day</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Encourage to continue to breastfeed / feed and drink</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Explain when to come back at the ORP or go to CTC</a:t>
            </a:r>
            <a:endParaRPr lang="en-US" sz="1200" kern="1200" dirty="0" smtClean="0">
              <a:solidFill>
                <a:schemeClr val="tx1"/>
              </a:solidFill>
              <a:effectLst/>
              <a:latin typeface="+mn-lt"/>
              <a:ea typeface="+mn-ea"/>
              <a:cs typeface="+mn-cs"/>
            </a:endParaRPr>
          </a:p>
          <a:p>
            <a:pPr lvl="1"/>
            <a:r>
              <a:rPr lang="en-GB" sz="1200" kern="1200" dirty="0" smtClean="0">
                <a:solidFill>
                  <a:schemeClr val="tx1"/>
                </a:solidFill>
                <a:effectLst/>
                <a:latin typeface="+mn-lt"/>
                <a:ea typeface="+mn-ea"/>
                <a:cs typeface="+mn-cs"/>
              </a:rPr>
              <a:t>If not able to drink ORS</a:t>
            </a:r>
            <a:endParaRPr lang="en-US" sz="1200" kern="1200" dirty="0" smtClean="0">
              <a:solidFill>
                <a:schemeClr val="tx1"/>
              </a:solidFill>
              <a:effectLst/>
              <a:latin typeface="+mn-lt"/>
              <a:ea typeface="+mn-ea"/>
              <a:cs typeface="+mn-cs"/>
            </a:endParaRPr>
          </a:p>
          <a:p>
            <a:pPr lvl="1"/>
            <a:r>
              <a:rPr lang="en-GB" sz="1200" kern="1200" dirty="0" smtClean="0">
                <a:solidFill>
                  <a:schemeClr val="tx1"/>
                </a:solidFill>
                <a:effectLst/>
                <a:latin typeface="+mn-lt"/>
                <a:ea typeface="+mn-ea"/>
                <a:cs typeface="+mn-cs"/>
              </a:rPr>
              <a:t>If continuous vomiting or diarrhea</a:t>
            </a:r>
            <a:endParaRPr lang="en-US" sz="1200" kern="1200" dirty="0" smtClean="0">
              <a:solidFill>
                <a:schemeClr val="tx1"/>
              </a:solidFill>
              <a:effectLst/>
              <a:latin typeface="+mn-lt"/>
              <a:ea typeface="+mn-ea"/>
              <a:cs typeface="+mn-cs"/>
            </a:endParaRPr>
          </a:p>
          <a:p>
            <a:pPr lvl="1"/>
            <a:r>
              <a:rPr lang="en-GB" sz="1200" kern="1200" dirty="0" smtClean="0">
                <a:solidFill>
                  <a:schemeClr val="tx1"/>
                </a:solidFill>
                <a:effectLst/>
                <a:latin typeface="+mn-lt"/>
                <a:ea typeface="+mn-ea"/>
                <a:cs typeface="+mn-cs"/>
              </a:rPr>
              <a:t>If feeling worse or not improving</a:t>
            </a:r>
            <a:endParaRPr lang="en-US" sz="1200" kern="1200" dirty="0" smtClean="0">
              <a:solidFill>
                <a:schemeClr val="tx1"/>
              </a:solidFill>
              <a:effectLst/>
              <a:latin typeface="+mn-lt"/>
              <a:ea typeface="+mn-ea"/>
              <a:cs typeface="+mn-cs"/>
            </a:endParaRPr>
          </a:p>
          <a:p>
            <a:pPr lvl="1"/>
            <a:r>
              <a:rPr lang="en-GB" sz="1200" kern="1200" dirty="0" smtClean="0">
                <a:solidFill>
                  <a:schemeClr val="tx1"/>
                </a:solidFill>
                <a:effectLst/>
                <a:latin typeface="+mn-lt"/>
                <a:ea typeface="+mn-ea"/>
                <a:cs typeface="+mn-cs"/>
              </a:rPr>
              <a:t>If need more ORS</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Give key messages for cholera prevention</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 GIVE ORS SACHETS FOR 3 DAYS</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 If included in the response, also give household disinfection kits or hygiene kits</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GB" sz="1200" b="1" kern="1200" dirty="0" smtClean="0">
                <a:solidFill>
                  <a:schemeClr val="tx1"/>
                </a:solidFill>
                <a:effectLst/>
                <a:latin typeface="+mn-lt"/>
                <a:ea typeface="+mn-ea"/>
                <a:cs typeface="+mn-cs"/>
              </a:rPr>
              <a:t>Referral</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Explain why patient need to be referred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Make sure patient / caretaker:</a:t>
            </a:r>
          </a:p>
          <a:p>
            <a:pPr lvl="0"/>
            <a:r>
              <a:rPr lang="en-GB" sz="1200" kern="1200" dirty="0" smtClean="0">
                <a:solidFill>
                  <a:schemeClr val="tx1"/>
                </a:solidFill>
                <a:effectLst/>
                <a:latin typeface="+mn-lt"/>
                <a:ea typeface="+mn-ea"/>
                <a:cs typeface="+mn-cs"/>
              </a:rPr>
              <a:t>Knows where is the nearest CTC/CTU</a:t>
            </a:r>
            <a:endParaRPr lang="en-US" sz="1200" kern="1200" dirty="0" smtClean="0">
              <a:solidFill>
                <a:schemeClr val="tx1"/>
              </a:solidFill>
              <a:effectLst/>
              <a:latin typeface="+mn-lt"/>
              <a:ea typeface="+mn-ea"/>
              <a:cs typeface="+mn-cs"/>
            </a:endParaRPr>
          </a:p>
          <a:p>
            <a:pPr lvl="0"/>
            <a:r>
              <a:rPr lang="en-GB" sz="1200" kern="1200" dirty="0" smtClean="0">
                <a:solidFill>
                  <a:schemeClr val="tx1"/>
                </a:solidFill>
                <a:effectLst/>
                <a:latin typeface="+mn-lt"/>
                <a:ea typeface="+mn-ea"/>
                <a:cs typeface="+mn-cs"/>
              </a:rPr>
              <a:t>Understands the need to go quickly to the CTU/CTC</a:t>
            </a:r>
            <a:endParaRPr lang="en-US" sz="1200" kern="1200" dirty="0" smtClean="0">
              <a:solidFill>
                <a:schemeClr val="tx1"/>
              </a:solidFill>
              <a:effectLst/>
              <a:latin typeface="+mn-lt"/>
              <a:ea typeface="+mn-ea"/>
              <a:cs typeface="+mn-cs"/>
            </a:endParaRPr>
          </a:p>
          <a:p>
            <a:pPr lvl="0"/>
            <a:r>
              <a:rPr lang="en-GB" sz="1200" kern="1200" dirty="0" smtClean="0">
                <a:solidFill>
                  <a:schemeClr val="tx1"/>
                </a:solidFill>
                <a:effectLst/>
                <a:latin typeface="+mn-lt"/>
                <a:ea typeface="+mn-ea"/>
                <a:cs typeface="+mn-cs"/>
              </a:rPr>
              <a:t>Is given ORS to drink while on his way to the CTU/CTC</a:t>
            </a:r>
            <a:endParaRPr lang="en-US" sz="1200" kern="1200" dirty="0" smtClean="0">
              <a:solidFill>
                <a:schemeClr val="tx1"/>
              </a:solidFill>
              <a:effectLst/>
              <a:latin typeface="+mn-lt"/>
              <a:ea typeface="+mn-ea"/>
              <a:cs typeface="+mn-cs"/>
            </a:endParaRPr>
          </a:p>
          <a:p>
            <a:pPr lvl="0"/>
            <a:r>
              <a:rPr lang="en-GB" sz="1200" kern="1200" dirty="0" smtClean="0">
                <a:solidFill>
                  <a:schemeClr val="tx1"/>
                </a:solidFill>
                <a:effectLst/>
                <a:latin typeface="+mn-lt"/>
                <a:ea typeface="+mn-ea"/>
                <a:cs typeface="+mn-cs"/>
              </a:rPr>
              <a:t>Will find a way to reach the nearest health center with family or friends</a:t>
            </a:r>
            <a:endParaRPr lang="en-US" sz="1200" kern="1200" dirty="0" smtClean="0">
              <a:solidFill>
                <a:schemeClr val="tx1"/>
              </a:solidFill>
              <a:effectLst/>
              <a:latin typeface="+mn-lt"/>
              <a:ea typeface="+mn-ea"/>
              <a:cs typeface="+mn-cs"/>
            </a:endParaRPr>
          </a:p>
          <a:p>
            <a:pPr lvl="0"/>
            <a:r>
              <a:rPr lang="en-GB" sz="1200" kern="1200" dirty="0" smtClean="0">
                <a:solidFill>
                  <a:schemeClr val="tx1"/>
                </a:solidFill>
                <a:effectLst/>
                <a:latin typeface="+mn-lt"/>
                <a:ea typeface="+mn-ea"/>
                <a:cs typeface="+mn-cs"/>
              </a:rPr>
              <a:t>If not, see with the community if there is a way to support referral</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 GIVE ORS Solution For the transport</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 Referral ticket</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GB" sz="1200" b="1" kern="1200" dirty="0" smtClean="0">
                <a:solidFill>
                  <a:schemeClr val="tx1"/>
                </a:solidFill>
                <a:effectLst/>
                <a:latin typeface="+mn-lt"/>
                <a:ea typeface="+mn-ea"/>
                <a:cs typeface="+mn-cs"/>
              </a:rPr>
              <a:t>Keeping the ORP Clean</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Ensure there is enough water available for the day</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Prepares chlorine solutions (and discard old chlorine solutions)</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Washes floors, surfaces (tables, chairs, etc.) and utensils</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Ensure elimination of waste</a:t>
            </a:r>
          </a:p>
          <a:p>
            <a:pPr marL="285750" lvl="0" indent="-285750">
              <a:buFont typeface="Wingdings" charset="2"/>
              <a:buChar char="q"/>
            </a:pPr>
            <a:r>
              <a:rPr lang="en-US" dirty="0" smtClean="0"/>
              <a:t>Regularly Fill water filter (check several times a day)</a:t>
            </a:r>
          </a:p>
          <a:p>
            <a:pPr marL="285750" indent="-285750">
              <a:buFont typeface="Wingdings" charset="2"/>
              <a:buChar char="q"/>
            </a:pPr>
            <a:r>
              <a:rPr lang="en-US" dirty="0" smtClean="0"/>
              <a:t>Wash hands regularly, and especially at critical times </a:t>
            </a:r>
          </a:p>
          <a:p>
            <a:pPr marL="285750" lvl="0" indent="-285750">
              <a:buFont typeface="Wingdings" charset="2"/>
              <a:buChar char="q"/>
            </a:pPr>
            <a:r>
              <a:rPr lang="en-US" dirty="0" smtClean="0"/>
              <a:t>Keep floors clean (clean floors 2x/day or each time it has been soiled with vomit)</a:t>
            </a:r>
          </a:p>
          <a:p>
            <a:pPr marL="285750" lvl="0" indent="-285750">
              <a:buFont typeface="Wingdings" charset="2"/>
              <a:buChar char="q"/>
            </a:pPr>
            <a:r>
              <a:rPr lang="en-US" dirty="0" smtClean="0"/>
              <a:t>Clean chairs between patients</a:t>
            </a:r>
          </a:p>
          <a:p>
            <a:pPr marL="285750" lvl="0" indent="-285750">
              <a:buFont typeface="Wingdings" charset="2"/>
              <a:buChar char="q"/>
            </a:pPr>
            <a:r>
              <a:rPr lang="en-US" dirty="0" smtClean="0"/>
              <a:t>Clean latrines after each use</a:t>
            </a:r>
          </a:p>
          <a:p>
            <a:pPr marL="285750" lvl="0" indent="-285750">
              <a:buFont typeface="Wingdings" charset="2"/>
              <a:buChar char="q"/>
            </a:pPr>
            <a:r>
              <a:rPr lang="en-US" dirty="0" smtClean="0"/>
              <a:t>Verify that already prepared ORS is sufficient or prepare new one</a:t>
            </a:r>
          </a:p>
          <a:p>
            <a:pPr marL="285750" lvl="0" indent="-285750">
              <a:buFont typeface="Wingdings" charset="2"/>
              <a:buChar char="q"/>
            </a:pPr>
            <a:r>
              <a:rPr lang="en-US" dirty="0" smtClean="0"/>
              <a:t>Clean cups, jugs, spoons and syringes regularly</a:t>
            </a:r>
          </a:p>
          <a:p>
            <a:pPr marL="285750" lvl="0" indent="-285750">
              <a:buFont typeface="Wingdings" charset="2"/>
              <a:buChar char="q"/>
            </a:pPr>
            <a:r>
              <a:rPr lang="en-US" dirty="0" smtClean="0"/>
              <a:t>Clean Vomit buckets and have new ones ready with 1cm of 0.2% solution</a:t>
            </a:r>
          </a:p>
          <a:p>
            <a:pPr marL="285750" indent="-285750">
              <a:buFont typeface="Wingdings" charset="2"/>
              <a:buChar char="q"/>
            </a:pPr>
            <a:r>
              <a:rPr lang="en-US" dirty="0" smtClean="0"/>
              <a:t>Verify the level of available chlorine solutions or prepare new one</a:t>
            </a:r>
          </a:p>
          <a:p>
            <a:pPr marL="285750" indent="-285750">
              <a:buFont typeface="Wingdings" charset="2"/>
              <a:buChar char="q"/>
            </a:pPr>
            <a:endParaRPr lang="en-US" dirty="0" smtClean="0"/>
          </a:p>
          <a:p>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9E42FD4B-7126-4A73-BBC8-4DDF9E1319BE}" type="slidenum">
              <a:rPr lang="en-GB" smtClean="0"/>
              <a:t>17</a:t>
            </a:fld>
            <a:endParaRPr lang="en-GB"/>
          </a:p>
        </p:txBody>
      </p:sp>
    </p:spTree>
    <p:extLst>
      <p:ext uri="{BB962C8B-B14F-4D97-AF65-F5344CB8AC3E}">
        <p14:creationId xmlns:p14="http://schemas.microsoft.com/office/powerpoint/2010/main" val="141768220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smtClean="0">
                <a:solidFill>
                  <a:schemeClr val="tx1"/>
                </a:solidFill>
                <a:effectLst/>
                <a:latin typeface="+mn-lt"/>
                <a:ea typeface="+mn-ea"/>
                <a:cs typeface="+mn-cs"/>
              </a:rPr>
              <a:t>Screening - Admission</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Rapid evaluation of patients (is he a cholera case? Degree of dehydration)</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Decides Home treatment or Referral</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Register Patient</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Settles in the patient</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GB" sz="1200" b="1" kern="1200" dirty="0" smtClean="0">
                <a:solidFill>
                  <a:schemeClr val="tx1"/>
                </a:solidFill>
                <a:effectLst/>
                <a:latin typeface="+mn-lt"/>
                <a:ea typeface="+mn-ea"/>
                <a:cs typeface="+mn-cs"/>
              </a:rPr>
              <a:t>ORS Treatment &amp; Explanations</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Explain ORP organization and rules</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Give ORS to drink – Explain what is ORS and what ORS is for.</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Observation – if not able to drink – Refer.</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Explain Home treatment with ORS should continue until diarrhea stops</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Explain &amp; show how to prepare ORS</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Explain when to drink ORS (daily amount, plus additional amount after loose stool) </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Explain how to give ORS (small sips, stop 10 minutes if vomiting before restarting)</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Explain how to store ORS, discard at the end of each day - prepare a new solution the next day</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Encourage to continue to breastfeed / feed and drink</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Explain when to come back at the ORP or go to CTC</a:t>
            </a:r>
            <a:endParaRPr lang="en-US" sz="1200" kern="1200" dirty="0" smtClean="0">
              <a:solidFill>
                <a:schemeClr val="tx1"/>
              </a:solidFill>
              <a:effectLst/>
              <a:latin typeface="+mn-lt"/>
              <a:ea typeface="+mn-ea"/>
              <a:cs typeface="+mn-cs"/>
            </a:endParaRPr>
          </a:p>
          <a:p>
            <a:pPr lvl="1"/>
            <a:r>
              <a:rPr lang="en-GB" sz="1200" kern="1200" dirty="0" smtClean="0">
                <a:solidFill>
                  <a:schemeClr val="tx1"/>
                </a:solidFill>
                <a:effectLst/>
                <a:latin typeface="+mn-lt"/>
                <a:ea typeface="+mn-ea"/>
                <a:cs typeface="+mn-cs"/>
              </a:rPr>
              <a:t>If not able to drink ORS</a:t>
            </a:r>
            <a:endParaRPr lang="en-US" sz="1200" kern="1200" dirty="0" smtClean="0">
              <a:solidFill>
                <a:schemeClr val="tx1"/>
              </a:solidFill>
              <a:effectLst/>
              <a:latin typeface="+mn-lt"/>
              <a:ea typeface="+mn-ea"/>
              <a:cs typeface="+mn-cs"/>
            </a:endParaRPr>
          </a:p>
          <a:p>
            <a:pPr lvl="1"/>
            <a:r>
              <a:rPr lang="en-GB" sz="1200" kern="1200" dirty="0" smtClean="0">
                <a:solidFill>
                  <a:schemeClr val="tx1"/>
                </a:solidFill>
                <a:effectLst/>
                <a:latin typeface="+mn-lt"/>
                <a:ea typeface="+mn-ea"/>
                <a:cs typeface="+mn-cs"/>
              </a:rPr>
              <a:t>If continuous vomiting or diarrhea</a:t>
            </a:r>
            <a:endParaRPr lang="en-US" sz="1200" kern="1200" dirty="0" smtClean="0">
              <a:solidFill>
                <a:schemeClr val="tx1"/>
              </a:solidFill>
              <a:effectLst/>
              <a:latin typeface="+mn-lt"/>
              <a:ea typeface="+mn-ea"/>
              <a:cs typeface="+mn-cs"/>
            </a:endParaRPr>
          </a:p>
          <a:p>
            <a:pPr lvl="1"/>
            <a:r>
              <a:rPr lang="en-GB" sz="1200" kern="1200" dirty="0" smtClean="0">
                <a:solidFill>
                  <a:schemeClr val="tx1"/>
                </a:solidFill>
                <a:effectLst/>
                <a:latin typeface="+mn-lt"/>
                <a:ea typeface="+mn-ea"/>
                <a:cs typeface="+mn-cs"/>
              </a:rPr>
              <a:t>If feeling worse or not improving</a:t>
            </a:r>
            <a:endParaRPr lang="en-US" sz="1200" kern="1200" dirty="0" smtClean="0">
              <a:solidFill>
                <a:schemeClr val="tx1"/>
              </a:solidFill>
              <a:effectLst/>
              <a:latin typeface="+mn-lt"/>
              <a:ea typeface="+mn-ea"/>
              <a:cs typeface="+mn-cs"/>
            </a:endParaRPr>
          </a:p>
          <a:p>
            <a:pPr lvl="1"/>
            <a:r>
              <a:rPr lang="en-GB" sz="1200" kern="1200" dirty="0" smtClean="0">
                <a:solidFill>
                  <a:schemeClr val="tx1"/>
                </a:solidFill>
                <a:effectLst/>
                <a:latin typeface="+mn-lt"/>
                <a:ea typeface="+mn-ea"/>
                <a:cs typeface="+mn-cs"/>
              </a:rPr>
              <a:t>If need more ORS</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Give key messages for cholera prevention</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 GIVE ORS SACHETS FOR 3 DAYS</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 If included in the response, also give household disinfection kits or hygiene kits</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GB" sz="1200" b="1" kern="1200" dirty="0" smtClean="0">
                <a:solidFill>
                  <a:schemeClr val="tx1"/>
                </a:solidFill>
                <a:effectLst/>
                <a:latin typeface="+mn-lt"/>
                <a:ea typeface="+mn-ea"/>
                <a:cs typeface="+mn-cs"/>
              </a:rPr>
              <a:t>Referral</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Explain why patient need to be referred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Make sure patient / caretaker:</a:t>
            </a:r>
          </a:p>
          <a:p>
            <a:pPr lvl="0"/>
            <a:r>
              <a:rPr lang="en-GB" sz="1200" kern="1200" dirty="0" smtClean="0">
                <a:solidFill>
                  <a:schemeClr val="tx1"/>
                </a:solidFill>
                <a:effectLst/>
                <a:latin typeface="+mn-lt"/>
                <a:ea typeface="+mn-ea"/>
                <a:cs typeface="+mn-cs"/>
              </a:rPr>
              <a:t>Knows where is the nearest CTC/CTU</a:t>
            </a:r>
            <a:endParaRPr lang="en-US" sz="1200" kern="1200" dirty="0" smtClean="0">
              <a:solidFill>
                <a:schemeClr val="tx1"/>
              </a:solidFill>
              <a:effectLst/>
              <a:latin typeface="+mn-lt"/>
              <a:ea typeface="+mn-ea"/>
              <a:cs typeface="+mn-cs"/>
            </a:endParaRPr>
          </a:p>
          <a:p>
            <a:pPr lvl="0"/>
            <a:r>
              <a:rPr lang="en-GB" sz="1200" kern="1200" dirty="0" smtClean="0">
                <a:solidFill>
                  <a:schemeClr val="tx1"/>
                </a:solidFill>
                <a:effectLst/>
                <a:latin typeface="+mn-lt"/>
                <a:ea typeface="+mn-ea"/>
                <a:cs typeface="+mn-cs"/>
              </a:rPr>
              <a:t>Understands the need to go quickly to the CTU/CTC</a:t>
            </a:r>
            <a:endParaRPr lang="en-US" sz="1200" kern="1200" dirty="0" smtClean="0">
              <a:solidFill>
                <a:schemeClr val="tx1"/>
              </a:solidFill>
              <a:effectLst/>
              <a:latin typeface="+mn-lt"/>
              <a:ea typeface="+mn-ea"/>
              <a:cs typeface="+mn-cs"/>
            </a:endParaRPr>
          </a:p>
          <a:p>
            <a:pPr lvl="0"/>
            <a:r>
              <a:rPr lang="en-GB" sz="1200" kern="1200" dirty="0" smtClean="0">
                <a:solidFill>
                  <a:schemeClr val="tx1"/>
                </a:solidFill>
                <a:effectLst/>
                <a:latin typeface="+mn-lt"/>
                <a:ea typeface="+mn-ea"/>
                <a:cs typeface="+mn-cs"/>
              </a:rPr>
              <a:t>Is given ORS to drink while on his way to the CTU/CTC</a:t>
            </a:r>
            <a:endParaRPr lang="en-US" sz="1200" kern="1200" dirty="0" smtClean="0">
              <a:solidFill>
                <a:schemeClr val="tx1"/>
              </a:solidFill>
              <a:effectLst/>
              <a:latin typeface="+mn-lt"/>
              <a:ea typeface="+mn-ea"/>
              <a:cs typeface="+mn-cs"/>
            </a:endParaRPr>
          </a:p>
          <a:p>
            <a:pPr lvl="0"/>
            <a:r>
              <a:rPr lang="en-GB" sz="1200" kern="1200" dirty="0" smtClean="0">
                <a:solidFill>
                  <a:schemeClr val="tx1"/>
                </a:solidFill>
                <a:effectLst/>
                <a:latin typeface="+mn-lt"/>
                <a:ea typeface="+mn-ea"/>
                <a:cs typeface="+mn-cs"/>
              </a:rPr>
              <a:t>Will find a way to reach the nearest health center with family or friends</a:t>
            </a:r>
            <a:endParaRPr lang="en-US" sz="1200" kern="1200" dirty="0" smtClean="0">
              <a:solidFill>
                <a:schemeClr val="tx1"/>
              </a:solidFill>
              <a:effectLst/>
              <a:latin typeface="+mn-lt"/>
              <a:ea typeface="+mn-ea"/>
              <a:cs typeface="+mn-cs"/>
            </a:endParaRPr>
          </a:p>
          <a:p>
            <a:pPr lvl="0"/>
            <a:r>
              <a:rPr lang="en-GB" sz="1200" kern="1200" dirty="0" smtClean="0">
                <a:solidFill>
                  <a:schemeClr val="tx1"/>
                </a:solidFill>
                <a:effectLst/>
                <a:latin typeface="+mn-lt"/>
                <a:ea typeface="+mn-ea"/>
                <a:cs typeface="+mn-cs"/>
              </a:rPr>
              <a:t>If not, see with the community if there is a way to support referral</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 GIVE ORS Solution For the transport</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 Referral ticket</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GB" sz="1200" b="1" kern="1200" dirty="0" smtClean="0">
                <a:solidFill>
                  <a:schemeClr val="tx1"/>
                </a:solidFill>
                <a:effectLst/>
                <a:latin typeface="+mn-lt"/>
                <a:ea typeface="+mn-ea"/>
                <a:cs typeface="+mn-cs"/>
              </a:rPr>
              <a:t>Keeping the ORP Clean</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Ensure there is enough water available for the day</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Prepares chlorine solutions (and discard old chlorine solutions)</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Washes floors, surfaces (tables, chairs, etc.) and utensils</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Ensure elimination of waste</a:t>
            </a:r>
          </a:p>
          <a:p>
            <a:pPr marL="285750" lvl="0" indent="-285750">
              <a:buFont typeface="Wingdings" charset="2"/>
              <a:buChar char="q"/>
            </a:pPr>
            <a:r>
              <a:rPr lang="en-US" dirty="0" smtClean="0"/>
              <a:t>Regularly Fill water filter (check several times a day)</a:t>
            </a:r>
          </a:p>
          <a:p>
            <a:pPr marL="285750" indent="-285750">
              <a:buFont typeface="Wingdings" charset="2"/>
              <a:buChar char="q"/>
            </a:pPr>
            <a:r>
              <a:rPr lang="en-US" dirty="0" smtClean="0"/>
              <a:t>Wash hands regularly, and especially at critical times </a:t>
            </a:r>
          </a:p>
          <a:p>
            <a:pPr marL="285750" lvl="0" indent="-285750">
              <a:buFont typeface="Wingdings" charset="2"/>
              <a:buChar char="q"/>
            </a:pPr>
            <a:r>
              <a:rPr lang="en-US" dirty="0" smtClean="0"/>
              <a:t>Keep floors clean (clean floors 2x/day or each time it has been soiled with vomit)</a:t>
            </a:r>
          </a:p>
          <a:p>
            <a:pPr marL="285750" lvl="0" indent="-285750">
              <a:buFont typeface="Wingdings" charset="2"/>
              <a:buChar char="q"/>
            </a:pPr>
            <a:r>
              <a:rPr lang="en-US" dirty="0" smtClean="0"/>
              <a:t>Clean chairs between patients</a:t>
            </a:r>
          </a:p>
          <a:p>
            <a:pPr marL="285750" lvl="0" indent="-285750">
              <a:buFont typeface="Wingdings" charset="2"/>
              <a:buChar char="q"/>
            </a:pPr>
            <a:r>
              <a:rPr lang="en-US" dirty="0" smtClean="0"/>
              <a:t>Clean latrines after each use</a:t>
            </a:r>
          </a:p>
          <a:p>
            <a:pPr marL="285750" lvl="0" indent="-285750">
              <a:buFont typeface="Wingdings" charset="2"/>
              <a:buChar char="q"/>
            </a:pPr>
            <a:r>
              <a:rPr lang="en-US" dirty="0" smtClean="0"/>
              <a:t>Verify that already prepared ORS is sufficient or prepare new one</a:t>
            </a:r>
          </a:p>
          <a:p>
            <a:pPr marL="285750" lvl="0" indent="-285750">
              <a:buFont typeface="Wingdings" charset="2"/>
              <a:buChar char="q"/>
            </a:pPr>
            <a:r>
              <a:rPr lang="en-US" dirty="0" smtClean="0"/>
              <a:t>Clean cups, jugs, spoons and syringes regularly</a:t>
            </a:r>
          </a:p>
          <a:p>
            <a:pPr marL="285750" lvl="0" indent="-285750">
              <a:buFont typeface="Wingdings" charset="2"/>
              <a:buChar char="q"/>
            </a:pPr>
            <a:r>
              <a:rPr lang="en-US" dirty="0" smtClean="0"/>
              <a:t>Clean Vomit buckets and have new ones ready with 1cm of 0.2% solution</a:t>
            </a:r>
          </a:p>
          <a:p>
            <a:pPr marL="285750" indent="-285750">
              <a:buFont typeface="Wingdings" charset="2"/>
              <a:buChar char="q"/>
            </a:pPr>
            <a:r>
              <a:rPr lang="en-US" dirty="0" smtClean="0"/>
              <a:t>Verify the level of available chlorine solutions or prepare new one</a:t>
            </a:r>
          </a:p>
          <a:p>
            <a:pPr marL="285750" indent="-285750">
              <a:buFont typeface="Wingdings" charset="2"/>
              <a:buChar char="q"/>
            </a:pPr>
            <a:endParaRPr lang="en-US" dirty="0" smtClean="0"/>
          </a:p>
          <a:p>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9E42FD4B-7126-4A73-BBC8-4DDF9E1319BE}" type="slidenum">
              <a:rPr lang="en-GB" smtClean="0"/>
              <a:t>18</a:t>
            </a:fld>
            <a:endParaRPr lang="en-GB"/>
          </a:p>
        </p:txBody>
      </p:sp>
    </p:spTree>
    <p:extLst>
      <p:ext uri="{BB962C8B-B14F-4D97-AF65-F5344CB8AC3E}">
        <p14:creationId xmlns:p14="http://schemas.microsoft.com/office/powerpoint/2010/main" val="141768220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42FD4B-7126-4A73-BBC8-4DDF9E1319BE}" type="slidenum">
              <a:rPr lang="en-GB" smtClean="0"/>
              <a:t>19</a:t>
            </a:fld>
            <a:endParaRPr lang="en-GB"/>
          </a:p>
        </p:txBody>
      </p:sp>
    </p:spTree>
    <p:extLst>
      <p:ext uri="{BB962C8B-B14F-4D97-AF65-F5344CB8AC3E}">
        <p14:creationId xmlns:p14="http://schemas.microsoft.com/office/powerpoint/2010/main" val="14176822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42FD4B-7126-4A73-BBC8-4DDF9E1319BE}" type="slidenum">
              <a:rPr lang="en-GB" smtClean="0"/>
              <a:t>2</a:t>
            </a:fld>
            <a:endParaRPr lang="en-GB"/>
          </a:p>
        </p:txBody>
      </p:sp>
    </p:spTree>
    <p:extLst>
      <p:ext uri="{BB962C8B-B14F-4D97-AF65-F5344CB8AC3E}">
        <p14:creationId xmlns:p14="http://schemas.microsoft.com/office/powerpoint/2010/main" val="141768220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42FD4B-7126-4A73-BBC8-4DDF9E1319BE}" type="slidenum">
              <a:rPr lang="en-GB" smtClean="0"/>
              <a:t>20</a:t>
            </a:fld>
            <a:endParaRPr lang="en-GB"/>
          </a:p>
        </p:txBody>
      </p:sp>
    </p:spTree>
    <p:extLst>
      <p:ext uri="{BB962C8B-B14F-4D97-AF65-F5344CB8AC3E}">
        <p14:creationId xmlns:p14="http://schemas.microsoft.com/office/powerpoint/2010/main" val="141768220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42FD4B-7126-4A73-BBC8-4DDF9E1319BE}" type="slidenum">
              <a:rPr lang="en-GB" smtClean="0"/>
              <a:t>22</a:t>
            </a:fld>
            <a:endParaRPr lang="en-GB"/>
          </a:p>
        </p:txBody>
      </p:sp>
    </p:spTree>
    <p:extLst>
      <p:ext uri="{BB962C8B-B14F-4D97-AF65-F5344CB8AC3E}">
        <p14:creationId xmlns:p14="http://schemas.microsoft.com/office/powerpoint/2010/main" val="35128950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42FD4B-7126-4A73-BBC8-4DDF9E1319BE}" type="slidenum">
              <a:rPr lang="en-GB" smtClean="0"/>
              <a:t>23</a:t>
            </a:fld>
            <a:endParaRPr lang="en-GB"/>
          </a:p>
        </p:txBody>
      </p:sp>
    </p:spTree>
    <p:extLst>
      <p:ext uri="{BB962C8B-B14F-4D97-AF65-F5344CB8AC3E}">
        <p14:creationId xmlns:p14="http://schemas.microsoft.com/office/powerpoint/2010/main" val="35128950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42FD4B-7126-4A73-BBC8-4DDF9E1319BE}" type="slidenum">
              <a:rPr lang="en-GB" smtClean="0"/>
              <a:t>24</a:t>
            </a:fld>
            <a:endParaRPr lang="en-GB"/>
          </a:p>
        </p:txBody>
      </p:sp>
    </p:spTree>
    <p:extLst>
      <p:ext uri="{BB962C8B-B14F-4D97-AF65-F5344CB8AC3E}">
        <p14:creationId xmlns:p14="http://schemas.microsoft.com/office/powerpoint/2010/main" val="35128950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Schema de ORS </a:t>
            </a:r>
            <a:r>
              <a:rPr lang="mr-IN" dirty="0" smtClean="0"/>
              <a:t>–</a:t>
            </a:r>
            <a:r>
              <a:rPr lang="en-US" dirty="0" smtClean="0"/>
              <a:t> Préparation d’une solution </a:t>
            </a:r>
            <a:r>
              <a:rPr lang="en-US" dirty="0" err="1" smtClean="0"/>
              <a:t>Sucrée</a:t>
            </a:r>
            <a:r>
              <a:rPr lang="en-US" dirty="0" smtClean="0"/>
              <a:t> </a:t>
            </a:r>
            <a:r>
              <a:rPr lang="en-US" dirty="0" err="1" smtClean="0"/>
              <a:t>Salée</a:t>
            </a:r>
            <a:r>
              <a:rPr lang="en-US" dirty="0" smtClean="0"/>
              <a:t> </a:t>
            </a:r>
            <a:r>
              <a:rPr lang="mr-IN" dirty="0" smtClean="0"/>
              <a:t>–</a:t>
            </a:r>
            <a:r>
              <a:rPr lang="en-US" dirty="0" smtClean="0"/>
              <a:t> ou a</a:t>
            </a:r>
            <a:r>
              <a:rPr lang="en-US" baseline="0" dirty="0" smtClean="0"/>
              <a:t> partir d’un sachet </a:t>
            </a:r>
            <a:r>
              <a:rPr lang="en-US" baseline="0" dirty="0" err="1" smtClean="0"/>
              <a:t>d’ORS</a:t>
            </a:r>
            <a:endParaRPr lang="en-US" baseline="0" dirty="0" smtClean="0"/>
          </a:p>
          <a:p>
            <a:endParaRPr lang="en-US" dirty="0"/>
          </a:p>
        </p:txBody>
      </p:sp>
      <p:sp>
        <p:nvSpPr>
          <p:cNvPr id="4" name="Slide Number Placeholder 3"/>
          <p:cNvSpPr>
            <a:spLocks noGrp="1"/>
          </p:cNvSpPr>
          <p:nvPr>
            <p:ph type="sldNum" sz="quarter" idx="10"/>
          </p:nvPr>
        </p:nvSpPr>
        <p:spPr/>
        <p:txBody>
          <a:bodyPr/>
          <a:lstStyle/>
          <a:p>
            <a:fld id="{9E42FD4B-7126-4A73-BBC8-4DDF9E1319BE}" type="slidenum">
              <a:rPr lang="en-GB" smtClean="0"/>
              <a:t>28</a:t>
            </a:fld>
            <a:endParaRPr lang="en-GB"/>
          </a:p>
        </p:txBody>
      </p:sp>
    </p:spTree>
    <p:extLst>
      <p:ext uri="{BB962C8B-B14F-4D97-AF65-F5344CB8AC3E}">
        <p14:creationId xmlns:p14="http://schemas.microsoft.com/office/powerpoint/2010/main" val="353080641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Schema de ORS </a:t>
            </a:r>
            <a:r>
              <a:rPr lang="mr-IN" dirty="0" smtClean="0"/>
              <a:t>–</a:t>
            </a:r>
            <a:r>
              <a:rPr lang="en-US" dirty="0" smtClean="0"/>
              <a:t> Préparation d’une solution </a:t>
            </a:r>
            <a:r>
              <a:rPr lang="en-US" dirty="0" err="1" smtClean="0"/>
              <a:t>Sucrée</a:t>
            </a:r>
            <a:r>
              <a:rPr lang="en-US" dirty="0" smtClean="0"/>
              <a:t> </a:t>
            </a:r>
            <a:r>
              <a:rPr lang="en-US" dirty="0" err="1" smtClean="0"/>
              <a:t>Salée</a:t>
            </a:r>
            <a:r>
              <a:rPr lang="en-US" dirty="0" smtClean="0"/>
              <a:t> </a:t>
            </a:r>
            <a:r>
              <a:rPr lang="mr-IN" dirty="0" smtClean="0"/>
              <a:t>–</a:t>
            </a:r>
            <a:r>
              <a:rPr lang="en-US" dirty="0" smtClean="0"/>
              <a:t> ou a</a:t>
            </a:r>
            <a:r>
              <a:rPr lang="en-US" baseline="0" dirty="0" smtClean="0"/>
              <a:t> partir d’un sachet </a:t>
            </a:r>
            <a:r>
              <a:rPr lang="en-US" baseline="0" dirty="0" err="1" smtClean="0"/>
              <a:t>d’ORS</a:t>
            </a:r>
            <a:endParaRPr lang="en-US" baseline="0" dirty="0" smtClean="0"/>
          </a:p>
          <a:p>
            <a:endParaRPr lang="en-US" dirty="0"/>
          </a:p>
        </p:txBody>
      </p:sp>
      <p:sp>
        <p:nvSpPr>
          <p:cNvPr id="4" name="Slide Number Placeholder 3"/>
          <p:cNvSpPr>
            <a:spLocks noGrp="1"/>
          </p:cNvSpPr>
          <p:nvPr>
            <p:ph type="sldNum" sz="quarter" idx="10"/>
          </p:nvPr>
        </p:nvSpPr>
        <p:spPr/>
        <p:txBody>
          <a:bodyPr/>
          <a:lstStyle/>
          <a:p>
            <a:fld id="{9E42FD4B-7126-4A73-BBC8-4DDF9E1319BE}" type="slidenum">
              <a:rPr lang="en-GB" smtClean="0"/>
              <a:t>29</a:t>
            </a:fld>
            <a:endParaRPr lang="en-GB"/>
          </a:p>
        </p:txBody>
      </p:sp>
    </p:spTree>
    <p:extLst>
      <p:ext uri="{BB962C8B-B14F-4D97-AF65-F5344CB8AC3E}">
        <p14:creationId xmlns:p14="http://schemas.microsoft.com/office/powerpoint/2010/main" val="353080641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Schema de ORS </a:t>
            </a:r>
            <a:r>
              <a:rPr lang="mr-IN" dirty="0" smtClean="0"/>
              <a:t>–</a:t>
            </a:r>
            <a:r>
              <a:rPr lang="en-US" dirty="0" smtClean="0"/>
              <a:t> Préparation d’une solution </a:t>
            </a:r>
            <a:r>
              <a:rPr lang="en-US" dirty="0" err="1" smtClean="0"/>
              <a:t>Sucrée</a:t>
            </a:r>
            <a:r>
              <a:rPr lang="en-US" dirty="0" smtClean="0"/>
              <a:t> </a:t>
            </a:r>
            <a:r>
              <a:rPr lang="en-US" dirty="0" err="1" smtClean="0"/>
              <a:t>Salée</a:t>
            </a:r>
            <a:r>
              <a:rPr lang="en-US" dirty="0" smtClean="0"/>
              <a:t> </a:t>
            </a:r>
            <a:r>
              <a:rPr lang="mr-IN" dirty="0" smtClean="0"/>
              <a:t>–</a:t>
            </a:r>
            <a:r>
              <a:rPr lang="en-US" dirty="0" smtClean="0"/>
              <a:t> ou a</a:t>
            </a:r>
            <a:r>
              <a:rPr lang="en-US" baseline="0" dirty="0" smtClean="0"/>
              <a:t> partir d’un sachet </a:t>
            </a:r>
            <a:r>
              <a:rPr lang="en-US" baseline="0" dirty="0" err="1" smtClean="0"/>
              <a:t>d’ORS</a:t>
            </a:r>
            <a:endParaRPr lang="en-US" baseline="0" dirty="0" smtClean="0"/>
          </a:p>
          <a:p>
            <a:endParaRPr lang="en-US" dirty="0"/>
          </a:p>
        </p:txBody>
      </p:sp>
      <p:sp>
        <p:nvSpPr>
          <p:cNvPr id="4" name="Slide Number Placeholder 3"/>
          <p:cNvSpPr>
            <a:spLocks noGrp="1"/>
          </p:cNvSpPr>
          <p:nvPr>
            <p:ph type="sldNum" sz="quarter" idx="10"/>
          </p:nvPr>
        </p:nvSpPr>
        <p:spPr/>
        <p:txBody>
          <a:bodyPr/>
          <a:lstStyle/>
          <a:p>
            <a:fld id="{9E42FD4B-7126-4A73-BBC8-4DDF9E1319BE}" type="slidenum">
              <a:rPr lang="en-GB" smtClean="0"/>
              <a:t>30</a:t>
            </a:fld>
            <a:endParaRPr lang="en-GB"/>
          </a:p>
        </p:txBody>
      </p:sp>
    </p:spTree>
    <p:extLst>
      <p:ext uri="{BB962C8B-B14F-4D97-AF65-F5344CB8AC3E}">
        <p14:creationId xmlns:p14="http://schemas.microsoft.com/office/powerpoint/2010/main" val="353080641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Schema de ORS </a:t>
            </a:r>
            <a:r>
              <a:rPr lang="mr-IN" dirty="0" smtClean="0"/>
              <a:t>–</a:t>
            </a:r>
            <a:r>
              <a:rPr lang="en-US" dirty="0" smtClean="0"/>
              <a:t> Préparation d’une solution </a:t>
            </a:r>
            <a:r>
              <a:rPr lang="en-US" dirty="0" err="1" smtClean="0"/>
              <a:t>Sucrée</a:t>
            </a:r>
            <a:r>
              <a:rPr lang="en-US" dirty="0" smtClean="0"/>
              <a:t> </a:t>
            </a:r>
            <a:r>
              <a:rPr lang="en-US" dirty="0" err="1" smtClean="0"/>
              <a:t>Salée</a:t>
            </a:r>
            <a:r>
              <a:rPr lang="en-US" dirty="0" smtClean="0"/>
              <a:t> </a:t>
            </a:r>
            <a:r>
              <a:rPr lang="mr-IN" dirty="0" smtClean="0"/>
              <a:t>–</a:t>
            </a:r>
            <a:r>
              <a:rPr lang="en-US" dirty="0" smtClean="0"/>
              <a:t> ou a</a:t>
            </a:r>
            <a:r>
              <a:rPr lang="en-US" baseline="0" dirty="0" smtClean="0"/>
              <a:t> partir d’un sachet </a:t>
            </a:r>
            <a:r>
              <a:rPr lang="en-US" baseline="0" dirty="0" err="1" smtClean="0"/>
              <a:t>d’ORS</a:t>
            </a:r>
            <a:endParaRPr lang="en-US" baseline="0" dirty="0" smtClean="0"/>
          </a:p>
          <a:p>
            <a:endParaRPr lang="en-US" dirty="0"/>
          </a:p>
        </p:txBody>
      </p:sp>
      <p:sp>
        <p:nvSpPr>
          <p:cNvPr id="4" name="Slide Number Placeholder 3"/>
          <p:cNvSpPr>
            <a:spLocks noGrp="1"/>
          </p:cNvSpPr>
          <p:nvPr>
            <p:ph type="sldNum" sz="quarter" idx="10"/>
          </p:nvPr>
        </p:nvSpPr>
        <p:spPr/>
        <p:txBody>
          <a:bodyPr/>
          <a:lstStyle/>
          <a:p>
            <a:fld id="{9E42FD4B-7126-4A73-BBC8-4DDF9E1319BE}" type="slidenum">
              <a:rPr lang="en-GB" smtClean="0"/>
              <a:t>31</a:t>
            </a:fld>
            <a:endParaRPr lang="en-GB"/>
          </a:p>
        </p:txBody>
      </p:sp>
    </p:spTree>
    <p:extLst>
      <p:ext uri="{BB962C8B-B14F-4D97-AF65-F5344CB8AC3E}">
        <p14:creationId xmlns:p14="http://schemas.microsoft.com/office/powerpoint/2010/main" val="353080641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Schema de ORS </a:t>
            </a:r>
            <a:r>
              <a:rPr lang="mr-IN" dirty="0" smtClean="0"/>
              <a:t>–</a:t>
            </a:r>
            <a:r>
              <a:rPr lang="en-US" dirty="0" smtClean="0"/>
              <a:t> Préparation d’une solution </a:t>
            </a:r>
            <a:r>
              <a:rPr lang="en-US" dirty="0" err="1" smtClean="0"/>
              <a:t>Sucrée</a:t>
            </a:r>
            <a:r>
              <a:rPr lang="en-US" dirty="0" smtClean="0"/>
              <a:t> </a:t>
            </a:r>
            <a:r>
              <a:rPr lang="en-US" dirty="0" err="1" smtClean="0"/>
              <a:t>Salée</a:t>
            </a:r>
            <a:r>
              <a:rPr lang="en-US" dirty="0" smtClean="0"/>
              <a:t> </a:t>
            </a:r>
            <a:r>
              <a:rPr lang="mr-IN" dirty="0" smtClean="0"/>
              <a:t>–</a:t>
            </a:r>
            <a:r>
              <a:rPr lang="en-US" dirty="0" smtClean="0"/>
              <a:t> ou a</a:t>
            </a:r>
            <a:r>
              <a:rPr lang="en-US" baseline="0" dirty="0" smtClean="0"/>
              <a:t> partir d’un sachet </a:t>
            </a:r>
            <a:r>
              <a:rPr lang="en-US" baseline="0" dirty="0" err="1" smtClean="0"/>
              <a:t>d’ORS</a:t>
            </a:r>
            <a:endParaRPr lang="en-US" baseline="0" dirty="0" smtClean="0"/>
          </a:p>
          <a:p>
            <a:endParaRPr lang="en-US" dirty="0"/>
          </a:p>
        </p:txBody>
      </p:sp>
      <p:sp>
        <p:nvSpPr>
          <p:cNvPr id="4" name="Slide Number Placeholder 3"/>
          <p:cNvSpPr>
            <a:spLocks noGrp="1"/>
          </p:cNvSpPr>
          <p:nvPr>
            <p:ph type="sldNum" sz="quarter" idx="10"/>
          </p:nvPr>
        </p:nvSpPr>
        <p:spPr/>
        <p:txBody>
          <a:bodyPr/>
          <a:lstStyle/>
          <a:p>
            <a:fld id="{9E42FD4B-7126-4A73-BBC8-4DDF9E1319BE}" type="slidenum">
              <a:rPr lang="en-GB" smtClean="0"/>
              <a:t>32</a:t>
            </a:fld>
            <a:endParaRPr lang="en-GB"/>
          </a:p>
        </p:txBody>
      </p:sp>
    </p:spTree>
    <p:extLst>
      <p:ext uri="{BB962C8B-B14F-4D97-AF65-F5344CB8AC3E}">
        <p14:creationId xmlns:p14="http://schemas.microsoft.com/office/powerpoint/2010/main" val="353080641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Schema de ORS </a:t>
            </a:r>
            <a:r>
              <a:rPr lang="mr-IN" dirty="0" smtClean="0"/>
              <a:t>–</a:t>
            </a:r>
            <a:r>
              <a:rPr lang="en-US" dirty="0" smtClean="0"/>
              <a:t> Préparation d’une solution </a:t>
            </a:r>
            <a:r>
              <a:rPr lang="en-US" dirty="0" err="1" smtClean="0"/>
              <a:t>Sucrée</a:t>
            </a:r>
            <a:r>
              <a:rPr lang="en-US" dirty="0" smtClean="0"/>
              <a:t> </a:t>
            </a:r>
            <a:r>
              <a:rPr lang="en-US" dirty="0" err="1" smtClean="0"/>
              <a:t>Salée</a:t>
            </a:r>
            <a:r>
              <a:rPr lang="en-US" dirty="0" smtClean="0"/>
              <a:t> </a:t>
            </a:r>
            <a:r>
              <a:rPr lang="mr-IN" dirty="0" smtClean="0"/>
              <a:t>–</a:t>
            </a:r>
            <a:r>
              <a:rPr lang="en-US" dirty="0" smtClean="0"/>
              <a:t> ou a</a:t>
            </a:r>
            <a:r>
              <a:rPr lang="en-US" baseline="0" dirty="0" smtClean="0"/>
              <a:t> partir d’un sachet </a:t>
            </a:r>
            <a:r>
              <a:rPr lang="en-US" baseline="0" dirty="0" err="1" smtClean="0"/>
              <a:t>d’ORS</a:t>
            </a:r>
            <a:endParaRPr lang="en-US" baseline="0" dirty="0" smtClean="0"/>
          </a:p>
          <a:p>
            <a:endParaRPr lang="en-US" dirty="0"/>
          </a:p>
        </p:txBody>
      </p:sp>
      <p:sp>
        <p:nvSpPr>
          <p:cNvPr id="4" name="Slide Number Placeholder 3"/>
          <p:cNvSpPr>
            <a:spLocks noGrp="1"/>
          </p:cNvSpPr>
          <p:nvPr>
            <p:ph type="sldNum" sz="quarter" idx="10"/>
          </p:nvPr>
        </p:nvSpPr>
        <p:spPr/>
        <p:txBody>
          <a:bodyPr/>
          <a:lstStyle/>
          <a:p>
            <a:fld id="{9E42FD4B-7126-4A73-BBC8-4DDF9E1319BE}" type="slidenum">
              <a:rPr lang="en-GB" smtClean="0"/>
              <a:t>33</a:t>
            </a:fld>
            <a:endParaRPr lang="en-GB"/>
          </a:p>
        </p:txBody>
      </p:sp>
    </p:spTree>
    <p:extLst>
      <p:ext uri="{BB962C8B-B14F-4D97-AF65-F5344CB8AC3E}">
        <p14:creationId xmlns:p14="http://schemas.microsoft.com/office/powerpoint/2010/main" val="35308064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42FD4B-7126-4A73-BBC8-4DDF9E1319BE}" type="slidenum">
              <a:rPr lang="en-GB" smtClean="0"/>
              <a:t>3</a:t>
            </a:fld>
            <a:endParaRPr lang="en-GB"/>
          </a:p>
        </p:txBody>
      </p:sp>
    </p:spTree>
    <p:extLst>
      <p:ext uri="{BB962C8B-B14F-4D97-AF65-F5344CB8AC3E}">
        <p14:creationId xmlns:p14="http://schemas.microsoft.com/office/powerpoint/2010/main" val="416597061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Schema de ORS </a:t>
            </a:r>
            <a:r>
              <a:rPr lang="mr-IN" dirty="0" smtClean="0"/>
              <a:t>–</a:t>
            </a:r>
            <a:r>
              <a:rPr lang="en-US" dirty="0" smtClean="0"/>
              <a:t> Préparation d’une solution </a:t>
            </a:r>
            <a:r>
              <a:rPr lang="en-US" dirty="0" err="1" smtClean="0"/>
              <a:t>Sucrée</a:t>
            </a:r>
            <a:r>
              <a:rPr lang="en-US" dirty="0" smtClean="0"/>
              <a:t> </a:t>
            </a:r>
            <a:r>
              <a:rPr lang="en-US" dirty="0" err="1" smtClean="0"/>
              <a:t>Salée</a:t>
            </a:r>
            <a:r>
              <a:rPr lang="en-US" dirty="0" smtClean="0"/>
              <a:t> </a:t>
            </a:r>
            <a:r>
              <a:rPr lang="mr-IN" dirty="0" smtClean="0"/>
              <a:t>–</a:t>
            </a:r>
            <a:r>
              <a:rPr lang="en-US" dirty="0" smtClean="0"/>
              <a:t> ou a</a:t>
            </a:r>
            <a:r>
              <a:rPr lang="en-US" baseline="0" dirty="0" smtClean="0"/>
              <a:t> partir d’un sachet </a:t>
            </a:r>
            <a:r>
              <a:rPr lang="en-US" baseline="0" dirty="0" err="1" smtClean="0"/>
              <a:t>d’ORS</a:t>
            </a:r>
            <a:endParaRPr lang="en-US" baseline="0" dirty="0" smtClean="0"/>
          </a:p>
          <a:p>
            <a:endParaRPr lang="en-US" dirty="0"/>
          </a:p>
        </p:txBody>
      </p:sp>
      <p:sp>
        <p:nvSpPr>
          <p:cNvPr id="4" name="Slide Number Placeholder 3"/>
          <p:cNvSpPr>
            <a:spLocks noGrp="1"/>
          </p:cNvSpPr>
          <p:nvPr>
            <p:ph type="sldNum" sz="quarter" idx="10"/>
          </p:nvPr>
        </p:nvSpPr>
        <p:spPr/>
        <p:txBody>
          <a:bodyPr/>
          <a:lstStyle/>
          <a:p>
            <a:fld id="{9E42FD4B-7126-4A73-BBC8-4DDF9E1319BE}" type="slidenum">
              <a:rPr lang="en-GB" smtClean="0"/>
              <a:t>34</a:t>
            </a:fld>
            <a:endParaRPr lang="en-GB"/>
          </a:p>
        </p:txBody>
      </p:sp>
    </p:spTree>
    <p:extLst>
      <p:ext uri="{BB962C8B-B14F-4D97-AF65-F5344CB8AC3E}">
        <p14:creationId xmlns:p14="http://schemas.microsoft.com/office/powerpoint/2010/main" val="353080641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42FD4B-7126-4A73-BBC8-4DDF9E1319BE}" type="slidenum">
              <a:rPr lang="en-GB" smtClean="0"/>
              <a:t>35</a:t>
            </a:fld>
            <a:endParaRPr lang="en-GB"/>
          </a:p>
        </p:txBody>
      </p:sp>
    </p:spTree>
    <p:extLst>
      <p:ext uri="{BB962C8B-B14F-4D97-AF65-F5344CB8AC3E}">
        <p14:creationId xmlns:p14="http://schemas.microsoft.com/office/powerpoint/2010/main" val="416597061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42FD4B-7126-4A73-BBC8-4DDF9E1319BE}" type="slidenum">
              <a:rPr lang="en-GB" smtClean="0"/>
              <a:t>36</a:t>
            </a:fld>
            <a:endParaRPr lang="en-GB"/>
          </a:p>
        </p:txBody>
      </p:sp>
    </p:spTree>
    <p:extLst>
      <p:ext uri="{BB962C8B-B14F-4D97-AF65-F5344CB8AC3E}">
        <p14:creationId xmlns:p14="http://schemas.microsoft.com/office/powerpoint/2010/main" val="416597061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nb-NO" dirty="0" smtClean="0"/>
              <a:t>SMS </a:t>
            </a:r>
            <a:r>
              <a:rPr lang="nb-NO" dirty="0" err="1" smtClean="0"/>
              <a:t>message</a:t>
            </a:r>
            <a:r>
              <a:rPr lang="nb-NO" dirty="0" smtClean="0"/>
              <a:t> should </a:t>
            </a:r>
            <a:r>
              <a:rPr lang="nb-NO" dirty="0" err="1" smtClean="0"/>
              <a:t>include</a:t>
            </a:r>
            <a:r>
              <a:rPr lang="nb-NO" dirty="0" smtClean="0"/>
              <a:t>:</a:t>
            </a:r>
          </a:p>
          <a:p>
            <a:pPr marL="0" indent="0">
              <a:buNone/>
            </a:pPr>
            <a:endParaRPr lang="nb-NO" sz="1200" dirty="0" smtClean="0"/>
          </a:p>
          <a:p>
            <a:pPr marL="0" indent="0">
              <a:buNone/>
            </a:pPr>
            <a:r>
              <a:rPr lang="nb-NO" sz="1200" dirty="0" smtClean="0"/>
              <a:t>[Name of location] # D  [DDMM] </a:t>
            </a:r>
            <a:r>
              <a:rPr lang="en-GB" sz="1200" dirty="0" smtClean="0"/>
              <a:t># Total number of cases #cases under 5 # cases over 5 # number of deaths from AWD # number of cases referred # ORS in stock # Zinc in Stock</a:t>
            </a:r>
            <a:endParaRPr lang="nb-NO" sz="1200" dirty="0" smtClean="0"/>
          </a:p>
          <a:p>
            <a:endParaRPr lang="en-US" dirty="0" smtClean="0"/>
          </a:p>
          <a:p>
            <a:r>
              <a:rPr lang="en-US" dirty="0" smtClean="0"/>
              <a:t>Location: BISHA</a:t>
            </a:r>
          </a:p>
          <a:p>
            <a:r>
              <a:rPr lang="en-US" dirty="0" smtClean="0"/>
              <a:t>Date: 09/03</a:t>
            </a:r>
          </a:p>
          <a:p>
            <a:r>
              <a:rPr lang="en-US" dirty="0" smtClean="0"/>
              <a:t>Total diarrhea/cholera cases: 24</a:t>
            </a:r>
          </a:p>
          <a:p>
            <a:r>
              <a:rPr lang="en-US" dirty="0" smtClean="0"/>
              <a:t>Cases under 5: 2 </a:t>
            </a:r>
          </a:p>
          <a:p>
            <a:r>
              <a:rPr lang="en-US" dirty="0" smtClean="0"/>
              <a:t>Cases above 5: 22 </a:t>
            </a:r>
          </a:p>
          <a:p>
            <a:r>
              <a:rPr lang="en-US" dirty="0" smtClean="0"/>
              <a:t>Community deaths: 0 </a:t>
            </a:r>
          </a:p>
          <a:p>
            <a:r>
              <a:rPr lang="en-US" dirty="0" smtClean="0"/>
              <a:t>Referrals to CTUs/CTCs: 5</a:t>
            </a:r>
          </a:p>
          <a:p>
            <a:r>
              <a:rPr lang="en-US" dirty="0" smtClean="0"/>
              <a:t>ORS sachets in stocks: 79</a:t>
            </a:r>
          </a:p>
          <a:p>
            <a:endParaRPr lang="en-US" dirty="0"/>
          </a:p>
        </p:txBody>
      </p:sp>
      <p:sp>
        <p:nvSpPr>
          <p:cNvPr id="4" name="Slide Number Placeholder 3"/>
          <p:cNvSpPr>
            <a:spLocks noGrp="1"/>
          </p:cNvSpPr>
          <p:nvPr>
            <p:ph type="sldNum" sz="quarter" idx="10"/>
          </p:nvPr>
        </p:nvSpPr>
        <p:spPr/>
        <p:txBody>
          <a:bodyPr/>
          <a:lstStyle/>
          <a:p>
            <a:fld id="{9E42FD4B-7126-4A73-BBC8-4DDF9E1319BE}" type="slidenum">
              <a:rPr lang="en-GB" smtClean="0"/>
              <a:t>37</a:t>
            </a:fld>
            <a:endParaRPr lang="en-GB"/>
          </a:p>
        </p:txBody>
      </p:sp>
    </p:spTree>
    <p:extLst>
      <p:ext uri="{BB962C8B-B14F-4D97-AF65-F5344CB8AC3E}">
        <p14:creationId xmlns:p14="http://schemas.microsoft.com/office/powerpoint/2010/main" val="41659706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42FD4B-7126-4A73-BBC8-4DDF9E1319BE}" type="slidenum">
              <a:rPr lang="en-GB" smtClean="0"/>
              <a:t>4</a:t>
            </a:fld>
            <a:endParaRPr lang="en-GB"/>
          </a:p>
        </p:txBody>
      </p:sp>
    </p:spTree>
    <p:extLst>
      <p:ext uri="{BB962C8B-B14F-4D97-AF65-F5344CB8AC3E}">
        <p14:creationId xmlns:p14="http://schemas.microsoft.com/office/powerpoint/2010/main" val="41659706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42FD4B-7126-4A73-BBC8-4DDF9E1319BE}" type="slidenum">
              <a:rPr lang="en-GB" smtClean="0"/>
              <a:t>5</a:t>
            </a:fld>
            <a:endParaRPr lang="en-GB"/>
          </a:p>
        </p:txBody>
      </p:sp>
    </p:spTree>
    <p:extLst>
      <p:ext uri="{BB962C8B-B14F-4D97-AF65-F5344CB8AC3E}">
        <p14:creationId xmlns:p14="http://schemas.microsoft.com/office/powerpoint/2010/main" val="41659706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42FD4B-7126-4A73-BBC8-4DDF9E1319BE}" type="slidenum">
              <a:rPr lang="en-GB" smtClean="0"/>
              <a:t>6</a:t>
            </a:fld>
            <a:endParaRPr lang="en-GB"/>
          </a:p>
        </p:txBody>
      </p:sp>
    </p:spTree>
    <p:extLst>
      <p:ext uri="{BB962C8B-B14F-4D97-AF65-F5344CB8AC3E}">
        <p14:creationId xmlns:p14="http://schemas.microsoft.com/office/powerpoint/2010/main" val="41659706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42FD4B-7126-4A73-BBC8-4DDF9E1319BE}" type="slidenum">
              <a:rPr lang="en-GB" smtClean="0"/>
              <a:t>7</a:t>
            </a:fld>
            <a:endParaRPr lang="en-GB"/>
          </a:p>
        </p:txBody>
      </p:sp>
    </p:spTree>
    <p:extLst>
      <p:ext uri="{BB962C8B-B14F-4D97-AF65-F5344CB8AC3E}">
        <p14:creationId xmlns:p14="http://schemas.microsoft.com/office/powerpoint/2010/main" val="41659706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42FD4B-7126-4A73-BBC8-4DDF9E1319BE}" type="slidenum">
              <a:rPr lang="en-GB" smtClean="0"/>
              <a:t>8</a:t>
            </a:fld>
            <a:endParaRPr lang="en-GB"/>
          </a:p>
        </p:txBody>
      </p:sp>
    </p:spTree>
    <p:extLst>
      <p:ext uri="{BB962C8B-B14F-4D97-AF65-F5344CB8AC3E}">
        <p14:creationId xmlns:p14="http://schemas.microsoft.com/office/powerpoint/2010/main" val="41659706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42FD4B-7126-4A73-BBC8-4DDF9E1319BE}" type="slidenum">
              <a:rPr lang="en-GB" smtClean="0"/>
              <a:t>9</a:t>
            </a:fld>
            <a:endParaRPr lang="en-GB"/>
          </a:p>
        </p:txBody>
      </p:sp>
    </p:spTree>
    <p:extLst>
      <p:ext uri="{BB962C8B-B14F-4D97-AF65-F5344CB8AC3E}">
        <p14:creationId xmlns:p14="http://schemas.microsoft.com/office/powerpoint/2010/main" val="41659706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AU"/>
          </a:p>
        </p:txBody>
      </p:sp>
      <p:sp>
        <p:nvSpPr>
          <p:cNvPr id="4" name="Date Placeholder 3"/>
          <p:cNvSpPr>
            <a:spLocks noGrp="1"/>
          </p:cNvSpPr>
          <p:nvPr>
            <p:ph type="dt" sz="half" idx="10"/>
          </p:nvPr>
        </p:nvSpPr>
        <p:spPr/>
        <p:txBody>
          <a:bodyPr/>
          <a:lstStyle/>
          <a:p>
            <a:fld id="{9F928C3D-267A-461E-B51C-3D69E226332C}" type="datetimeFigureOut">
              <a:rPr lang="en-AU" smtClean="0"/>
              <a:t>01/05/19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144A10A-A621-4A95-9E59-C7F742B50D9B}" type="slidenum">
              <a:rPr lang="en-AU" smtClean="0"/>
              <a:t>‹#›</a:t>
            </a:fld>
            <a:endParaRPr lang="en-AU"/>
          </a:p>
        </p:txBody>
      </p:sp>
    </p:spTree>
    <p:extLst>
      <p:ext uri="{BB962C8B-B14F-4D97-AF65-F5344CB8AC3E}">
        <p14:creationId xmlns:p14="http://schemas.microsoft.com/office/powerpoint/2010/main" val="30881692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9F928C3D-267A-461E-B51C-3D69E226332C}" type="datetimeFigureOut">
              <a:rPr lang="en-AU" smtClean="0"/>
              <a:t>01/05/19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144A10A-A621-4A95-9E59-C7F742B50D9B}" type="slidenum">
              <a:rPr lang="en-AU" smtClean="0"/>
              <a:t>‹#›</a:t>
            </a:fld>
            <a:endParaRPr lang="en-AU"/>
          </a:p>
        </p:txBody>
      </p:sp>
    </p:spTree>
    <p:extLst>
      <p:ext uri="{BB962C8B-B14F-4D97-AF65-F5344CB8AC3E}">
        <p14:creationId xmlns:p14="http://schemas.microsoft.com/office/powerpoint/2010/main" val="9032095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9F928C3D-267A-461E-B51C-3D69E226332C}" type="datetimeFigureOut">
              <a:rPr lang="en-AU" smtClean="0"/>
              <a:t>01/05/19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144A10A-A621-4A95-9E59-C7F742B50D9B}" type="slidenum">
              <a:rPr lang="en-AU" smtClean="0"/>
              <a:t>‹#›</a:t>
            </a:fld>
            <a:endParaRPr lang="en-AU"/>
          </a:p>
        </p:txBody>
      </p:sp>
    </p:spTree>
    <p:extLst>
      <p:ext uri="{BB962C8B-B14F-4D97-AF65-F5344CB8AC3E}">
        <p14:creationId xmlns:p14="http://schemas.microsoft.com/office/powerpoint/2010/main" val="34582721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9F928C3D-267A-461E-B51C-3D69E226332C}" type="datetimeFigureOut">
              <a:rPr lang="en-AU" smtClean="0"/>
              <a:t>01/05/19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144A10A-A621-4A95-9E59-C7F742B50D9B}" type="slidenum">
              <a:rPr lang="en-AU" smtClean="0"/>
              <a:t>‹#›</a:t>
            </a:fld>
            <a:endParaRPr lang="en-AU"/>
          </a:p>
        </p:txBody>
      </p:sp>
    </p:spTree>
    <p:extLst>
      <p:ext uri="{BB962C8B-B14F-4D97-AF65-F5344CB8AC3E}">
        <p14:creationId xmlns:p14="http://schemas.microsoft.com/office/powerpoint/2010/main" val="31158769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F928C3D-267A-461E-B51C-3D69E226332C}" type="datetimeFigureOut">
              <a:rPr lang="en-AU" smtClean="0"/>
              <a:t>01/05/19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144A10A-A621-4A95-9E59-C7F742B50D9B}" type="slidenum">
              <a:rPr lang="en-AU" smtClean="0"/>
              <a:t>‹#›</a:t>
            </a:fld>
            <a:endParaRPr lang="en-AU"/>
          </a:p>
        </p:txBody>
      </p:sp>
    </p:spTree>
    <p:extLst>
      <p:ext uri="{BB962C8B-B14F-4D97-AF65-F5344CB8AC3E}">
        <p14:creationId xmlns:p14="http://schemas.microsoft.com/office/powerpoint/2010/main" val="21451407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Date Placeholder 4"/>
          <p:cNvSpPr>
            <a:spLocks noGrp="1"/>
          </p:cNvSpPr>
          <p:nvPr>
            <p:ph type="dt" sz="half" idx="10"/>
          </p:nvPr>
        </p:nvSpPr>
        <p:spPr/>
        <p:txBody>
          <a:bodyPr/>
          <a:lstStyle/>
          <a:p>
            <a:fld id="{9F928C3D-267A-461E-B51C-3D69E226332C}" type="datetimeFigureOut">
              <a:rPr lang="en-AU" smtClean="0"/>
              <a:t>01/05/19</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8144A10A-A621-4A95-9E59-C7F742B50D9B}" type="slidenum">
              <a:rPr lang="en-AU" smtClean="0"/>
              <a:t>‹#›</a:t>
            </a:fld>
            <a:endParaRPr lang="en-AU"/>
          </a:p>
        </p:txBody>
      </p:sp>
    </p:spTree>
    <p:extLst>
      <p:ext uri="{BB962C8B-B14F-4D97-AF65-F5344CB8AC3E}">
        <p14:creationId xmlns:p14="http://schemas.microsoft.com/office/powerpoint/2010/main" val="12804816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7" name="Date Placeholder 6"/>
          <p:cNvSpPr>
            <a:spLocks noGrp="1"/>
          </p:cNvSpPr>
          <p:nvPr>
            <p:ph type="dt" sz="half" idx="10"/>
          </p:nvPr>
        </p:nvSpPr>
        <p:spPr/>
        <p:txBody>
          <a:bodyPr/>
          <a:lstStyle/>
          <a:p>
            <a:fld id="{9F928C3D-267A-461E-B51C-3D69E226332C}" type="datetimeFigureOut">
              <a:rPr lang="en-AU" smtClean="0"/>
              <a:t>01/05/19</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8144A10A-A621-4A95-9E59-C7F742B50D9B}" type="slidenum">
              <a:rPr lang="en-AU" smtClean="0"/>
              <a:t>‹#›</a:t>
            </a:fld>
            <a:endParaRPr lang="en-AU"/>
          </a:p>
        </p:txBody>
      </p:sp>
    </p:spTree>
    <p:extLst>
      <p:ext uri="{BB962C8B-B14F-4D97-AF65-F5344CB8AC3E}">
        <p14:creationId xmlns:p14="http://schemas.microsoft.com/office/powerpoint/2010/main" val="36237878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Date Placeholder 2"/>
          <p:cNvSpPr>
            <a:spLocks noGrp="1"/>
          </p:cNvSpPr>
          <p:nvPr>
            <p:ph type="dt" sz="half" idx="10"/>
          </p:nvPr>
        </p:nvSpPr>
        <p:spPr/>
        <p:txBody>
          <a:bodyPr/>
          <a:lstStyle/>
          <a:p>
            <a:fld id="{9F928C3D-267A-461E-B51C-3D69E226332C}" type="datetimeFigureOut">
              <a:rPr lang="en-AU" smtClean="0"/>
              <a:t>01/05/19</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8144A10A-A621-4A95-9E59-C7F742B50D9B}" type="slidenum">
              <a:rPr lang="en-AU" smtClean="0"/>
              <a:t>‹#›</a:t>
            </a:fld>
            <a:endParaRPr lang="en-AU"/>
          </a:p>
        </p:txBody>
      </p:sp>
    </p:spTree>
    <p:extLst>
      <p:ext uri="{BB962C8B-B14F-4D97-AF65-F5344CB8AC3E}">
        <p14:creationId xmlns:p14="http://schemas.microsoft.com/office/powerpoint/2010/main" val="27938513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F928C3D-267A-461E-B51C-3D69E226332C}" type="datetimeFigureOut">
              <a:rPr lang="en-AU" smtClean="0"/>
              <a:t>01/05/19</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8144A10A-A621-4A95-9E59-C7F742B50D9B}" type="slidenum">
              <a:rPr lang="en-AU" smtClean="0"/>
              <a:t>‹#›</a:t>
            </a:fld>
            <a:endParaRPr lang="en-AU"/>
          </a:p>
        </p:txBody>
      </p:sp>
    </p:spTree>
    <p:extLst>
      <p:ext uri="{BB962C8B-B14F-4D97-AF65-F5344CB8AC3E}">
        <p14:creationId xmlns:p14="http://schemas.microsoft.com/office/powerpoint/2010/main" val="40183287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F928C3D-267A-461E-B51C-3D69E226332C}" type="datetimeFigureOut">
              <a:rPr lang="en-AU" smtClean="0"/>
              <a:t>01/05/19</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8144A10A-A621-4A95-9E59-C7F742B50D9B}" type="slidenum">
              <a:rPr lang="en-AU" smtClean="0"/>
              <a:t>‹#›</a:t>
            </a:fld>
            <a:endParaRPr lang="en-AU"/>
          </a:p>
        </p:txBody>
      </p:sp>
    </p:spTree>
    <p:extLst>
      <p:ext uri="{BB962C8B-B14F-4D97-AF65-F5344CB8AC3E}">
        <p14:creationId xmlns:p14="http://schemas.microsoft.com/office/powerpoint/2010/main" val="27828913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F928C3D-267A-461E-B51C-3D69E226332C}" type="datetimeFigureOut">
              <a:rPr lang="en-AU" smtClean="0"/>
              <a:t>01/05/19</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8144A10A-A621-4A95-9E59-C7F742B50D9B}" type="slidenum">
              <a:rPr lang="en-AU" smtClean="0"/>
              <a:t>‹#›</a:t>
            </a:fld>
            <a:endParaRPr lang="en-AU"/>
          </a:p>
        </p:txBody>
      </p:sp>
    </p:spTree>
    <p:extLst>
      <p:ext uri="{BB962C8B-B14F-4D97-AF65-F5344CB8AC3E}">
        <p14:creationId xmlns:p14="http://schemas.microsoft.com/office/powerpoint/2010/main" val="283551846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F928C3D-267A-461E-B51C-3D69E226332C}" type="datetimeFigureOut">
              <a:rPr lang="en-AU" smtClean="0"/>
              <a:t>01/05/19</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144A10A-A621-4A95-9E59-C7F742B50D9B}" type="slidenum">
              <a:rPr lang="en-AU" smtClean="0"/>
              <a:t>‹#›</a:t>
            </a:fld>
            <a:endParaRPr lang="en-AU"/>
          </a:p>
        </p:txBody>
      </p:sp>
    </p:spTree>
    <p:extLst>
      <p:ext uri="{BB962C8B-B14F-4D97-AF65-F5344CB8AC3E}">
        <p14:creationId xmlns:p14="http://schemas.microsoft.com/office/powerpoint/2010/main" val="38627945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1.xml"/><Relationship Id="rId3" Type="http://schemas.openxmlformats.org/officeDocument/2006/relationships/image" Target="../media/image3.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2.xml"/><Relationship Id="rId3" Type="http://schemas.openxmlformats.org/officeDocument/2006/relationships/image" Target="../media/image4.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3.xml"/><Relationship Id="rId3" Type="http://schemas.openxmlformats.org/officeDocument/2006/relationships/image" Target="../media/image5.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6.jpg"/><Relationship Id="rId5" Type="http://schemas.openxmlformats.org/officeDocument/2006/relationships/image" Target="../media/image7.gif"/><Relationship Id="rId6" Type="http://schemas.openxmlformats.org/officeDocument/2006/relationships/image" Target="../media/image8.png"/><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9.png"/><Relationship Id="rId5" Type="http://schemas.microsoft.com/office/2007/relationships/hdphoto" Target="../media/hdphoto1.wdp"/><Relationship Id="rId6" Type="http://schemas.openxmlformats.org/officeDocument/2006/relationships/image" Target="../media/image10.png"/><Relationship Id="rId7" Type="http://schemas.openxmlformats.org/officeDocument/2006/relationships/image" Target="../media/image11.png"/><Relationship Id="rId8" Type="http://schemas.openxmlformats.org/officeDocument/2006/relationships/image" Target="../media/image12.jpg"/><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image" Target="../media/image1.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 Id="rId3" Type="http://schemas.openxmlformats.org/officeDocument/2006/relationships/image" Target="../media/image1.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 Id="rId3" Type="http://schemas.openxmlformats.org/officeDocument/2006/relationships/image" Target="../media/image1.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 Id="rId3" Type="http://schemas.openxmlformats.org/officeDocument/2006/relationships/image" Target="../media/image1.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 Id="rId3" Type="http://schemas.openxmlformats.org/officeDocument/2006/relationships/image" Target="../media/image1.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 Id="rId3" Type="http://schemas.openxmlformats.org/officeDocument/2006/relationships/image" Target="../media/image1.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7.xml.rels><?xml version="1.0" encoding="UTF-8" standalone="yes"?>
<Relationships xmlns="http://schemas.openxmlformats.org/package/2006/relationships"><Relationship Id="rId3" Type="http://schemas.openxmlformats.org/officeDocument/2006/relationships/image" Target="../media/image13.emf"/><Relationship Id="rId4" Type="http://schemas.openxmlformats.org/officeDocument/2006/relationships/image" Target="../media/image1.png"/><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jp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11560" y="2924944"/>
            <a:ext cx="8208912" cy="1470025"/>
          </a:xfrm>
        </p:spPr>
        <p:txBody>
          <a:bodyPr>
            <a:normAutofit fontScale="90000"/>
          </a:bodyPr>
          <a:lstStyle/>
          <a:p>
            <a:pPr algn="l"/>
            <a:r>
              <a:rPr lang="en-AU" dirty="0" smtClean="0"/>
              <a:t>Cholera &amp; Oral Rehydration Therapy</a:t>
            </a:r>
            <a:br>
              <a:rPr lang="en-AU" dirty="0" smtClean="0"/>
            </a:br>
            <a:r>
              <a:rPr lang="fr-FR" sz="3600" dirty="0" smtClean="0">
                <a:solidFill>
                  <a:schemeClr val="bg1">
                    <a:lumMod val="65000"/>
                  </a:schemeClr>
                </a:solidFill>
              </a:rPr>
              <a:t>ORP </a:t>
            </a:r>
            <a:r>
              <a:rPr lang="fr-FR" sz="3600" dirty="0" smtClean="0">
                <a:solidFill>
                  <a:schemeClr val="bg1">
                    <a:lumMod val="65000"/>
                  </a:schemeClr>
                </a:solidFill>
              </a:rPr>
              <a:t>SIGNS AND REFERENCE CARDS</a:t>
            </a:r>
            <a:r>
              <a:rPr lang="en-AU" dirty="0" smtClean="0">
                <a:solidFill>
                  <a:schemeClr val="bg1">
                    <a:lumMod val="65000"/>
                  </a:schemeClr>
                </a:solidFill>
              </a:rPr>
              <a:t/>
            </a:r>
            <a:br>
              <a:rPr lang="en-AU" dirty="0" smtClean="0">
                <a:solidFill>
                  <a:schemeClr val="bg1">
                    <a:lumMod val="65000"/>
                  </a:schemeClr>
                </a:solidFill>
              </a:rPr>
            </a:br>
            <a:endParaRPr lang="en-AU" sz="3600" dirty="0"/>
          </a:p>
        </p:txBody>
      </p:sp>
      <p:pic>
        <p:nvPicPr>
          <p:cNvPr id="6" name="Picture 5" descr="logoFEDenglish"/>
          <p:cNvPicPr/>
          <p:nvPr/>
        </p:nvPicPr>
        <p:blipFill>
          <a:blip r:embed="rId3" cstate="email">
            <a:extLst>
              <a:ext uri="{28A0092B-C50C-407E-A947-70E740481C1C}">
                <a14:useLocalDpi xmlns:a14="http://schemas.microsoft.com/office/drawing/2010/main"/>
              </a:ext>
            </a:extLst>
          </a:blip>
          <a:srcRect/>
          <a:stretch>
            <a:fillRect/>
          </a:stretch>
        </p:blipFill>
        <p:spPr bwMode="auto">
          <a:xfrm>
            <a:off x="323528" y="188640"/>
            <a:ext cx="5274310" cy="547370"/>
          </a:xfrm>
          <a:prstGeom prst="rect">
            <a:avLst/>
          </a:prstGeom>
          <a:noFill/>
          <a:ln>
            <a:noFill/>
          </a:ln>
          <a:extLst/>
        </p:spPr>
      </p:pic>
    </p:spTree>
    <p:extLst>
      <p:ext uri="{BB962C8B-B14F-4D97-AF65-F5344CB8AC3E}">
        <p14:creationId xmlns:p14="http://schemas.microsoft.com/office/powerpoint/2010/main" val="7465270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xmlns="" id="{5DD6079F-1030-4BF3-B784-C3584D8DC444}"/>
              </a:ext>
            </a:extLst>
          </p:cNvPr>
          <p:cNvSpPr>
            <a:spLocks noGrp="1"/>
          </p:cNvSpPr>
          <p:nvPr>
            <p:ph type="title"/>
          </p:nvPr>
        </p:nvSpPr>
        <p:spPr>
          <a:xfrm>
            <a:off x="323528" y="2132856"/>
            <a:ext cx="8229600" cy="1143000"/>
          </a:xfrm>
        </p:spPr>
        <p:txBody>
          <a:bodyPr>
            <a:noAutofit/>
          </a:bodyPr>
          <a:lstStyle/>
          <a:p>
            <a:r>
              <a:rPr lang="en-US" sz="4800" b="1" dirty="0"/>
              <a:t/>
            </a:r>
            <a:br>
              <a:rPr lang="en-US" sz="4800" b="1" dirty="0"/>
            </a:br>
            <a:r>
              <a:rPr lang="en-US" sz="8800" b="1" dirty="0" smtClean="0"/>
              <a:t>STORAGE</a:t>
            </a:r>
            <a:endParaRPr lang="en-US" sz="4800" b="1" dirty="0"/>
          </a:p>
        </p:txBody>
      </p:sp>
      <p:pic>
        <p:nvPicPr>
          <p:cNvPr id="10" name="Picture 9" descr="logoFEDenglish"/>
          <p:cNvPicPr/>
          <p:nvPr/>
        </p:nvPicPr>
        <p:blipFill>
          <a:blip r:embed="rId3" cstate="email">
            <a:extLst>
              <a:ext uri="{28A0092B-C50C-407E-A947-70E740481C1C}">
                <a14:useLocalDpi xmlns:a14="http://schemas.microsoft.com/office/drawing/2010/main"/>
              </a:ext>
            </a:extLst>
          </a:blip>
          <a:srcRect/>
          <a:stretch>
            <a:fillRect/>
          </a:stretch>
        </p:blipFill>
        <p:spPr bwMode="auto">
          <a:xfrm>
            <a:off x="539552" y="6093296"/>
            <a:ext cx="4968552" cy="504056"/>
          </a:xfrm>
          <a:prstGeom prst="rect">
            <a:avLst/>
          </a:prstGeom>
          <a:noFill/>
          <a:ln>
            <a:noFill/>
          </a:ln>
          <a:extLst/>
        </p:spPr>
      </p:pic>
    </p:spTree>
    <p:extLst>
      <p:ext uri="{BB962C8B-B14F-4D97-AF65-F5344CB8AC3E}">
        <p14:creationId xmlns:p14="http://schemas.microsoft.com/office/powerpoint/2010/main" val="5241552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xmlns="" id="{5DD6079F-1030-4BF3-B784-C3584D8DC444}"/>
              </a:ext>
            </a:extLst>
          </p:cNvPr>
          <p:cNvSpPr>
            <a:spLocks noGrp="1"/>
          </p:cNvSpPr>
          <p:nvPr>
            <p:ph type="title"/>
          </p:nvPr>
        </p:nvSpPr>
        <p:spPr>
          <a:xfrm>
            <a:off x="323528" y="2132856"/>
            <a:ext cx="8229600" cy="1143000"/>
          </a:xfrm>
        </p:spPr>
        <p:txBody>
          <a:bodyPr>
            <a:noAutofit/>
          </a:bodyPr>
          <a:lstStyle/>
          <a:p>
            <a:r>
              <a:rPr lang="en-US" sz="4800" b="1" dirty="0"/>
              <a:t/>
            </a:r>
            <a:br>
              <a:rPr lang="en-US" sz="4800" b="1" dirty="0"/>
            </a:br>
            <a:r>
              <a:rPr lang="en-US" sz="8800" b="1" dirty="0" smtClean="0"/>
              <a:t>WASTE</a:t>
            </a:r>
            <a:endParaRPr lang="en-US" sz="4800" b="1" dirty="0"/>
          </a:p>
        </p:txBody>
      </p:sp>
      <p:pic>
        <p:nvPicPr>
          <p:cNvPr id="10" name="Picture 9" descr="logoFEDenglish"/>
          <p:cNvPicPr/>
          <p:nvPr/>
        </p:nvPicPr>
        <p:blipFill>
          <a:blip r:embed="rId3" cstate="email">
            <a:extLst>
              <a:ext uri="{28A0092B-C50C-407E-A947-70E740481C1C}">
                <a14:useLocalDpi xmlns:a14="http://schemas.microsoft.com/office/drawing/2010/main"/>
              </a:ext>
            </a:extLst>
          </a:blip>
          <a:srcRect/>
          <a:stretch>
            <a:fillRect/>
          </a:stretch>
        </p:blipFill>
        <p:spPr bwMode="auto">
          <a:xfrm>
            <a:off x="539552" y="6093296"/>
            <a:ext cx="4968552" cy="504056"/>
          </a:xfrm>
          <a:prstGeom prst="rect">
            <a:avLst/>
          </a:prstGeom>
          <a:noFill/>
          <a:ln>
            <a:noFill/>
          </a:ln>
          <a:extLst/>
        </p:spPr>
      </p:pic>
    </p:spTree>
    <p:extLst>
      <p:ext uri="{BB962C8B-B14F-4D97-AF65-F5344CB8AC3E}">
        <p14:creationId xmlns:p14="http://schemas.microsoft.com/office/powerpoint/2010/main" val="23331160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xmlns="" id="{5DD6079F-1030-4BF3-B784-C3584D8DC444}"/>
              </a:ext>
            </a:extLst>
          </p:cNvPr>
          <p:cNvSpPr>
            <a:spLocks noGrp="1"/>
          </p:cNvSpPr>
          <p:nvPr>
            <p:ph type="title"/>
          </p:nvPr>
        </p:nvSpPr>
        <p:spPr>
          <a:xfrm>
            <a:off x="323528" y="2132856"/>
            <a:ext cx="8229600" cy="1143000"/>
          </a:xfrm>
        </p:spPr>
        <p:txBody>
          <a:bodyPr>
            <a:noAutofit/>
          </a:bodyPr>
          <a:lstStyle/>
          <a:p>
            <a:r>
              <a:rPr lang="en-US" sz="4800" b="1" dirty="0"/>
              <a:t/>
            </a:r>
            <a:br>
              <a:rPr lang="en-US" sz="4800" b="1" dirty="0"/>
            </a:br>
            <a:r>
              <a:rPr lang="en-US" sz="8800" b="1" dirty="0" smtClean="0"/>
              <a:t>DISH WASHING</a:t>
            </a:r>
            <a:br>
              <a:rPr lang="en-US" sz="8800" b="1" dirty="0" smtClean="0"/>
            </a:br>
            <a:r>
              <a:rPr lang="en-US" sz="8800" b="1" dirty="0" smtClean="0"/>
              <a:t>LAUNDRY</a:t>
            </a:r>
            <a:endParaRPr lang="en-US" sz="4800" b="1" dirty="0"/>
          </a:p>
        </p:txBody>
      </p:sp>
      <p:pic>
        <p:nvPicPr>
          <p:cNvPr id="10" name="Picture 9" descr="logoFEDenglish"/>
          <p:cNvPicPr/>
          <p:nvPr/>
        </p:nvPicPr>
        <p:blipFill>
          <a:blip r:embed="rId3" cstate="email">
            <a:extLst>
              <a:ext uri="{28A0092B-C50C-407E-A947-70E740481C1C}">
                <a14:useLocalDpi xmlns:a14="http://schemas.microsoft.com/office/drawing/2010/main"/>
              </a:ext>
            </a:extLst>
          </a:blip>
          <a:srcRect/>
          <a:stretch>
            <a:fillRect/>
          </a:stretch>
        </p:blipFill>
        <p:spPr bwMode="auto">
          <a:xfrm>
            <a:off x="539552" y="6093296"/>
            <a:ext cx="4968552" cy="504056"/>
          </a:xfrm>
          <a:prstGeom prst="rect">
            <a:avLst/>
          </a:prstGeom>
          <a:noFill/>
          <a:ln>
            <a:noFill/>
          </a:ln>
          <a:extLst/>
        </p:spPr>
      </p:pic>
    </p:spTree>
    <p:extLst>
      <p:ext uri="{BB962C8B-B14F-4D97-AF65-F5344CB8AC3E}">
        <p14:creationId xmlns:p14="http://schemas.microsoft.com/office/powerpoint/2010/main" val="29816241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xmlns="" id="{5DD6079F-1030-4BF3-B784-C3584D8DC444}"/>
              </a:ext>
            </a:extLst>
          </p:cNvPr>
          <p:cNvSpPr>
            <a:spLocks noGrp="1"/>
          </p:cNvSpPr>
          <p:nvPr>
            <p:ph type="title"/>
          </p:nvPr>
        </p:nvSpPr>
        <p:spPr>
          <a:xfrm>
            <a:off x="323528" y="2132856"/>
            <a:ext cx="8229600" cy="1143000"/>
          </a:xfrm>
        </p:spPr>
        <p:txBody>
          <a:bodyPr>
            <a:noAutofit/>
          </a:bodyPr>
          <a:lstStyle/>
          <a:p>
            <a:r>
              <a:rPr lang="en-US" sz="4800" b="1" dirty="0"/>
              <a:t/>
            </a:r>
            <a:br>
              <a:rPr lang="en-US" sz="4800" b="1" dirty="0"/>
            </a:br>
            <a:r>
              <a:rPr lang="en-US" sz="8800" b="1" dirty="0" smtClean="0"/>
              <a:t>CHLORINE SOLUTION</a:t>
            </a:r>
            <a:br>
              <a:rPr lang="en-US" sz="8800" b="1" dirty="0" smtClean="0"/>
            </a:br>
            <a:r>
              <a:rPr lang="en-US" sz="8800" b="1" dirty="0" smtClean="0"/>
              <a:t>0.05%</a:t>
            </a:r>
            <a:endParaRPr lang="en-US" sz="4800" b="1" dirty="0"/>
          </a:p>
        </p:txBody>
      </p:sp>
      <p:pic>
        <p:nvPicPr>
          <p:cNvPr id="10" name="Picture 9" descr="logoFEDenglish"/>
          <p:cNvPicPr/>
          <p:nvPr/>
        </p:nvPicPr>
        <p:blipFill>
          <a:blip r:embed="rId3" cstate="email">
            <a:extLst>
              <a:ext uri="{28A0092B-C50C-407E-A947-70E740481C1C}">
                <a14:useLocalDpi xmlns:a14="http://schemas.microsoft.com/office/drawing/2010/main"/>
              </a:ext>
            </a:extLst>
          </a:blip>
          <a:srcRect/>
          <a:stretch>
            <a:fillRect/>
          </a:stretch>
        </p:blipFill>
        <p:spPr bwMode="auto">
          <a:xfrm>
            <a:off x="539552" y="6093296"/>
            <a:ext cx="4968552" cy="504056"/>
          </a:xfrm>
          <a:prstGeom prst="rect">
            <a:avLst/>
          </a:prstGeom>
          <a:noFill/>
          <a:ln>
            <a:noFill/>
          </a:ln>
          <a:extLst/>
        </p:spPr>
      </p:pic>
    </p:spTree>
    <p:extLst>
      <p:ext uri="{BB962C8B-B14F-4D97-AF65-F5344CB8AC3E}">
        <p14:creationId xmlns:p14="http://schemas.microsoft.com/office/powerpoint/2010/main" val="9786623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xmlns="" id="{5DD6079F-1030-4BF3-B784-C3584D8DC444}"/>
              </a:ext>
            </a:extLst>
          </p:cNvPr>
          <p:cNvSpPr>
            <a:spLocks noGrp="1"/>
          </p:cNvSpPr>
          <p:nvPr>
            <p:ph type="title"/>
          </p:nvPr>
        </p:nvSpPr>
        <p:spPr>
          <a:xfrm>
            <a:off x="323528" y="2132856"/>
            <a:ext cx="8229600" cy="1143000"/>
          </a:xfrm>
        </p:spPr>
        <p:txBody>
          <a:bodyPr>
            <a:noAutofit/>
          </a:bodyPr>
          <a:lstStyle/>
          <a:p>
            <a:r>
              <a:rPr lang="en-US" sz="4800" b="1" dirty="0"/>
              <a:t/>
            </a:r>
            <a:br>
              <a:rPr lang="en-US" sz="4800" b="1" dirty="0"/>
            </a:br>
            <a:r>
              <a:rPr lang="en-US" sz="8800" b="1" dirty="0" smtClean="0"/>
              <a:t>CHLORINE SOLUTION</a:t>
            </a:r>
            <a:br>
              <a:rPr lang="en-US" sz="8800" b="1" dirty="0" smtClean="0"/>
            </a:br>
            <a:r>
              <a:rPr lang="en-US" sz="8800" b="1" dirty="0" smtClean="0"/>
              <a:t>0.2%</a:t>
            </a:r>
            <a:endParaRPr lang="en-US" sz="4800" b="1" dirty="0"/>
          </a:p>
        </p:txBody>
      </p:sp>
      <p:pic>
        <p:nvPicPr>
          <p:cNvPr id="10" name="Picture 9" descr="logoFEDenglish"/>
          <p:cNvPicPr/>
          <p:nvPr/>
        </p:nvPicPr>
        <p:blipFill>
          <a:blip r:embed="rId3" cstate="email">
            <a:extLst>
              <a:ext uri="{28A0092B-C50C-407E-A947-70E740481C1C}">
                <a14:useLocalDpi xmlns:a14="http://schemas.microsoft.com/office/drawing/2010/main"/>
              </a:ext>
            </a:extLst>
          </a:blip>
          <a:srcRect/>
          <a:stretch>
            <a:fillRect/>
          </a:stretch>
        </p:blipFill>
        <p:spPr bwMode="auto">
          <a:xfrm>
            <a:off x="539552" y="6093296"/>
            <a:ext cx="4968552" cy="504056"/>
          </a:xfrm>
          <a:prstGeom prst="rect">
            <a:avLst/>
          </a:prstGeom>
          <a:noFill/>
          <a:ln>
            <a:noFill/>
          </a:ln>
          <a:extLst/>
        </p:spPr>
      </p:pic>
    </p:spTree>
    <p:extLst>
      <p:ext uri="{BB962C8B-B14F-4D97-AF65-F5344CB8AC3E}">
        <p14:creationId xmlns:p14="http://schemas.microsoft.com/office/powerpoint/2010/main" val="34474586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xmlns="" id="{5DD6079F-1030-4BF3-B784-C3584D8DC444}"/>
              </a:ext>
            </a:extLst>
          </p:cNvPr>
          <p:cNvSpPr>
            <a:spLocks noGrp="1"/>
          </p:cNvSpPr>
          <p:nvPr>
            <p:ph type="title"/>
          </p:nvPr>
        </p:nvSpPr>
        <p:spPr>
          <a:xfrm>
            <a:off x="323528" y="2132856"/>
            <a:ext cx="8229600" cy="1143000"/>
          </a:xfrm>
        </p:spPr>
        <p:txBody>
          <a:bodyPr>
            <a:noAutofit/>
          </a:bodyPr>
          <a:lstStyle/>
          <a:p>
            <a:r>
              <a:rPr lang="en-US" sz="4800" b="1" dirty="0"/>
              <a:t/>
            </a:r>
            <a:br>
              <a:rPr lang="en-US" sz="4800" b="1" dirty="0"/>
            </a:br>
            <a:r>
              <a:rPr lang="en-US" sz="8800" b="1" dirty="0" smtClean="0"/>
              <a:t>CHLORINE SOLUTION</a:t>
            </a:r>
            <a:br>
              <a:rPr lang="en-US" sz="8800" b="1" dirty="0" smtClean="0"/>
            </a:br>
            <a:r>
              <a:rPr lang="en-US" sz="8800" b="1" dirty="0" smtClean="0"/>
              <a:t>2%</a:t>
            </a:r>
            <a:endParaRPr lang="en-US" sz="4800" b="1" dirty="0"/>
          </a:p>
        </p:txBody>
      </p:sp>
      <p:pic>
        <p:nvPicPr>
          <p:cNvPr id="10" name="Picture 9" descr="logoFEDenglish"/>
          <p:cNvPicPr/>
          <p:nvPr/>
        </p:nvPicPr>
        <p:blipFill>
          <a:blip r:embed="rId3" cstate="email">
            <a:extLst>
              <a:ext uri="{28A0092B-C50C-407E-A947-70E740481C1C}">
                <a14:useLocalDpi xmlns:a14="http://schemas.microsoft.com/office/drawing/2010/main"/>
              </a:ext>
            </a:extLst>
          </a:blip>
          <a:srcRect/>
          <a:stretch>
            <a:fillRect/>
          </a:stretch>
        </p:blipFill>
        <p:spPr bwMode="auto">
          <a:xfrm>
            <a:off x="539552" y="6093296"/>
            <a:ext cx="4968552" cy="504056"/>
          </a:xfrm>
          <a:prstGeom prst="rect">
            <a:avLst/>
          </a:prstGeom>
          <a:noFill/>
          <a:ln>
            <a:noFill/>
          </a:ln>
          <a:extLst/>
        </p:spPr>
      </p:pic>
    </p:spTree>
    <p:extLst>
      <p:ext uri="{BB962C8B-B14F-4D97-AF65-F5344CB8AC3E}">
        <p14:creationId xmlns:p14="http://schemas.microsoft.com/office/powerpoint/2010/main" val="20078721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DD6079F-1030-4BF3-B784-C3584D8DC444}"/>
              </a:ext>
            </a:extLst>
          </p:cNvPr>
          <p:cNvSpPr>
            <a:spLocks noGrp="1"/>
          </p:cNvSpPr>
          <p:nvPr>
            <p:ph type="title"/>
          </p:nvPr>
        </p:nvSpPr>
        <p:spPr>
          <a:xfrm>
            <a:off x="395536" y="-171400"/>
            <a:ext cx="8229600" cy="1143000"/>
          </a:xfrm>
        </p:spPr>
        <p:txBody>
          <a:bodyPr>
            <a:normAutofit/>
          </a:bodyPr>
          <a:lstStyle/>
          <a:p>
            <a:r>
              <a:rPr lang="en-US" sz="2800" dirty="0" smtClean="0"/>
              <a:t>Dail</a:t>
            </a:r>
            <a:r>
              <a:rPr lang="en-US" sz="2800" dirty="0" smtClean="0"/>
              <a:t>y </a:t>
            </a:r>
            <a:r>
              <a:rPr lang="en-US" sz="2800" dirty="0" smtClean="0"/>
              <a:t>ORP Operation</a:t>
            </a:r>
            <a:endParaRPr lang="en-US" sz="2800" dirty="0"/>
          </a:p>
        </p:txBody>
      </p:sp>
      <p:pic>
        <p:nvPicPr>
          <p:cNvPr id="4" name="Picture 3" descr="logoFEDenglish">
            <a:extLst>
              <a:ext uri="{FF2B5EF4-FFF2-40B4-BE49-F238E27FC236}">
                <a16:creationId xmlns:a16="http://schemas.microsoft.com/office/drawing/2014/main" xmlns="" id="{4CD5D800-7A09-414A-BE4A-00744A4B8A02}"/>
              </a:ext>
            </a:extLst>
          </p:cNvPr>
          <p:cNvPicPr/>
          <p:nvPr/>
        </p:nvPicPr>
        <p:blipFill>
          <a:blip r:embed="rId3" cstate="email">
            <a:extLst>
              <a:ext uri="{28A0092B-C50C-407E-A947-70E740481C1C}">
                <a14:useLocalDpi xmlns:a14="http://schemas.microsoft.com/office/drawing/2010/main"/>
              </a:ext>
            </a:extLst>
          </a:blip>
          <a:srcRect/>
          <a:stretch>
            <a:fillRect/>
          </a:stretch>
        </p:blipFill>
        <p:spPr bwMode="auto">
          <a:xfrm>
            <a:off x="323528" y="6237312"/>
            <a:ext cx="3412524" cy="287511"/>
          </a:xfrm>
          <a:prstGeom prst="rect">
            <a:avLst/>
          </a:prstGeom>
          <a:noFill/>
          <a:ln>
            <a:noFill/>
          </a:ln>
          <a:extLst/>
        </p:spPr>
      </p:pic>
      <p:sp>
        <p:nvSpPr>
          <p:cNvPr id="6" name="Rectangle 5"/>
          <p:cNvSpPr/>
          <p:nvPr/>
        </p:nvSpPr>
        <p:spPr>
          <a:xfrm>
            <a:off x="395536" y="1124744"/>
            <a:ext cx="8136904" cy="4247317"/>
          </a:xfrm>
          <a:prstGeom prst="rect">
            <a:avLst/>
          </a:prstGeom>
        </p:spPr>
        <p:txBody>
          <a:bodyPr wrap="square">
            <a:spAutoFit/>
          </a:bodyPr>
          <a:lstStyle/>
          <a:p>
            <a:r>
              <a:rPr lang="en-GB" b="1" dirty="0" smtClean="0"/>
              <a:t>BEFORE OPENING THE ORP (MORNING)</a:t>
            </a:r>
          </a:p>
          <a:p>
            <a:endParaRPr lang="en-US" b="1" dirty="0"/>
          </a:p>
          <a:p>
            <a:pPr marL="285750" lvl="0" indent="-285750">
              <a:buFont typeface="Wingdings" charset="2"/>
              <a:buChar char="q"/>
            </a:pPr>
            <a:r>
              <a:rPr lang="en-US" dirty="0" smtClean="0"/>
              <a:t>Fill </a:t>
            </a:r>
            <a:r>
              <a:rPr lang="en-US" dirty="0"/>
              <a:t>water filter </a:t>
            </a:r>
            <a:r>
              <a:rPr lang="en-US" dirty="0" smtClean="0"/>
              <a:t>(nigh before so </a:t>
            </a:r>
            <a:r>
              <a:rPr lang="en-US" dirty="0"/>
              <a:t>it can filter through the </a:t>
            </a:r>
            <a:r>
              <a:rPr lang="en-US" dirty="0" smtClean="0"/>
              <a:t>night)</a:t>
            </a:r>
          </a:p>
          <a:p>
            <a:pPr marL="285750" indent="-285750">
              <a:buFont typeface="Wingdings" charset="2"/>
              <a:buChar char="q"/>
            </a:pPr>
            <a:r>
              <a:rPr lang="en-US" dirty="0"/>
              <a:t>Put on </a:t>
            </a:r>
            <a:r>
              <a:rPr lang="en-US" dirty="0" smtClean="0"/>
              <a:t>your PPE</a:t>
            </a:r>
            <a:endParaRPr lang="en-US" dirty="0"/>
          </a:p>
          <a:p>
            <a:pPr marL="285750" lvl="0" indent="-285750">
              <a:buFont typeface="Wingdings" charset="2"/>
              <a:buChar char="q"/>
            </a:pPr>
            <a:r>
              <a:rPr lang="en-US" dirty="0" smtClean="0"/>
              <a:t>Prepare handwashing station</a:t>
            </a:r>
          </a:p>
          <a:p>
            <a:pPr marL="285750" indent="-285750">
              <a:buFont typeface="Wingdings" charset="2"/>
              <a:buChar char="q"/>
            </a:pPr>
            <a:r>
              <a:rPr lang="en-US" dirty="0"/>
              <a:t>Clean table and </a:t>
            </a:r>
            <a:r>
              <a:rPr lang="en-US" dirty="0" smtClean="0"/>
              <a:t>chairs</a:t>
            </a:r>
          </a:p>
          <a:p>
            <a:pPr marL="285750" lvl="0" indent="-285750">
              <a:buFont typeface="Wingdings" charset="2"/>
              <a:buChar char="q"/>
            </a:pPr>
            <a:r>
              <a:rPr lang="en-US" dirty="0"/>
              <a:t>Organize ORS, </a:t>
            </a:r>
            <a:r>
              <a:rPr lang="en-US" dirty="0" smtClean="0"/>
              <a:t>drinking water, clean </a:t>
            </a:r>
            <a:r>
              <a:rPr lang="en-US" dirty="0"/>
              <a:t>cups, Jug for mixing, and spoons and syringe for giving ORS to small </a:t>
            </a:r>
            <a:r>
              <a:rPr lang="en-US" dirty="0" smtClean="0"/>
              <a:t>children</a:t>
            </a:r>
          </a:p>
          <a:p>
            <a:pPr marL="285750" lvl="0" indent="-285750">
              <a:buFont typeface="Wingdings" charset="2"/>
              <a:buChar char="q"/>
            </a:pPr>
            <a:r>
              <a:rPr lang="en-US" dirty="0" smtClean="0"/>
              <a:t>Prepare ORS and drinking water</a:t>
            </a:r>
          </a:p>
          <a:p>
            <a:pPr marL="285750" indent="-285750">
              <a:buFont typeface="Wingdings" charset="2"/>
              <a:buChar char="q"/>
            </a:pPr>
            <a:r>
              <a:rPr lang="en-US" dirty="0"/>
              <a:t>Prepare Registration book and IEC materials for cholera awareness </a:t>
            </a:r>
            <a:endParaRPr lang="en-US" dirty="0" smtClean="0"/>
          </a:p>
          <a:p>
            <a:pPr marL="285750" lvl="0" indent="-285750">
              <a:buFont typeface="Wingdings" charset="2"/>
              <a:buChar char="q"/>
            </a:pPr>
            <a:r>
              <a:rPr lang="en-US" dirty="0" smtClean="0"/>
              <a:t>Prepare Vomit buckets </a:t>
            </a:r>
          </a:p>
          <a:p>
            <a:pPr marL="285750" indent="-285750">
              <a:buFont typeface="Wingdings" charset="2"/>
              <a:buChar char="q"/>
            </a:pPr>
            <a:r>
              <a:rPr lang="en-US" dirty="0"/>
              <a:t>Prepare chlorine solutions </a:t>
            </a:r>
            <a:endParaRPr lang="en-US" dirty="0" smtClean="0"/>
          </a:p>
          <a:p>
            <a:pPr marL="285750" lvl="0" indent="-285750">
              <a:buFont typeface="Wingdings" charset="2"/>
              <a:buChar char="q"/>
            </a:pPr>
            <a:r>
              <a:rPr lang="en-US" dirty="0" smtClean="0"/>
              <a:t>Place </a:t>
            </a:r>
            <a:r>
              <a:rPr lang="en-US" dirty="0"/>
              <a:t>a bucket for cleaning used cups in the cleaning area </a:t>
            </a:r>
          </a:p>
          <a:p>
            <a:pPr marL="285750" lvl="0" indent="-285750">
              <a:buFont typeface="Wingdings" charset="2"/>
              <a:buChar char="q"/>
            </a:pPr>
            <a:r>
              <a:rPr lang="en-US" dirty="0"/>
              <a:t>Set up bin for rubbish collection </a:t>
            </a:r>
            <a:endParaRPr lang="en-US" dirty="0" smtClean="0"/>
          </a:p>
          <a:p>
            <a:pPr marL="285750" lvl="0" indent="-285750">
              <a:buFont typeface="Wingdings" charset="2"/>
              <a:buChar char="q"/>
            </a:pPr>
            <a:r>
              <a:rPr lang="en-US" dirty="0" smtClean="0"/>
              <a:t>Make sure Latrine is clean</a:t>
            </a:r>
            <a:endParaRPr lang="en-US" dirty="0"/>
          </a:p>
        </p:txBody>
      </p:sp>
    </p:spTree>
    <p:extLst>
      <p:ext uri="{BB962C8B-B14F-4D97-AF65-F5344CB8AC3E}">
        <p14:creationId xmlns:p14="http://schemas.microsoft.com/office/powerpoint/2010/main" val="11890999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DD6079F-1030-4BF3-B784-C3584D8DC444}"/>
              </a:ext>
            </a:extLst>
          </p:cNvPr>
          <p:cNvSpPr>
            <a:spLocks noGrp="1"/>
          </p:cNvSpPr>
          <p:nvPr>
            <p:ph type="title"/>
          </p:nvPr>
        </p:nvSpPr>
        <p:spPr>
          <a:xfrm>
            <a:off x="395536" y="-171400"/>
            <a:ext cx="8229600" cy="1143000"/>
          </a:xfrm>
        </p:spPr>
        <p:txBody>
          <a:bodyPr>
            <a:normAutofit/>
          </a:bodyPr>
          <a:lstStyle/>
          <a:p>
            <a:r>
              <a:rPr lang="en-US" sz="2800" dirty="0" smtClean="0"/>
              <a:t>Dail</a:t>
            </a:r>
            <a:r>
              <a:rPr lang="en-US" sz="2800" dirty="0" smtClean="0"/>
              <a:t>y </a:t>
            </a:r>
            <a:r>
              <a:rPr lang="en-US" sz="2800" dirty="0" smtClean="0"/>
              <a:t>ORP Operation</a:t>
            </a:r>
            <a:endParaRPr lang="en-US" sz="2800" dirty="0"/>
          </a:p>
        </p:txBody>
      </p:sp>
      <p:pic>
        <p:nvPicPr>
          <p:cNvPr id="4" name="Picture 3" descr="logoFEDenglish">
            <a:extLst>
              <a:ext uri="{FF2B5EF4-FFF2-40B4-BE49-F238E27FC236}">
                <a16:creationId xmlns:a16="http://schemas.microsoft.com/office/drawing/2014/main" xmlns="" id="{4CD5D800-7A09-414A-BE4A-00744A4B8A02}"/>
              </a:ext>
            </a:extLst>
          </p:cNvPr>
          <p:cNvPicPr/>
          <p:nvPr/>
        </p:nvPicPr>
        <p:blipFill>
          <a:blip r:embed="rId3" cstate="email">
            <a:extLst>
              <a:ext uri="{28A0092B-C50C-407E-A947-70E740481C1C}">
                <a14:useLocalDpi xmlns:a14="http://schemas.microsoft.com/office/drawing/2010/main"/>
              </a:ext>
            </a:extLst>
          </a:blip>
          <a:srcRect/>
          <a:stretch>
            <a:fillRect/>
          </a:stretch>
        </p:blipFill>
        <p:spPr bwMode="auto">
          <a:xfrm>
            <a:off x="323528" y="6237312"/>
            <a:ext cx="3412524" cy="287511"/>
          </a:xfrm>
          <a:prstGeom prst="rect">
            <a:avLst/>
          </a:prstGeom>
          <a:noFill/>
          <a:ln>
            <a:noFill/>
          </a:ln>
          <a:extLst/>
        </p:spPr>
      </p:pic>
      <p:sp>
        <p:nvSpPr>
          <p:cNvPr id="6" name="Rectangle 5"/>
          <p:cNvSpPr/>
          <p:nvPr/>
        </p:nvSpPr>
        <p:spPr>
          <a:xfrm>
            <a:off x="395536" y="807216"/>
            <a:ext cx="8280920" cy="5632312"/>
          </a:xfrm>
          <a:prstGeom prst="rect">
            <a:avLst/>
          </a:prstGeom>
        </p:spPr>
        <p:txBody>
          <a:bodyPr wrap="square">
            <a:spAutoFit/>
          </a:bodyPr>
          <a:lstStyle/>
          <a:p>
            <a:r>
              <a:rPr lang="en-GB" b="1" dirty="0" smtClean="0"/>
              <a:t>DURING OPENING HOURS </a:t>
            </a:r>
          </a:p>
          <a:p>
            <a:r>
              <a:rPr lang="en-US" b="1" dirty="0" smtClean="0"/>
              <a:t>PATIENT MANAGEMENT</a:t>
            </a:r>
          </a:p>
          <a:p>
            <a:endParaRPr lang="en-US" b="1" dirty="0"/>
          </a:p>
          <a:p>
            <a:pPr marL="285750" indent="-285750">
              <a:buFont typeface="Wingdings" charset="2"/>
              <a:buChar char="q"/>
            </a:pPr>
            <a:r>
              <a:rPr lang="en-US" dirty="0"/>
              <a:t>Greet visitors. Tell them who you are &amp; what the ORP is for </a:t>
            </a:r>
            <a:r>
              <a:rPr lang="en-US" dirty="0" smtClean="0"/>
              <a:t>- Wash </a:t>
            </a:r>
            <a:r>
              <a:rPr lang="en-US" dirty="0"/>
              <a:t>hands</a:t>
            </a:r>
          </a:p>
          <a:p>
            <a:pPr marL="285750" indent="-285750">
              <a:buFont typeface="Wingdings" charset="2"/>
              <a:buChar char="q"/>
            </a:pPr>
            <a:r>
              <a:rPr lang="en-US" dirty="0" smtClean="0"/>
              <a:t>Make </a:t>
            </a:r>
            <a:r>
              <a:rPr lang="en-US" dirty="0"/>
              <a:t>a </a:t>
            </a:r>
            <a:r>
              <a:rPr lang="en-US" dirty="0" smtClean="0"/>
              <a:t>quick diagnostic </a:t>
            </a:r>
            <a:r>
              <a:rPr lang="en-US" dirty="0"/>
              <a:t>and fill out the ORP </a:t>
            </a:r>
            <a:r>
              <a:rPr lang="en-US" dirty="0" smtClean="0"/>
              <a:t>register</a:t>
            </a:r>
          </a:p>
          <a:p>
            <a:pPr marL="285750" indent="-285750">
              <a:buFont typeface="Wingdings" charset="2"/>
              <a:buChar char="q"/>
            </a:pPr>
            <a:r>
              <a:rPr lang="en-US" dirty="0" smtClean="0"/>
              <a:t>Refer to CTC/CTU or settle the patient in to make sure patient can drink ORS</a:t>
            </a:r>
          </a:p>
          <a:p>
            <a:pPr marL="285750" indent="-285750">
              <a:buFont typeface="Wingdings" charset="2"/>
              <a:buChar char="q"/>
            </a:pPr>
            <a:r>
              <a:rPr lang="en-US" dirty="0" smtClean="0"/>
              <a:t>Give ORS to drink </a:t>
            </a:r>
            <a:r>
              <a:rPr lang="mr-IN" dirty="0" smtClean="0"/>
              <a:t>–</a:t>
            </a:r>
            <a:r>
              <a:rPr lang="en-US" dirty="0" smtClean="0"/>
              <a:t> Explain what is ORS, what ORS is for</a:t>
            </a:r>
          </a:p>
          <a:p>
            <a:pPr marL="285750" indent="-285750">
              <a:buFont typeface="Wingdings" charset="2"/>
              <a:buChar char="q"/>
            </a:pPr>
            <a:r>
              <a:rPr lang="en-US" dirty="0" smtClean="0"/>
              <a:t>Explain how ORP is organized / rules at the ORP</a:t>
            </a:r>
          </a:p>
          <a:p>
            <a:pPr marL="285750" indent="-285750">
              <a:buFont typeface="Wingdings" charset="2"/>
              <a:buChar char="q"/>
            </a:pPr>
            <a:r>
              <a:rPr lang="en-US" dirty="0" smtClean="0"/>
              <a:t>Give information about </a:t>
            </a:r>
            <a:r>
              <a:rPr lang="en-US" dirty="0"/>
              <a:t>h</a:t>
            </a:r>
            <a:r>
              <a:rPr lang="en-US" dirty="0" smtClean="0"/>
              <a:t>ome treatment: Continue home treatment until diarrhea stops; Quantities </a:t>
            </a:r>
            <a:r>
              <a:rPr lang="en-US" dirty="0"/>
              <a:t>of ORS to </a:t>
            </a:r>
            <a:r>
              <a:rPr lang="en-US" dirty="0" smtClean="0"/>
              <a:t>drink (daily amount + after each loose stool); Drink ORS in small sips;  </a:t>
            </a:r>
            <a:r>
              <a:rPr lang="en-US" dirty="0"/>
              <a:t>W</a:t>
            </a:r>
            <a:r>
              <a:rPr lang="en-US" dirty="0" smtClean="0"/>
              <a:t>ait 10 minutes if vomiting and restart drinking ORS in small quantity; </a:t>
            </a:r>
            <a:r>
              <a:rPr lang="en-US" dirty="0"/>
              <a:t>S</a:t>
            </a:r>
            <a:r>
              <a:rPr lang="en-US" dirty="0" smtClean="0"/>
              <a:t>how how to prepare ORS; Explain how to store ORS and discard remaining ORS each day / prepare a new solution the next day; Encourage to breastfeed or feed/drink; </a:t>
            </a:r>
            <a:r>
              <a:rPr lang="en-GB" dirty="0" smtClean="0"/>
              <a:t>Explain </a:t>
            </a:r>
            <a:r>
              <a:rPr lang="en-GB" dirty="0"/>
              <a:t>when to come back at the ORP or go to </a:t>
            </a:r>
            <a:r>
              <a:rPr lang="en-GB" dirty="0" smtClean="0"/>
              <a:t>CTC</a:t>
            </a:r>
            <a:r>
              <a:rPr lang="en-US" dirty="0" smtClean="0"/>
              <a:t>: </a:t>
            </a:r>
            <a:r>
              <a:rPr lang="en-GB" dirty="0" smtClean="0"/>
              <a:t>If </a:t>
            </a:r>
            <a:r>
              <a:rPr lang="en-GB" dirty="0"/>
              <a:t>not able to drink </a:t>
            </a:r>
            <a:r>
              <a:rPr lang="en-GB" dirty="0" smtClean="0"/>
              <a:t>OR, If </a:t>
            </a:r>
            <a:r>
              <a:rPr lang="en-GB" dirty="0"/>
              <a:t>continuous vomiting or </a:t>
            </a:r>
            <a:r>
              <a:rPr lang="en-GB" dirty="0" smtClean="0"/>
              <a:t>diarrhea</a:t>
            </a:r>
            <a:r>
              <a:rPr lang="en-US" dirty="0" smtClean="0"/>
              <a:t>, </a:t>
            </a:r>
            <a:r>
              <a:rPr lang="en-GB" dirty="0" smtClean="0"/>
              <a:t>If </a:t>
            </a:r>
            <a:r>
              <a:rPr lang="en-GB" dirty="0"/>
              <a:t>feeling worse or not </a:t>
            </a:r>
            <a:r>
              <a:rPr lang="en-GB" dirty="0" smtClean="0"/>
              <a:t>improving</a:t>
            </a:r>
            <a:r>
              <a:rPr lang="en-US" dirty="0"/>
              <a:t> </a:t>
            </a:r>
            <a:r>
              <a:rPr lang="en-US" dirty="0" smtClean="0"/>
              <a:t>or </a:t>
            </a:r>
            <a:r>
              <a:rPr lang="en-GB" dirty="0" smtClean="0"/>
              <a:t>If in </a:t>
            </a:r>
            <a:r>
              <a:rPr lang="en-GB" dirty="0"/>
              <a:t>need </a:t>
            </a:r>
            <a:r>
              <a:rPr lang="en-GB" dirty="0" smtClean="0"/>
              <a:t>of more ORS</a:t>
            </a:r>
            <a:endParaRPr lang="en-US" dirty="0"/>
          </a:p>
          <a:p>
            <a:pPr marL="285750" indent="-285750">
              <a:buFont typeface="Wingdings" charset="2"/>
              <a:buChar char="q"/>
            </a:pPr>
            <a:r>
              <a:rPr lang="en-US" dirty="0" smtClean="0"/>
              <a:t>Give </a:t>
            </a:r>
            <a:r>
              <a:rPr lang="en-US" dirty="0"/>
              <a:t>home prevention </a:t>
            </a:r>
            <a:r>
              <a:rPr lang="en-US" dirty="0" smtClean="0"/>
              <a:t>messages </a:t>
            </a:r>
            <a:r>
              <a:rPr lang="en-US" dirty="0"/>
              <a:t>before referri</a:t>
            </a:r>
            <a:r>
              <a:rPr lang="en-US" dirty="0" smtClean="0"/>
              <a:t>ng or sending back home.</a:t>
            </a:r>
          </a:p>
          <a:p>
            <a:r>
              <a:rPr lang="en-US" b="1" dirty="0"/>
              <a:t>+ GIVE ORS SACHETS FOR 3 DAYS</a:t>
            </a:r>
            <a:endParaRPr lang="en-US" dirty="0"/>
          </a:p>
          <a:p>
            <a:r>
              <a:rPr lang="en-GB" dirty="0"/>
              <a:t>+ If included in the response, also give household disinfection kits or hygiene kits</a:t>
            </a:r>
            <a:endParaRPr lang="en-US" dirty="0"/>
          </a:p>
          <a:p>
            <a:pPr marL="285750" indent="-285750">
              <a:buFont typeface="Wingdings" charset="2"/>
              <a:buChar char="q"/>
            </a:pPr>
            <a:endParaRPr lang="en-US" dirty="0" smtClean="0"/>
          </a:p>
        </p:txBody>
      </p:sp>
    </p:spTree>
    <p:extLst>
      <p:ext uri="{BB962C8B-B14F-4D97-AF65-F5344CB8AC3E}">
        <p14:creationId xmlns:p14="http://schemas.microsoft.com/office/powerpoint/2010/main" val="7834334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DD6079F-1030-4BF3-B784-C3584D8DC444}"/>
              </a:ext>
            </a:extLst>
          </p:cNvPr>
          <p:cNvSpPr>
            <a:spLocks noGrp="1"/>
          </p:cNvSpPr>
          <p:nvPr>
            <p:ph type="title"/>
          </p:nvPr>
        </p:nvSpPr>
        <p:spPr>
          <a:xfrm>
            <a:off x="395536" y="-171400"/>
            <a:ext cx="8229600" cy="1143000"/>
          </a:xfrm>
        </p:spPr>
        <p:txBody>
          <a:bodyPr>
            <a:normAutofit/>
          </a:bodyPr>
          <a:lstStyle/>
          <a:p>
            <a:r>
              <a:rPr lang="en-US" sz="2800" dirty="0" smtClean="0"/>
              <a:t>Dail</a:t>
            </a:r>
            <a:r>
              <a:rPr lang="en-US" sz="2800" dirty="0" smtClean="0"/>
              <a:t>y </a:t>
            </a:r>
            <a:r>
              <a:rPr lang="en-US" sz="2800" dirty="0" smtClean="0"/>
              <a:t>ORP Operation</a:t>
            </a:r>
            <a:endParaRPr lang="en-US" sz="2800" dirty="0"/>
          </a:p>
        </p:txBody>
      </p:sp>
      <p:pic>
        <p:nvPicPr>
          <p:cNvPr id="4" name="Picture 3" descr="logoFEDenglish">
            <a:extLst>
              <a:ext uri="{FF2B5EF4-FFF2-40B4-BE49-F238E27FC236}">
                <a16:creationId xmlns:a16="http://schemas.microsoft.com/office/drawing/2014/main" xmlns="" id="{4CD5D800-7A09-414A-BE4A-00744A4B8A02}"/>
              </a:ext>
            </a:extLst>
          </p:cNvPr>
          <p:cNvPicPr/>
          <p:nvPr/>
        </p:nvPicPr>
        <p:blipFill>
          <a:blip r:embed="rId3" cstate="email">
            <a:extLst>
              <a:ext uri="{28A0092B-C50C-407E-A947-70E740481C1C}">
                <a14:useLocalDpi xmlns:a14="http://schemas.microsoft.com/office/drawing/2010/main"/>
              </a:ext>
            </a:extLst>
          </a:blip>
          <a:srcRect/>
          <a:stretch>
            <a:fillRect/>
          </a:stretch>
        </p:blipFill>
        <p:spPr bwMode="auto">
          <a:xfrm>
            <a:off x="323528" y="6237312"/>
            <a:ext cx="3412524" cy="287511"/>
          </a:xfrm>
          <a:prstGeom prst="rect">
            <a:avLst/>
          </a:prstGeom>
          <a:noFill/>
          <a:ln>
            <a:noFill/>
          </a:ln>
          <a:extLst/>
        </p:spPr>
      </p:pic>
      <p:sp>
        <p:nvSpPr>
          <p:cNvPr id="6" name="Rectangle 5"/>
          <p:cNvSpPr/>
          <p:nvPr/>
        </p:nvSpPr>
        <p:spPr>
          <a:xfrm>
            <a:off x="395536" y="1124744"/>
            <a:ext cx="8280920" cy="5078314"/>
          </a:xfrm>
          <a:prstGeom prst="rect">
            <a:avLst/>
          </a:prstGeom>
        </p:spPr>
        <p:txBody>
          <a:bodyPr wrap="square">
            <a:spAutoFit/>
          </a:bodyPr>
          <a:lstStyle/>
          <a:p>
            <a:r>
              <a:rPr lang="en-GB" b="1" dirty="0" smtClean="0"/>
              <a:t>DURING OPENING HOURS </a:t>
            </a:r>
          </a:p>
          <a:p>
            <a:r>
              <a:rPr lang="en-US" b="1" dirty="0" smtClean="0"/>
              <a:t>ORP MANAGEMENT / IPC</a:t>
            </a:r>
          </a:p>
          <a:p>
            <a:endParaRPr lang="en-US" b="1" dirty="0" smtClean="0"/>
          </a:p>
          <a:p>
            <a:pPr marL="285750" lvl="0" indent="-285750">
              <a:buFont typeface="Wingdings" charset="2"/>
              <a:buChar char="q"/>
            </a:pPr>
            <a:r>
              <a:rPr lang="en-US" dirty="0" smtClean="0"/>
              <a:t>Regularly </a:t>
            </a:r>
            <a:r>
              <a:rPr lang="en-US" dirty="0"/>
              <a:t>Fill water filter (check several times a day</a:t>
            </a:r>
            <a:r>
              <a:rPr lang="en-US" dirty="0" smtClean="0"/>
              <a:t>)</a:t>
            </a:r>
          </a:p>
          <a:p>
            <a:pPr marL="285750" indent="-285750">
              <a:buFont typeface="Wingdings" charset="2"/>
              <a:buChar char="q"/>
            </a:pPr>
            <a:r>
              <a:rPr lang="en-US" dirty="0"/>
              <a:t>Verify that already prepared ORS is sufficient or prepare new one</a:t>
            </a:r>
          </a:p>
          <a:p>
            <a:pPr marL="285750" indent="-285750">
              <a:buFont typeface="Wingdings" charset="2"/>
              <a:buChar char="q"/>
            </a:pPr>
            <a:r>
              <a:rPr lang="en-US" dirty="0"/>
              <a:t>Verify that already prepared </a:t>
            </a:r>
            <a:r>
              <a:rPr lang="en-US" dirty="0" smtClean="0"/>
              <a:t>Drinking Water is </a:t>
            </a:r>
            <a:r>
              <a:rPr lang="en-US" dirty="0"/>
              <a:t>sufficient or prepare new </a:t>
            </a:r>
            <a:r>
              <a:rPr lang="en-US" dirty="0" smtClean="0"/>
              <a:t>one</a:t>
            </a:r>
          </a:p>
          <a:p>
            <a:pPr marL="285750" indent="-285750">
              <a:buFont typeface="Wingdings" charset="2"/>
              <a:buChar char="q"/>
            </a:pPr>
            <a:r>
              <a:rPr lang="en-US" dirty="0"/>
              <a:t>Verify the level of available chlorine solutions or prepare new </a:t>
            </a:r>
            <a:r>
              <a:rPr lang="en-US" dirty="0" smtClean="0"/>
              <a:t>one</a:t>
            </a:r>
            <a:endParaRPr lang="en-US" dirty="0"/>
          </a:p>
          <a:p>
            <a:pPr marL="285750" indent="-285750">
              <a:buFont typeface="Wingdings" charset="2"/>
              <a:buChar char="q"/>
            </a:pPr>
            <a:r>
              <a:rPr lang="en-US" dirty="0"/>
              <a:t>Wash hands regularly, and especially at critical times </a:t>
            </a:r>
          </a:p>
          <a:p>
            <a:pPr marL="285750" lvl="0" indent="-285750">
              <a:buFont typeface="Wingdings" charset="2"/>
              <a:buChar char="q"/>
            </a:pPr>
            <a:r>
              <a:rPr lang="en-US" dirty="0"/>
              <a:t>Keep floors clean (clean floors 2x/day or each time it has been soiled with vomit)</a:t>
            </a:r>
          </a:p>
          <a:p>
            <a:pPr marL="285750" lvl="0" indent="-285750">
              <a:buFont typeface="Wingdings" charset="2"/>
              <a:buChar char="q"/>
            </a:pPr>
            <a:r>
              <a:rPr lang="en-US" dirty="0"/>
              <a:t>Clean chairs between </a:t>
            </a:r>
            <a:r>
              <a:rPr lang="en-US" dirty="0" smtClean="0"/>
              <a:t>patients, remove and clean patient bucket and cups</a:t>
            </a:r>
            <a:endParaRPr lang="en-US" dirty="0"/>
          </a:p>
          <a:p>
            <a:pPr marL="285750" lvl="0" indent="-285750">
              <a:buFont typeface="Wingdings" charset="2"/>
              <a:buChar char="q"/>
            </a:pPr>
            <a:r>
              <a:rPr lang="en-US" dirty="0"/>
              <a:t>Clean latrines after each use</a:t>
            </a:r>
          </a:p>
          <a:p>
            <a:pPr marL="285750" lvl="0" indent="-285750">
              <a:buFont typeface="Wingdings" charset="2"/>
              <a:buChar char="q"/>
            </a:pPr>
            <a:r>
              <a:rPr lang="en-US" dirty="0" smtClean="0"/>
              <a:t>Clean </a:t>
            </a:r>
            <a:r>
              <a:rPr lang="en-US" dirty="0"/>
              <a:t>cups, jugs, spoons and syringes </a:t>
            </a:r>
            <a:r>
              <a:rPr lang="en-US" dirty="0" smtClean="0"/>
              <a:t>after each patient</a:t>
            </a:r>
            <a:endParaRPr lang="en-US" dirty="0"/>
          </a:p>
          <a:p>
            <a:pPr marL="285750" lvl="0" indent="-285750">
              <a:buFont typeface="Wingdings" charset="2"/>
              <a:buChar char="q"/>
            </a:pPr>
            <a:r>
              <a:rPr lang="en-US" dirty="0"/>
              <a:t>Clean Vomit buckets and have new ones </a:t>
            </a:r>
            <a:r>
              <a:rPr lang="en-US" dirty="0" smtClean="0"/>
              <a:t>ready</a:t>
            </a:r>
            <a:endParaRPr lang="en-US" dirty="0"/>
          </a:p>
          <a:p>
            <a:endParaRPr lang="en-US" dirty="0"/>
          </a:p>
          <a:p>
            <a:r>
              <a:rPr lang="en-GB" dirty="0"/>
              <a:t> </a:t>
            </a:r>
            <a:endParaRPr lang="en-US" dirty="0"/>
          </a:p>
          <a:p>
            <a:endParaRPr lang="en-US" dirty="0"/>
          </a:p>
          <a:p>
            <a:endParaRPr lang="en-US" b="1" dirty="0"/>
          </a:p>
          <a:p>
            <a:pPr marL="285750" indent="-285750">
              <a:buFont typeface="Wingdings" charset="2"/>
              <a:buChar char="q"/>
            </a:pPr>
            <a:endParaRPr lang="en-US" dirty="0" smtClean="0"/>
          </a:p>
        </p:txBody>
      </p:sp>
    </p:spTree>
    <p:extLst>
      <p:ext uri="{BB962C8B-B14F-4D97-AF65-F5344CB8AC3E}">
        <p14:creationId xmlns:p14="http://schemas.microsoft.com/office/powerpoint/2010/main" val="33178832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DD6079F-1030-4BF3-B784-C3584D8DC444}"/>
              </a:ext>
            </a:extLst>
          </p:cNvPr>
          <p:cNvSpPr>
            <a:spLocks noGrp="1"/>
          </p:cNvSpPr>
          <p:nvPr>
            <p:ph type="title"/>
          </p:nvPr>
        </p:nvSpPr>
        <p:spPr>
          <a:xfrm>
            <a:off x="395536" y="-171400"/>
            <a:ext cx="8229600" cy="1143000"/>
          </a:xfrm>
        </p:spPr>
        <p:txBody>
          <a:bodyPr>
            <a:normAutofit/>
          </a:bodyPr>
          <a:lstStyle/>
          <a:p>
            <a:r>
              <a:rPr lang="en-US" sz="2800" dirty="0" smtClean="0"/>
              <a:t>Dail</a:t>
            </a:r>
            <a:r>
              <a:rPr lang="en-US" sz="2800" dirty="0" smtClean="0"/>
              <a:t>y </a:t>
            </a:r>
            <a:r>
              <a:rPr lang="en-US" sz="2800" dirty="0" smtClean="0"/>
              <a:t>ORP Operation</a:t>
            </a:r>
            <a:endParaRPr lang="en-US" sz="2800" dirty="0"/>
          </a:p>
        </p:txBody>
      </p:sp>
      <p:pic>
        <p:nvPicPr>
          <p:cNvPr id="4" name="Picture 3" descr="logoFEDenglish">
            <a:extLst>
              <a:ext uri="{FF2B5EF4-FFF2-40B4-BE49-F238E27FC236}">
                <a16:creationId xmlns:a16="http://schemas.microsoft.com/office/drawing/2014/main" xmlns="" id="{4CD5D800-7A09-414A-BE4A-00744A4B8A02}"/>
              </a:ext>
            </a:extLst>
          </p:cNvPr>
          <p:cNvPicPr/>
          <p:nvPr/>
        </p:nvPicPr>
        <p:blipFill>
          <a:blip r:embed="rId3" cstate="email">
            <a:extLst>
              <a:ext uri="{28A0092B-C50C-407E-A947-70E740481C1C}">
                <a14:useLocalDpi xmlns:a14="http://schemas.microsoft.com/office/drawing/2010/main"/>
              </a:ext>
            </a:extLst>
          </a:blip>
          <a:srcRect/>
          <a:stretch>
            <a:fillRect/>
          </a:stretch>
        </p:blipFill>
        <p:spPr bwMode="auto">
          <a:xfrm>
            <a:off x="323528" y="6237312"/>
            <a:ext cx="3412524" cy="287511"/>
          </a:xfrm>
          <a:prstGeom prst="rect">
            <a:avLst/>
          </a:prstGeom>
          <a:noFill/>
          <a:ln>
            <a:noFill/>
          </a:ln>
          <a:extLst/>
        </p:spPr>
      </p:pic>
      <p:sp>
        <p:nvSpPr>
          <p:cNvPr id="5" name="Rectangle 4"/>
          <p:cNvSpPr/>
          <p:nvPr/>
        </p:nvSpPr>
        <p:spPr>
          <a:xfrm>
            <a:off x="422588" y="1156936"/>
            <a:ext cx="8469891" cy="4247317"/>
          </a:xfrm>
          <a:prstGeom prst="rect">
            <a:avLst/>
          </a:prstGeom>
        </p:spPr>
        <p:txBody>
          <a:bodyPr wrap="square">
            <a:spAutoFit/>
          </a:bodyPr>
          <a:lstStyle/>
          <a:p>
            <a:r>
              <a:rPr lang="en-US" dirty="0"/>
              <a:t> </a:t>
            </a:r>
          </a:p>
          <a:p>
            <a:r>
              <a:rPr lang="en-US" b="1" dirty="0" smtClean="0"/>
              <a:t>BEFORE CLOSING THE ORP (EVENING)</a:t>
            </a:r>
          </a:p>
          <a:p>
            <a:endParaRPr lang="en-US" b="1" dirty="0"/>
          </a:p>
          <a:p>
            <a:pPr marL="285750" lvl="0" indent="-285750">
              <a:buFont typeface="Wingdings" charset="2"/>
              <a:buChar char="q"/>
            </a:pPr>
            <a:r>
              <a:rPr lang="en-US" dirty="0" smtClean="0"/>
              <a:t>Clean </a:t>
            </a:r>
            <a:r>
              <a:rPr lang="en-US" dirty="0"/>
              <a:t>tables and chairs</a:t>
            </a:r>
          </a:p>
          <a:p>
            <a:pPr marL="285750" lvl="0" indent="-285750">
              <a:buFont typeface="Wingdings" charset="2"/>
              <a:buChar char="q"/>
            </a:pPr>
            <a:r>
              <a:rPr lang="en-US" dirty="0"/>
              <a:t>Wash all cups and </a:t>
            </a:r>
            <a:r>
              <a:rPr lang="en-US" dirty="0" smtClean="0"/>
              <a:t>jugs</a:t>
            </a:r>
          </a:p>
          <a:p>
            <a:pPr marL="285750" lvl="0" indent="-285750">
              <a:buFont typeface="Wingdings" charset="2"/>
              <a:buChar char="q"/>
            </a:pPr>
            <a:r>
              <a:rPr lang="en-US" dirty="0" smtClean="0"/>
              <a:t>Clean Latrine, floors</a:t>
            </a:r>
            <a:endParaRPr lang="en-US" dirty="0"/>
          </a:p>
          <a:p>
            <a:pPr marL="285750" lvl="0" indent="-285750">
              <a:buFont typeface="Wingdings" charset="2"/>
              <a:buChar char="q"/>
            </a:pPr>
            <a:r>
              <a:rPr lang="en-US" dirty="0"/>
              <a:t>Remove the rubbish to the waste area agreed to with the </a:t>
            </a:r>
            <a:r>
              <a:rPr lang="en-US" dirty="0" smtClean="0"/>
              <a:t>community</a:t>
            </a:r>
          </a:p>
          <a:p>
            <a:pPr marL="285750" indent="-285750">
              <a:buFont typeface="Wingdings" charset="2"/>
              <a:buChar char="q"/>
            </a:pPr>
            <a:r>
              <a:rPr lang="en-US" dirty="0"/>
              <a:t>Fill water filter </a:t>
            </a:r>
          </a:p>
          <a:p>
            <a:pPr marL="285750" lvl="0" indent="-285750">
              <a:buFont typeface="Wingdings" charset="2"/>
              <a:buChar char="q"/>
            </a:pPr>
            <a:r>
              <a:rPr lang="en-US" dirty="0" smtClean="0"/>
              <a:t>Verify </a:t>
            </a:r>
            <a:r>
              <a:rPr lang="en-US" dirty="0"/>
              <a:t>how many supplies you have left (ORS, zinc, chlorine, aquatabs) </a:t>
            </a:r>
            <a:r>
              <a:rPr lang="en-US" dirty="0" smtClean="0"/>
              <a:t>and </a:t>
            </a:r>
            <a:r>
              <a:rPr lang="en-US" dirty="0"/>
              <a:t>alert your ORP supervisor if you are running low on something</a:t>
            </a:r>
          </a:p>
          <a:p>
            <a:pPr marL="285750" lvl="0" indent="-285750">
              <a:buFont typeface="Wingdings" charset="2"/>
              <a:buChar char="q"/>
            </a:pPr>
            <a:r>
              <a:rPr lang="en-US" dirty="0"/>
              <a:t>Verify that you have </a:t>
            </a:r>
            <a:r>
              <a:rPr lang="en-US" dirty="0" smtClean="0"/>
              <a:t>registered </a:t>
            </a:r>
            <a:r>
              <a:rPr lang="en-US" dirty="0"/>
              <a:t>all cases in the </a:t>
            </a:r>
            <a:r>
              <a:rPr lang="en-US" dirty="0" smtClean="0"/>
              <a:t>logbook</a:t>
            </a:r>
          </a:p>
          <a:p>
            <a:pPr marL="285750" lvl="0" indent="-285750">
              <a:buFont typeface="Wingdings" charset="2"/>
              <a:buChar char="q"/>
            </a:pPr>
            <a:r>
              <a:rPr lang="en-US" dirty="0" smtClean="0"/>
              <a:t>Follow up with CTU / ORP supervisor all referred cases</a:t>
            </a:r>
            <a:endParaRPr lang="en-US" dirty="0"/>
          </a:p>
          <a:p>
            <a:pPr marL="285750" lvl="0" indent="-285750">
              <a:buFont typeface="Wingdings" charset="2"/>
              <a:buChar char="q"/>
            </a:pPr>
            <a:r>
              <a:rPr lang="en-US" dirty="0"/>
              <a:t>Prepare your SMS message to report number of cases and send </a:t>
            </a:r>
            <a:r>
              <a:rPr lang="en-US" dirty="0" smtClean="0"/>
              <a:t>it </a:t>
            </a:r>
            <a:r>
              <a:rPr lang="en-US" dirty="0"/>
              <a:t>(or go to a place with signal to send it</a:t>
            </a:r>
            <a:r>
              <a:rPr lang="en-US" dirty="0" smtClean="0"/>
              <a:t>)</a:t>
            </a:r>
          </a:p>
          <a:p>
            <a:pPr marL="285750" lvl="0" indent="-285750">
              <a:buFont typeface="Wingdings" charset="2"/>
              <a:buChar char="q"/>
            </a:pPr>
            <a:r>
              <a:rPr lang="en-US" dirty="0" smtClean="0"/>
              <a:t>Remove PPE </a:t>
            </a:r>
            <a:r>
              <a:rPr lang="mr-IN" dirty="0" smtClean="0"/>
              <a:t>–</a:t>
            </a:r>
            <a:r>
              <a:rPr lang="en-US" dirty="0" smtClean="0"/>
              <a:t> Wash, disinfect, rinse, and hang to dry</a:t>
            </a:r>
            <a:endParaRPr lang="en-US" dirty="0"/>
          </a:p>
        </p:txBody>
      </p:sp>
    </p:spTree>
    <p:extLst>
      <p:ext uri="{BB962C8B-B14F-4D97-AF65-F5344CB8AC3E}">
        <p14:creationId xmlns:p14="http://schemas.microsoft.com/office/powerpoint/2010/main" val="36866433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DD6079F-1030-4BF3-B784-C3584D8DC444}"/>
              </a:ext>
            </a:extLst>
          </p:cNvPr>
          <p:cNvSpPr>
            <a:spLocks noGrp="1"/>
          </p:cNvSpPr>
          <p:nvPr>
            <p:ph type="title"/>
          </p:nvPr>
        </p:nvSpPr>
        <p:spPr>
          <a:xfrm>
            <a:off x="395536" y="-171400"/>
            <a:ext cx="8229600" cy="1143000"/>
          </a:xfrm>
        </p:spPr>
        <p:txBody>
          <a:bodyPr>
            <a:normAutofit/>
          </a:bodyPr>
          <a:lstStyle/>
          <a:p>
            <a:r>
              <a:rPr lang="en-US" sz="2800" dirty="0" smtClean="0"/>
              <a:t>ORP site selection and set up checklist </a:t>
            </a:r>
            <a:endParaRPr lang="en-US" sz="2800" dirty="0"/>
          </a:p>
        </p:txBody>
      </p:sp>
      <p:pic>
        <p:nvPicPr>
          <p:cNvPr id="4" name="Picture 3" descr="logoFEDenglish">
            <a:extLst>
              <a:ext uri="{FF2B5EF4-FFF2-40B4-BE49-F238E27FC236}">
                <a16:creationId xmlns:a16="http://schemas.microsoft.com/office/drawing/2014/main" xmlns="" id="{4CD5D800-7A09-414A-BE4A-00744A4B8A02}"/>
              </a:ext>
            </a:extLst>
          </p:cNvPr>
          <p:cNvPicPr/>
          <p:nvPr/>
        </p:nvPicPr>
        <p:blipFill>
          <a:blip r:embed="rId3" cstate="email">
            <a:extLst>
              <a:ext uri="{28A0092B-C50C-407E-A947-70E740481C1C}">
                <a14:useLocalDpi xmlns:a14="http://schemas.microsoft.com/office/drawing/2010/main"/>
              </a:ext>
            </a:extLst>
          </a:blip>
          <a:srcRect/>
          <a:stretch>
            <a:fillRect/>
          </a:stretch>
        </p:blipFill>
        <p:spPr bwMode="auto">
          <a:xfrm>
            <a:off x="323528" y="6237312"/>
            <a:ext cx="3412524" cy="287511"/>
          </a:xfrm>
          <a:prstGeom prst="rect">
            <a:avLst/>
          </a:prstGeom>
          <a:noFill/>
          <a:ln>
            <a:noFill/>
          </a:ln>
          <a:extLst/>
        </p:spPr>
      </p:pic>
      <p:sp>
        <p:nvSpPr>
          <p:cNvPr id="5" name="Rectangle 4"/>
          <p:cNvSpPr/>
          <p:nvPr/>
        </p:nvSpPr>
        <p:spPr>
          <a:xfrm>
            <a:off x="4644008" y="1052736"/>
            <a:ext cx="4248472" cy="4247317"/>
          </a:xfrm>
          <a:prstGeom prst="rect">
            <a:avLst/>
          </a:prstGeom>
        </p:spPr>
        <p:txBody>
          <a:bodyPr wrap="square">
            <a:spAutoFit/>
          </a:bodyPr>
          <a:lstStyle/>
          <a:p>
            <a:r>
              <a:rPr lang="en-US" dirty="0"/>
              <a:t> </a:t>
            </a:r>
          </a:p>
          <a:p>
            <a:r>
              <a:rPr lang="en-US" b="1" dirty="0"/>
              <a:t>ORP SET </a:t>
            </a:r>
            <a:r>
              <a:rPr lang="en-US" b="1" dirty="0" smtClean="0"/>
              <a:t>UP</a:t>
            </a:r>
          </a:p>
          <a:p>
            <a:endParaRPr lang="en-US" b="1" dirty="0"/>
          </a:p>
          <a:p>
            <a:pPr marL="285750" lvl="0" indent="-285750">
              <a:buFont typeface="Wingdings" charset="2"/>
              <a:buChar char="q"/>
            </a:pPr>
            <a:r>
              <a:rPr lang="en-US" dirty="0" smtClean="0"/>
              <a:t>Clear entry with </a:t>
            </a:r>
            <a:r>
              <a:rPr lang="en-US" dirty="0"/>
              <a:t>Handwashing station</a:t>
            </a:r>
          </a:p>
          <a:p>
            <a:pPr marL="285750" lvl="0" indent="-285750">
              <a:buFont typeface="Wingdings" charset="2"/>
              <a:buChar char="q"/>
            </a:pPr>
            <a:r>
              <a:rPr lang="en-US" dirty="0"/>
              <a:t>O</a:t>
            </a:r>
            <a:r>
              <a:rPr lang="en-US" dirty="0" smtClean="0"/>
              <a:t>bservation area with patient </a:t>
            </a:r>
            <a:r>
              <a:rPr lang="en-US" dirty="0"/>
              <a:t>chair(s</a:t>
            </a:r>
            <a:r>
              <a:rPr lang="en-US" dirty="0" smtClean="0"/>
              <a:t>) </a:t>
            </a:r>
            <a:endParaRPr lang="en-US" dirty="0"/>
          </a:p>
          <a:p>
            <a:pPr marL="285750" lvl="0" indent="-285750">
              <a:buFont typeface="Wingdings" charset="2"/>
              <a:buChar char="q"/>
            </a:pPr>
            <a:r>
              <a:rPr lang="en-US" dirty="0"/>
              <a:t>Table </a:t>
            </a:r>
            <a:r>
              <a:rPr lang="en-US" dirty="0" smtClean="0"/>
              <a:t>with </a:t>
            </a:r>
            <a:r>
              <a:rPr lang="en-US" dirty="0"/>
              <a:t>clean </a:t>
            </a:r>
            <a:r>
              <a:rPr lang="en-US" dirty="0" smtClean="0"/>
              <a:t>water</a:t>
            </a:r>
            <a:r>
              <a:rPr lang="en-US" dirty="0"/>
              <a:t> </a:t>
            </a:r>
            <a:r>
              <a:rPr lang="en-US" dirty="0" smtClean="0"/>
              <a:t>and </a:t>
            </a:r>
            <a:r>
              <a:rPr lang="en-US" dirty="0"/>
              <a:t>ORS </a:t>
            </a:r>
            <a:r>
              <a:rPr lang="en-US" dirty="0" smtClean="0"/>
              <a:t>preparation</a:t>
            </a:r>
            <a:r>
              <a:rPr lang="en-US" dirty="0"/>
              <a:t> </a:t>
            </a:r>
            <a:r>
              <a:rPr lang="en-US" dirty="0" smtClean="0"/>
              <a:t>and storage, registration / IEC materials</a:t>
            </a:r>
          </a:p>
          <a:p>
            <a:pPr marL="285750" lvl="0" indent="-285750">
              <a:buFont typeface="Wingdings" charset="2"/>
              <a:buChar char="q"/>
            </a:pPr>
            <a:r>
              <a:rPr lang="en-US" dirty="0" smtClean="0"/>
              <a:t>Area </a:t>
            </a:r>
            <a:r>
              <a:rPr lang="en-US" dirty="0"/>
              <a:t>for </a:t>
            </a:r>
            <a:r>
              <a:rPr lang="en-US" dirty="0" smtClean="0"/>
              <a:t>safe storage</a:t>
            </a:r>
            <a:endParaRPr lang="en-US" dirty="0"/>
          </a:p>
          <a:p>
            <a:pPr marL="285750" lvl="0" indent="-285750">
              <a:buFont typeface="Wingdings" charset="2"/>
              <a:buChar char="q"/>
            </a:pPr>
            <a:r>
              <a:rPr lang="en-US" dirty="0" smtClean="0"/>
              <a:t>Black buckets </a:t>
            </a:r>
            <a:r>
              <a:rPr lang="en-US" dirty="0"/>
              <a:t>for vomiting </a:t>
            </a:r>
            <a:endParaRPr lang="en-US" dirty="0" smtClean="0"/>
          </a:p>
          <a:p>
            <a:pPr marL="285750" indent="-285750">
              <a:buFont typeface="Wingdings" charset="2"/>
              <a:buChar char="q"/>
            </a:pPr>
            <a:r>
              <a:rPr lang="en-US" dirty="0"/>
              <a:t>White Buckets for chlorine </a:t>
            </a:r>
            <a:r>
              <a:rPr lang="en-US" dirty="0" smtClean="0"/>
              <a:t>solutions</a:t>
            </a:r>
          </a:p>
          <a:p>
            <a:pPr marL="285750" lvl="0" indent="-285750">
              <a:buFont typeface="Wingdings" charset="2"/>
              <a:buChar char="q"/>
            </a:pPr>
            <a:r>
              <a:rPr lang="en-US" dirty="0" smtClean="0"/>
              <a:t>Cups and Jugs </a:t>
            </a:r>
            <a:r>
              <a:rPr lang="en-US" dirty="0"/>
              <a:t>for drinking ORS </a:t>
            </a:r>
            <a:endParaRPr lang="en-US" dirty="0" smtClean="0"/>
          </a:p>
          <a:p>
            <a:pPr marL="285750" lvl="0" indent="-285750">
              <a:buFont typeface="Wingdings" charset="2"/>
              <a:buChar char="q"/>
            </a:pPr>
            <a:r>
              <a:rPr lang="en-US" dirty="0" smtClean="0"/>
              <a:t>Bin </a:t>
            </a:r>
            <a:r>
              <a:rPr lang="en-US" dirty="0"/>
              <a:t>for waste </a:t>
            </a:r>
            <a:r>
              <a:rPr lang="en-US" dirty="0" smtClean="0"/>
              <a:t>disposal (+ bin liners)</a:t>
            </a:r>
            <a:endParaRPr lang="en-US" dirty="0"/>
          </a:p>
          <a:p>
            <a:pPr marL="285750" lvl="0" indent="-285750">
              <a:buFont typeface="Wingdings" charset="2"/>
              <a:buChar char="q"/>
            </a:pPr>
            <a:r>
              <a:rPr lang="en-US" dirty="0" smtClean="0"/>
              <a:t>Latrine</a:t>
            </a:r>
          </a:p>
          <a:p>
            <a:pPr marL="285750" lvl="0" indent="-285750">
              <a:buFont typeface="Wingdings" charset="2"/>
              <a:buChar char="q"/>
            </a:pPr>
            <a:r>
              <a:rPr lang="en-US" dirty="0" smtClean="0"/>
              <a:t>Area for laundry / dish washing</a:t>
            </a:r>
            <a:endParaRPr lang="en-US" dirty="0"/>
          </a:p>
        </p:txBody>
      </p:sp>
      <p:sp>
        <p:nvSpPr>
          <p:cNvPr id="6" name="Rectangle 5"/>
          <p:cNvSpPr/>
          <p:nvPr/>
        </p:nvSpPr>
        <p:spPr>
          <a:xfrm>
            <a:off x="467544" y="1336569"/>
            <a:ext cx="4104456" cy="3970318"/>
          </a:xfrm>
          <a:prstGeom prst="rect">
            <a:avLst/>
          </a:prstGeom>
        </p:spPr>
        <p:txBody>
          <a:bodyPr wrap="square">
            <a:spAutoFit/>
          </a:bodyPr>
          <a:lstStyle/>
          <a:p>
            <a:r>
              <a:rPr lang="en-GB" b="1" dirty="0"/>
              <a:t>SITE </a:t>
            </a:r>
            <a:r>
              <a:rPr lang="en-GB" b="1" dirty="0" smtClean="0"/>
              <a:t>SELECTION</a:t>
            </a:r>
          </a:p>
          <a:p>
            <a:endParaRPr lang="en-US" b="1" dirty="0"/>
          </a:p>
          <a:p>
            <a:pPr marL="285750" lvl="0" indent="-285750">
              <a:buFont typeface="Wingdings" charset="2"/>
              <a:buChar char="q"/>
            </a:pPr>
            <a:r>
              <a:rPr lang="en-US" dirty="0" smtClean="0"/>
              <a:t>Site must be chosen </a:t>
            </a:r>
            <a:r>
              <a:rPr lang="en-US" dirty="0"/>
              <a:t>by </a:t>
            </a:r>
            <a:r>
              <a:rPr lang="en-US" dirty="0" smtClean="0"/>
              <a:t>or agreed </a:t>
            </a:r>
            <a:r>
              <a:rPr lang="en-US" dirty="0"/>
              <a:t>by the community </a:t>
            </a:r>
          </a:p>
          <a:p>
            <a:pPr marL="285750" lvl="0" indent="-285750">
              <a:buFont typeface="Wingdings" charset="2"/>
              <a:buChar char="q"/>
            </a:pPr>
            <a:r>
              <a:rPr lang="en-US" dirty="0"/>
              <a:t>Accessible but not in a too busy area (market places not recommended)</a:t>
            </a:r>
          </a:p>
          <a:p>
            <a:pPr marL="285750" lvl="0" indent="-285750">
              <a:buFont typeface="Wingdings" charset="2"/>
              <a:buChar char="q"/>
            </a:pPr>
            <a:r>
              <a:rPr lang="en-US" dirty="0" smtClean="0"/>
              <a:t>with </a:t>
            </a:r>
            <a:r>
              <a:rPr lang="en-US" dirty="0"/>
              <a:t>access to a nearby water source </a:t>
            </a:r>
          </a:p>
          <a:p>
            <a:pPr marL="285750" lvl="0" indent="-285750">
              <a:buFont typeface="Wingdings" charset="2"/>
              <a:buChar char="q"/>
            </a:pPr>
            <a:r>
              <a:rPr lang="en-US" dirty="0" smtClean="0"/>
              <a:t>with a nearby latrine </a:t>
            </a:r>
            <a:r>
              <a:rPr lang="en-US" dirty="0"/>
              <a:t>or an area where </a:t>
            </a:r>
            <a:r>
              <a:rPr lang="en-US" dirty="0" smtClean="0"/>
              <a:t>a simple pit </a:t>
            </a:r>
            <a:r>
              <a:rPr lang="en-US" dirty="0"/>
              <a:t>latrine could be </a:t>
            </a:r>
            <a:r>
              <a:rPr lang="en-US" dirty="0" smtClean="0"/>
              <a:t>erected </a:t>
            </a:r>
            <a:endParaRPr lang="en-US" dirty="0"/>
          </a:p>
          <a:p>
            <a:pPr marL="285750" lvl="0" indent="-285750">
              <a:buFont typeface="Wingdings" charset="2"/>
              <a:buChar char="q"/>
            </a:pPr>
            <a:r>
              <a:rPr lang="en-US" dirty="0"/>
              <a:t>Be in a shaded area and protected from rain</a:t>
            </a:r>
          </a:p>
          <a:p>
            <a:pPr marL="285750" lvl="0" indent="-285750">
              <a:buFont typeface="Wingdings" charset="2"/>
              <a:buChar char="q"/>
            </a:pPr>
            <a:r>
              <a:rPr lang="en-US" dirty="0"/>
              <a:t>Be in a safe area</a:t>
            </a:r>
          </a:p>
          <a:p>
            <a:pPr marL="285750" lvl="0" indent="-285750">
              <a:buFont typeface="Wingdings" charset="2"/>
              <a:buChar char="q"/>
            </a:pPr>
            <a:r>
              <a:rPr lang="en-US" dirty="0" smtClean="0"/>
              <a:t>With clear indications and with RC </a:t>
            </a:r>
            <a:r>
              <a:rPr lang="en-US" dirty="0"/>
              <a:t>identification </a:t>
            </a:r>
            <a:r>
              <a:rPr lang="en-US" dirty="0" smtClean="0"/>
              <a:t>(RC flag)</a:t>
            </a:r>
            <a:endParaRPr lang="en-US" dirty="0"/>
          </a:p>
        </p:txBody>
      </p:sp>
    </p:spTree>
    <p:extLst>
      <p:ext uri="{BB962C8B-B14F-4D97-AF65-F5344CB8AC3E}">
        <p14:creationId xmlns:p14="http://schemas.microsoft.com/office/powerpoint/2010/main" val="24104639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DD6079F-1030-4BF3-B784-C3584D8DC444}"/>
              </a:ext>
            </a:extLst>
          </p:cNvPr>
          <p:cNvSpPr>
            <a:spLocks noGrp="1"/>
          </p:cNvSpPr>
          <p:nvPr>
            <p:ph type="title"/>
          </p:nvPr>
        </p:nvSpPr>
        <p:spPr>
          <a:xfrm>
            <a:off x="395536" y="-83560"/>
            <a:ext cx="8229600" cy="1143000"/>
          </a:xfrm>
        </p:spPr>
        <p:txBody>
          <a:bodyPr>
            <a:normAutofit/>
          </a:bodyPr>
          <a:lstStyle/>
          <a:p>
            <a:r>
              <a:rPr lang="en-US" sz="2800" dirty="0" smtClean="0"/>
              <a:t>Assessing </a:t>
            </a:r>
            <a:r>
              <a:rPr lang="en-US" sz="2800" dirty="0"/>
              <a:t>the level of dehydration </a:t>
            </a:r>
            <a:r>
              <a:rPr lang="en-US" sz="2800" dirty="0" smtClean="0"/>
              <a:t/>
            </a:r>
            <a:br>
              <a:rPr lang="en-US" sz="2800" dirty="0" smtClean="0"/>
            </a:br>
            <a:r>
              <a:rPr lang="en-US" sz="2800" dirty="0" smtClean="0"/>
              <a:t>of Diarrhea/</a:t>
            </a:r>
            <a:r>
              <a:rPr lang="en-US" sz="2800" dirty="0"/>
              <a:t>Cholera patients</a:t>
            </a:r>
          </a:p>
        </p:txBody>
      </p:sp>
      <p:pic>
        <p:nvPicPr>
          <p:cNvPr id="4" name="Picture 3" descr="logoFEDenglish">
            <a:extLst>
              <a:ext uri="{FF2B5EF4-FFF2-40B4-BE49-F238E27FC236}">
                <a16:creationId xmlns:a16="http://schemas.microsoft.com/office/drawing/2014/main" xmlns="" id="{4CD5D800-7A09-414A-BE4A-00744A4B8A02}"/>
              </a:ext>
            </a:extLst>
          </p:cNvPr>
          <p:cNvPicPr/>
          <p:nvPr/>
        </p:nvPicPr>
        <p:blipFill>
          <a:blip r:embed="rId3" cstate="email">
            <a:extLst>
              <a:ext uri="{28A0092B-C50C-407E-A947-70E740481C1C}">
                <a14:useLocalDpi xmlns:a14="http://schemas.microsoft.com/office/drawing/2010/main"/>
              </a:ext>
            </a:extLst>
          </a:blip>
          <a:srcRect/>
          <a:stretch>
            <a:fillRect/>
          </a:stretch>
        </p:blipFill>
        <p:spPr bwMode="auto">
          <a:xfrm>
            <a:off x="323528" y="6237312"/>
            <a:ext cx="3412524" cy="287511"/>
          </a:xfrm>
          <a:prstGeom prst="rect">
            <a:avLst/>
          </a:prstGeom>
          <a:noFill/>
          <a:ln>
            <a:noFill/>
          </a:ln>
          <a:extLst/>
        </p:spPr>
      </p:pic>
      <p:sp>
        <p:nvSpPr>
          <p:cNvPr id="6" name="Content Placeholder 2"/>
          <p:cNvSpPr>
            <a:spLocks noGrp="1"/>
          </p:cNvSpPr>
          <p:nvPr>
            <p:ph idx="1"/>
          </p:nvPr>
        </p:nvSpPr>
        <p:spPr>
          <a:xfrm>
            <a:off x="395536" y="1628800"/>
            <a:ext cx="8507288" cy="4176464"/>
          </a:xfrm>
        </p:spPr>
        <p:txBody>
          <a:bodyPr>
            <a:noAutofit/>
          </a:bodyPr>
          <a:lstStyle/>
          <a:p>
            <a:pPr marL="0" indent="0" algn="ctr">
              <a:spcBef>
                <a:spcPts val="0"/>
              </a:spcBef>
              <a:buClr>
                <a:srgbClr val="C00000"/>
              </a:buClr>
              <a:buNone/>
            </a:pPr>
            <a:r>
              <a:rPr lang="en-AU" sz="3600" b="1" dirty="0" smtClean="0"/>
              <a:t>ASK </a:t>
            </a:r>
            <a:r>
              <a:rPr lang="mr-IN" sz="3600" b="1" dirty="0" smtClean="0"/>
              <a:t>–</a:t>
            </a:r>
            <a:r>
              <a:rPr lang="en-AU" sz="3600" b="1" dirty="0" smtClean="0"/>
              <a:t> LOOK </a:t>
            </a:r>
            <a:r>
              <a:rPr lang="mr-IN" sz="3600" b="1" dirty="0" smtClean="0"/>
              <a:t>–</a:t>
            </a:r>
            <a:r>
              <a:rPr lang="en-AU" sz="3600" b="1" dirty="0" smtClean="0"/>
              <a:t> FEEL</a:t>
            </a:r>
          </a:p>
          <a:p>
            <a:pPr marL="0" indent="0">
              <a:spcBef>
                <a:spcPts val="0"/>
              </a:spcBef>
              <a:buClr>
                <a:srgbClr val="C00000"/>
              </a:buClr>
              <a:buNone/>
            </a:pPr>
            <a:endParaRPr lang="en-AU" sz="1800" dirty="0" smtClean="0"/>
          </a:p>
          <a:p>
            <a:pPr>
              <a:spcBef>
                <a:spcPts val="0"/>
              </a:spcBef>
              <a:buClr>
                <a:srgbClr val="C00000"/>
              </a:buClr>
              <a:buFont typeface="Wingdings" charset="2"/>
              <a:buChar char="q"/>
            </a:pPr>
            <a:r>
              <a:rPr lang="en-AU" sz="1800" dirty="0" smtClean="0"/>
              <a:t>Ask about diarrhea: Watery  - 3x/day -  since when ? </a:t>
            </a:r>
          </a:p>
          <a:p>
            <a:pPr>
              <a:spcBef>
                <a:spcPts val="0"/>
              </a:spcBef>
              <a:buClr>
                <a:srgbClr val="C00000"/>
              </a:buClr>
              <a:buFont typeface="Wingdings" charset="2"/>
              <a:buChar char="q"/>
            </a:pPr>
            <a:r>
              <a:rPr lang="en-AU" sz="1800" dirty="0" smtClean="0"/>
              <a:t>Ask </a:t>
            </a:r>
            <a:r>
              <a:rPr lang="en-AU" sz="1800" dirty="0"/>
              <a:t>about </a:t>
            </a:r>
            <a:r>
              <a:rPr lang="en-AU" sz="1800" dirty="0" smtClean="0"/>
              <a:t>thirst - About urine (normal or very little)</a:t>
            </a:r>
            <a:endParaRPr lang="en-AU" sz="1800" dirty="0"/>
          </a:p>
          <a:p>
            <a:pPr>
              <a:spcBef>
                <a:spcPts val="0"/>
              </a:spcBef>
              <a:buClr>
                <a:srgbClr val="C00000"/>
              </a:buClr>
              <a:buFont typeface="Wingdings" charset="2"/>
              <a:buChar char="q"/>
            </a:pPr>
            <a:r>
              <a:rPr lang="en-AU" sz="1800" dirty="0"/>
              <a:t>Ask if </a:t>
            </a:r>
            <a:r>
              <a:rPr lang="en-AU" sz="1800" dirty="0" smtClean="0"/>
              <a:t>able </a:t>
            </a:r>
            <a:r>
              <a:rPr lang="en-AU" sz="1800" dirty="0"/>
              <a:t>to eat/drink/breastfeed at all today </a:t>
            </a:r>
            <a:r>
              <a:rPr lang="en-AU" sz="1800" dirty="0" smtClean="0"/>
              <a:t>? Or vomiting ?</a:t>
            </a:r>
            <a:endParaRPr lang="en-AU" sz="1800" dirty="0"/>
          </a:p>
          <a:p>
            <a:pPr>
              <a:spcBef>
                <a:spcPts val="0"/>
              </a:spcBef>
              <a:buClr>
                <a:srgbClr val="C00000"/>
              </a:buClr>
              <a:buFont typeface="Wingdings" charset="2"/>
              <a:buChar char="q"/>
            </a:pPr>
            <a:r>
              <a:rPr lang="en-AU" sz="1800" dirty="0" smtClean="0"/>
              <a:t>Look general condition: Is </a:t>
            </a:r>
            <a:r>
              <a:rPr lang="en-AU" sz="1800" dirty="0"/>
              <a:t>the person awake and can he/she </a:t>
            </a:r>
            <a:r>
              <a:rPr lang="en-AU" sz="1800" dirty="0" smtClean="0"/>
              <a:t>speak </a:t>
            </a:r>
            <a:r>
              <a:rPr lang="en-AU" sz="1800" dirty="0"/>
              <a:t>to you?? </a:t>
            </a:r>
            <a:r>
              <a:rPr lang="en-AU" sz="1800" dirty="0" smtClean="0"/>
              <a:t>Can he/she </a:t>
            </a:r>
            <a:r>
              <a:rPr lang="en-AU" sz="1800" dirty="0"/>
              <a:t>walk</a:t>
            </a:r>
            <a:r>
              <a:rPr lang="en-AU" sz="1800" dirty="0" smtClean="0"/>
              <a:t>? Or very weak ?</a:t>
            </a:r>
          </a:p>
          <a:p>
            <a:pPr>
              <a:spcBef>
                <a:spcPts val="0"/>
              </a:spcBef>
              <a:buClr>
                <a:srgbClr val="C00000"/>
              </a:buClr>
              <a:buFont typeface="Wingdings" charset="2"/>
              <a:buChar char="q"/>
            </a:pPr>
            <a:r>
              <a:rPr lang="en-AU" sz="1800" dirty="0" smtClean="0"/>
              <a:t>Look at the mouth/tong </a:t>
            </a:r>
            <a:r>
              <a:rPr lang="mr-IN" sz="1800" dirty="0" smtClean="0"/>
              <a:t>–</a:t>
            </a:r>
            <a:r>
              <a:rPr lang="en-AU" sz="1800" dirty="0" smtClean="0"/>
              <a:t> dry ?</a:t>
            </a:r>
          </a:p>
          <a:p>
            <a:pPr>
              <a:spcBef>
                <a:spcPts val="0"/>
              </a:spcBef>
              <a:buClr>
                <a:srgbClr val="C00000"/>
              </a:buClr>
              <a:buFont typeface="Wingdings" charset="2"/>
              <a:buChar char="q"/>
            </a:pPr>
            <a:r>
              <a:rPr lang="en-AU" sz="1800" dirty="0"/>
              <a:t>Look for sunken eyes (that go inside</a:t>
            </a:r>
            <a:r>
              <a:rPr lang="en-AU" sz="1800" dirty="0" smtClean="0"/>
              <a:t>)</a:t>
            </a:r>
          </a:p>
          <a:p>
            <a:pPr>
              <a:spcBef>
                <a:spcPts val="0"/>
              </a:spcBef>
              <a:buClr>
                <a:srgbClr val="C00000"/>
              </a:buClr>
              <a:buFont typeface="Wingdings" charset="2"/>
              <a:buChar char="q"/>
            </a:pPr>
            <a:r>
              <a:rPr lang="en-AU" sz="1800" dirty="0" smtClean="0"/>
              <a:t>Feel. Pinch </a:t>
            </a:r>
            <a:r>
              <a:rPr lang="en-AU" sz="1800" dirty="0"/>
              <a:t>skin and see if it goes back to </a:t>
            </a:r>
            <a:r>
              <a:rPr lang="en-AU" sz="1800" dirty="0" smtClean="0"/>
              <a:t>normal or slowly (&gt;2 sec)</a:t>
            </a:r>
            <a:endParaRPr lang="en-AU" sz="1800" dirty="0"/>
          </a:p>
        </p:txBody>
      </p:sp>
    </p:spTree>
    <p:extLst>
      <p:ext uri="{BB962C8B-B14F-4D97-AF65-F5344CB8AC3E}">
        <p14:creationId xmlns:p14="http://schemas.microsoft.com/office/powerpoint/2010/main" val="6975158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p:cNvSpPr/>
          <p:nvPr/>
        </p:nvSpPr>
        <p:spPr>
          <a:xfrm>
            <a:off x="1619672" y="1484784"/>
            <a:ext cx="2088232" cy="1008112"/>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smtClean="0"/>
              <a:t>Does the patient have diarrhoea?</a:t>
            </a:r>
          </a:p>
          <a:p>
            <a:pPr algn="ctr"/>
            <a:r>
              <a:rPr lang="en-GB" sz="1200" dirty="0" smtClean="0"/>
              <a:t>Diarrhoea is defined as three or more loose stools within 24 hours</a:t>
            </a:r>
            <a:endParaRPr lang="en-GB" sz="1200" dirty="0"/>
          </a:p>
        </p:txBody>
      </p:sp>
      <p:sp>
        <p:nvSpPr>
          <p:cNvPr id="4" name="Rechteck 3"/>
          <p:cNvSpPr/>
          <p:nvPr/>
        </p:nvSpPr>
        <p:spPr>
          <a:xfrm>
            <a:off x="4196037" y="1844823"/>
            <a:ext cx="432048" cy="288032"/>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smtClean="0"/>
              <a:t>No</a:t>
            </a:r>
            <a:endParaRPr lang="en-GB" sz="1200" dirty="0"/>
          </a:p>
        </p:txBody>
      </p:sp>
      <p:sp>
        <p:nvSpPr>
          <p:cNvPr id="5" name="Textfeld 20"/>
          <p:cNvSpPr txBox="1"/>
          <p:nvPr/>
        </p:nvSpPr>
        <p:spPr>
          <a:xfrm>
            <a:off x="5220072" y="1573340"/>
            <a:ext cx="1611630" cy="830997"/>
          </a:xfrm>
          <a:prstGeom prst="rect">
            <a:avLst/>
          </a:prstGeom>
          <a:ln w="12700"/>
        </p:spPr>
        <p:style>
          <a:lnRef idx="2">
            <a:schemeClr val="dk1"/>
          </a:lnRef>
          <a:fillRef idx="1">
            <a:schemeClr val="lt1"/>
          </a:fillRef>
          <a:effectRef idx="0">
            <a:schemeClr val="dk1"/>
          </a:effectRef>
          <a:fontRef idx="minor">
            <a:schemeClr val="dk1"/>
          </a:fontRef>
        </p:style>
        <p:txBody>
          <a:bodyPr wrap="square" rtlCol="0">
            <a:spAutoFit/>
          </a:bodyPr>
          <a:lstStyle/>
          <a:p>
            <a:pPr algn="ctr">
              <a:spcAft>
                <a:spcPts val="0"/>
              </a:spcAft>
            </a:pPr>
            <a:r>
              <a:rPr lang="en-GB" sz="1200" kern="1200" dirty="0">
                <a:solidFill>
                  <a:srgbClr val="000000"/>
                </a:solidFill>
                <a:effectLst/>
                <a:ea typeface="Times New Roman" panose="02020603050405020304" pitchFamily="18" charset="0"/>
                <a:cs typeface="Times New Roman" panose="02020603050405020304" pitchFamily="18" charset="0"/>
              </a:rPr>
              <a:t>Provide hygiene promotion messages and information about cholera. Send home</a:t>
            </a:r>
            <a:endParaRPr lang="en-GB" sz="1200" dirty="0">
              <a:effectLst/>
              <a:latin typeface="Times New Roman" panose="02020603050405020304" pitchFamily="18" charset="0"/>
              <a:ea typeface="Times New Roman" panose="02020603050405020304" pitchFamily="18" charset="0"/>
            </a:endParaRPr>
          </a:p>
        </p:txBody>
      </p:sp>
      <p:sp>
        <p:nvSpPr>
          <p:cNvPr id="6" name="Rechteck 5"/>
          <p:cNvSpPr/>
          <p:nvPr/>
        </p:nvSpPr>
        <p:spPr>
          <a:xfrm>
            <a:off x="2447764" y="2646557"/>
            <a:ext cx="432048" cy="288032"/>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smtClean="0"/>
              <a:t>Yes</a:t>
            </a:r>
            <a:endParaRPr lang="en-GB" sz="1200" dirty="0"/>
          </a:p>
        </p:txBody>
      </p:sp>
      <p:sp>
        <p:nvSpPr>
          <p:cNvPr id="7" name="Textfeld 20"/>
          <p:cNvSpPr txBox="1"/>
          <p:nvPr/>
        </p:nvSpPr>
        <p:spPr>
          <a:xfrm>
            <a:off x="1857973" y="3115846"/>
            <a:ext cx="1611630" cy="646331"/>
          </a:xfrm>
          <a:prstGeom prst="rect">
            <a:avLst/>
          </a:prstGeom>
          <a:ln w="12700"/>
        </p:spPr>
        <p:style>
          <a:lnRef idx="2">
            <a:schemeClr val="dk1"/>
          </a:lnRef>
          <a:fillRef idx="1">
            <a:schemeClr val="lt1"/>
          </a:fillRef>
          <a:effectRef idx="0">
            <a:schemeClr val="dk1"/>
          </a:effectRef>
          <a:fontRef idx="minor">
            <a:schemeClr val="dk1"/>
          </a:fontRef>
        </p:style>
        <p:txBody>
          <a:bodyPr wrap="square" rtlCol="0">
            <a:spAutoFit/>
          </a:bodyPr>
          <a:lstStyle/>
          <a:p>
            <a:pPr algn="ctr">
              <a:spcAft>
                <a:spcPts val="0"/>
              </a:spcAft>
            </a:pPr>
            <a:r>
              <a:rPr lang="en-GB" sz="1200" kern="1200" dirty="0" smtClean="0">
                <a:solidFill>
                  <a:srgbClr val="000000"/>
                </a:solidFill>
                <a:effectLst/>
                <a:ea typeface="Times New Roman" panose="02020603050405020304" pitchFamily="18" charset="0"/>
                <a:cs typeface="Times New Roman" panose="02020603050405020304" pitchFamily="18" charset="0"/>
              </a:rPr>
              <a:t>Does the patient have diarrhoea since more than two weeks?</a:t>
            </a:r>
            <a:endParaRPr lang="en-GB" sz="1200" dirty="0">
              <a:effectLst/>
              <a:latin typeface="Times New Roman" panose="02020603050405020304" pitchFamily="18" charset="0"/>
              <a:ea typeface="Times New Roman" panose="02020603050405020304" pitchFamily="18" charset="0"/>
            </a:endParaRPr>
          </a:p>
        </p:txBody>
      </p:sp>
      <p:sp>
        <p:nvSpPr>
          <p:cNvPr id="8" name="Rechteck 7"/>
          <p:cNvSpPr/>
          <p:nvPr/>
        </p:nvSpPr>
        <p:spPr>
          <a:xfrm>
            <a:off x="2447764" y="4046784"/>
            <a:ext cx="432048" cy="288032"/>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smtClean="0"/>
              <a:t>No</a:t>
            </a:r>
            <a:endParaRPr lang="en-GB" sz="1200" dirty="0"/>
          </a:p>
        </p:txBody>
      </p:sp>
      <p:sp>
        <p:nvSpPr>
          <p:cNvPr id="10" name="Textfeld 20"/>
          <p:cNvSpPr txBox="1"/>
          <p:nvPr/>
        </p:nvSpPr>
        <p:spPr>
          <a:xfrm>
            <a:off x="5292080" y="3208178"/>
            <a:ext cx="1611630" cy="461665"/>
          </a:xfrm>
          <a:prstGeom prst="rect">
            <a:avLst/>
          </a:prstGeom>
          <a:ln w="12700"/>
        </p:spPr>
        <p:style>
          <a:lnRef idx="2">
            <a:schemeClr val="dk1"/>
          </a:lnRef>
          <a:fillRef idx="1">
            <a:schemeClr val="lt1"/>
          </a:fillRef>
          <a:effectRef idx="0">
            <a:schemeClr val="dk1"/>
          </a:effectRef>
          <a:fontRef idx="minor">
            <a:schemeClr val="dk1"/>
          </a:fontRef>
        </p:style>
        <p:txBody>
          <a:bodyPr wrap="square" rtlCol="0">
            <a:spAutoFit/>
          </a:bodyPr>
          <a:lstStyle/>
          <a:p>
            <a:pPr algn="ctr">
              <a:spcAft>
                <a:spcPts val="0"/>
              </a:spcAft>
            </a:pPr>
            <a:r>
              <a:rPr lang="en-GB" sz="1200" kern="1200" dirty="0" smtClean="0">
                <a:solidFill>
                  <a:srgbClr val="000000"/>
                </a:solidFill>
                <a:effectLst/>
                <a:ea typeface="Times New Roman" panose="02020603050405020304" pitchFamily="18" charset="0"/>
                <a:cs typeface="Times New Roman" panose="02020603050405020304" pitchFamily="18" charset="0"/>
              </a:rPr>
              <a:t>Refer to a health centre</a:t>
            </a:r>
            <a:endParaRPr lang="en-GB" sz="1200" dirty="0">
              <a:effectLst/>
              <a:latin typeface="Times New Roman" panose="02020603050405020304" pitchFamily="18" charset="0"/>
              <a:ea typeface="Times New Roman" panose="02020603050405020304" pitchFamily="18" charset="0"/>
            </a:endParaRPr>
          </a:p>
        </p:txBody>
      </p:sp>
      <p:sp>
        <p:nvSpPr>
          <p:cNvPr id="11" name="Textfeld 20"/>
          <p:cNvSpPr txBox="1"/>
          <p:nvPr/>
        </p:nvSpPr>
        <p:spPr>
          <a:xfrm>
            <a:off x="1857973" y="4554577"/>
            <a:ext cx="1611630" cy="461665"/>
          </a:xfrm>
          <a:prstGeom prst="rect">
            <a:avLst/>
          </a:prstGeom>
          <a:ln w="12700"/>
        </p:spPr>
        <p:style>
          <a:lnRef idx="2">
            <a:schemeClr val="dk1"/>
          </a:lnRef>
          <a:fillRef idx="1">
            <a:schemeClr val="lt1"/>
          </a:fillRef>
          <a:effectRef idx="0">
            <a:schemeClr val="dk1"/>
          </a:effectRef>
          <a:fontRef idx="minor">
            <a:schemeClr val="dk1"/>
          </a:fontRef>
        </p:style>
        <p:txBody>
          <a:bodyPr wrap="square" rtlCol="0">
            <a:spAutoFit/>
          </a:bodyPr>
          <a:lstStyle/>
          <a:p>
            <a:pPr algn="ctr">
              <a:spcAft>
                <a:spcPts val="0"/>
              </a:spcAft>
            </a:pPr>
            <a:r>
              <a:rPr lang="en-GB" sz="1200" kern="1200" dirty="0" smtClean="0">
                <a:solidFill>
                  <a:srgbClr val="000000"/>
                </a:solidFill>
                <a:effectLst/>
                <a:ea typeface="Times New Roman" panose="02020603050405020304" pitchFamily="18" charset="0"/>
                <a:cs typeface="Times New Roman" panose="02020603050405020304" pitchFamily="18" charset="0"/>
              </a:rPr>
              <a:t>Is there blood in the stool?</a:t>
            </a:r>
            <a:endParaRPr lang="en-GB" sz="1200" dirty="0">
              <a:effectLst/>
              <a:latin typeface="Times New Roman" panose="02020603050405020304" pitchFamily="18" charset="0"/>
              <a:ea typeface="Times New Roman" panose="02020603050405020304" pitchFamily="18" charset="0"/>
            </a:endParaRPr>
          </a:p>
        </p:txBody>
      </p:sp>
      <p:sp>
        <p:nvSpPr>
          <p:cNvPr id="12" name="Rechteck 11"/>
          <p:cNvSpPr/>
          <p:nvPr/>
        </p:nvSpPr>
        <p:spPr>
          <a:xfrm>
            <a:off x="4196037" y="4643136"/>
            <a:ext cx="432048" cy="288032"/>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smtClean="0"/>
              <a:t>Yes</a:t>
            </a:r>
            <a:endParaRPr lang="en-GB" sz="1200" dirty="0"/>
          </a:p>
        </p:txBody>
      </p:sp>
      <p:sp>
        <p:nvSpPr>
          <p:cNvPr id="13" name="Rechteck 12"/>
          <p:cNvSpPr/>
          <p:nvPr/>
        </p:nvSpPr>
        <p:spPr>
          <a:xfrm>
            <a:off x="2447764" y="5282473"/>
            <a:ext cx="432048" cy="288032"/>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smtClean="0"/>
              <a:t>No</a:t>
            </a:r>
            <a:endParaRPr lang="en-GB" sz="1200" dirty="0"/>
          </a:p>
        </p:txBody>
      </p:sp>
      <p:sp>
        <p:nvSpPr>
          <p:cNvPr id="14" name="Textfeld 20"/>
          <p:cNvSpPr txBox="1"/>
          <p:nvPr/>
        </p:nvSpPr>
        <p:spPr>
          <a:xfrm>
            <a:off x="5220072" y="4554577"/>
            <a:ext cx="1611630" cy="461665"/>
          </a:xfrm>
          <a:prstGeom prst="rect">
            <a:avLst/>
          </a:prstGeom>
          <a:ln w="12700"/>
        </p:spPr>
        <p:style>
          <a:lnRef idx="2">
            <a:schemeClr val="dk1"/>
          </a:lnRef>
          <a:fillRef idx="1">
            <a:schemeClr val="lt1"/>
          </a:fillRef>
          <a:effectRef idx="0">
            <a:schemeClr val="dk1"/>
          </a:effectRef>
          <a:fontRef idx="minor">
            <a:schemeClr val="dk1"/>
          </a:fontRef>
        </p:style>
        <p:txBody>
          <a:bodyPr wrap="square" rtlCol="0">
            <a:spAutoFit/>
          </a:bodyPr>
          <a:lstStyle/>
          <a:p>
            <a:pPr algn="ctr">
              <a:spcAft>
                <a:spcPts val="0"/>
              </a:spcAft>
            </a:pPr>
            <a:r>
              <a:rPr lang="en-GB" sz="1200" kern="1200" dirty="0" smtClean="0">
                <a:solidFill>
                  <a:srgbClr val="000000"/>
                </a:solidFill>
                <a:effectLst/>
                <a:ea typeface="Times New Roman" panose="02020603050405020304" pitchFamily="18" charset="0"/>
                <a:cs typeface="Times New Roman" panose="02020603050405020304" pitchFamily="18" charset="0"/>
              </a:rPr>
              <a:t>Refer to a health centre</a:t>
            </a:r>
            <a:endParaRPr lang="en-GB" sz="1200" dirty="0">
              <a:effectLst/>
              <a:latin typeface="Times New Roman" panose="02020603050405020304" pitchFamily="18" charset="0"/>
              <a:ea typeface="Times New Roman" panose="02020603050405020304" pitchFamily="18" charset="0"/>
            </a:endParaRPr>
          </a:p>
        </p:txBody>
      </p:sp>
      <p:sp>
        <p:nvSpPr>
          <p:cNvPr id="15" name="Textfeld 20"/>
          <p:cNvSpPr txBox="1"/>
          <p:nvPr/>
        </p:nvSpPr>
        <p:spPr>
          <a:xfrm>
            <a:off x="1857973" y="5884007"/>
            <a:ext cx="1611630" cy="830997"/>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spcAft>
                <a:spcPts val="0"/>
              </a:spcAft>
            </a:pPr>
            <a:r>
              <a:rPr lang="en-GB" sz="1200" kern="1200" dirty="0" smtClean="0">
                <a:solidFill>
                  <a:srgbClr val="000000"/>
                </a:solidFill>
                <a:effectLst/>
                <a:ea typeface="Times New Roman" panose="02020603050405020304" pitchFamily="18" charset="0"/>
                <a:cs typeface="Times New Roman" panose="02020603050405020304" pitchFamily="18" charset="0"/>
              </a:rPr>
              <a:t>Potential AWD/Cholera case, proceed with dehydration assessment</a:t>
            </a:r>
            <a:endParaRPr lang="en-GB" sz="1200" dirty="0">
              <a:effectLst/>
              <a:latin typeface="Times New Roman" panose="02020603050405020304" pitchFamily="18" charset="0"/>
              <a:ea typeface="Times New Roman" panose="02020603050405020304" pitchFamily="18" charset="0"/>
            </a:endParaRPr>
          </a:p>
        </p:txBody>
      </p:sp>
      <p:cxnSp>
        <p:nvCxnSpPr>
          <p:cNvPr id="17" name="Gerader Verbinder 16"/>
          <p:cNvCxnSpPr>
            <a:stCxn id="3" idx="3"/>
            <a:endCxn id="4" idx="1"/>
          </p:cNvCxnSpPr>
          <p:nvPr/>
        </p:nvCxnSpPr>
        <p:spPr>
          <a:xfrm flipV="1">
            <a:off x="3707904" y="1988839"/>
            <a:ext cx="488133" cy="1"/>
          </a:xfrm>
          <a:prstGeom prst="line">
            <a:avLst/>
          </a:prstGeom>
        </p:spPr>
        <p:style>
          <a:lnRef idx="1">
            <a:schemeClr val="dk1"/>
          </a:lnRef>
          <a:fillRef idx="0">
            <a:schemeClr val="dk1"/>
          </a:fillRef>
          <a:effectRef idx="0">
            <a:schemeClr val="dk1"/>
          </a:effectRef>
          <a:fontRef idx="minor">
            <a:schemeClr val="tx1"/>
          </a:fontRef>
        </p:style>
      </p:cxnSp>
      <p:cxnSp>
        <p:nvCxnSpPr>
          <p:cNvPr id="19" name="Gerade Verbindung mit Pfeil 18"/>
          <p:cNvCxnSpPr>
            <a:stCxn id="4" idx="3"/>
            <a:endCxn id="5" idx="1"/>
          </p:cNvCxnSpPr>
          <p:nvPr/>
        </p:nvCxnSpPr>
        <p:spPr>
          <a:xfrm>
            <a:off x="4628085" y="1988839"/>
            <a:ext cx="591987"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1" name="Gerader Verbinder 20"/>
          <p:cNvCxnSpPr>
            <a:stCxn id="7" idx="3"/>
            <a:endCxn id="55" idx="1"/>
          </p:cNvCxnSpPr>
          <p:nvPr/>
        </p:nvCxnSpPr>
        <p:spPr>
          <a:xfrm flipV="1">
            <a:off x="3469603" y="3439010"/>
            <a:ext cx="726434" cy="2"/>
          </a:xfrm>
          <a:prstGeom prst="line">
            <a:avLst/>
          </a:prstGeom>
        </p:spPr>
        <p:style>
          <a:lnRef idx="1">
            <a:schemeClr val="dk1"/>
          </a:lnRef>
          <a:fillRef idx="0">
            <a:schemeClr val="dk1"/>
          </a:fillRef>
          <a:effectRef idx="0">
            <a:schemeClr val="dk1"/>
          </a:effectRef>
          <a:fontRef idx="minor">
            <a:schemeClr val="tx1"/>
          </a:fontRef>
        </p:style>
      </p:cxnSp>
      <p:cxnSp>
        <p:nvCxnSpPr>
          <p:cNvPr id="23" name="Gerade Verbindung mit Pfeil 22"/>
          <p:cNvCxnSpPr>
            <a:stCxn id="55" idx="3"/>
            <a:endCxn id="10" idx="1"/>
          </p:cNvCxnSpPr>
          <p:nvPr/>
        </p:nvCxnSpPr>
        <p:spPr>
          <a:xfrm>
            <a:off x="4628085" y="3439010"/>
            <a:ext cx="663995" cy="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5" name="Gerader Verbinder 24"/>
          <p:cNvCxnSpPr>
            <a:stCxn id="11" idx="3"/>
            <a:endCxn id="12" idx="1"/>
          </p:cNvCxnSpPr>
          <p:nvPr/>
        </p:nvCxnSpPr>
        <p:spPr>
          <a:xfrm>
            <a:off x="3469603" y="4785410"/>
            <a:ext cx="726434" cy="1742"/>
          </a:xfrm>
          <a:prstGeom prst="line">
            <a:avLst/>
          </a:prstGeom>
        </p:spPr>
        <p:style>
          <a:lnRef idx="1">
            <a:schemeClr val="dk1"/>
          </a:lnRef>
          <a:fillRef idx="0">
            <a:schemeClr val="dk1"/>
          </a:fillRef>
          <a:effectRef idx="0">
            <a:schemeClr val="dk1"/>
          </a:effectRef>
          <a:fontRef idx="minor">
            <a:schemeClr val="tx1"/>
          </a:fontRef>
        </p:style>
      </p:cxnSp>
      <p:cxnSp>
        <p:nvCxnSpPr>
          <p:cNvPr id="28" name="Gerade Verbindung mit Pfeil 27"/>
          <p:cNvCxnSpPr>
            <a:stCxn id="12" idx="3"/>
            <a:endCxn id="14" idx="1"/>
          </p:cNvCxnSpPr>
          <p:nvPr/>
        </p:nvCxnSpPr>
        <p:spPr>
          <a:xfrm flipV="1">
            <a:off x="4628085" y="4785410"/>
            <a:ext cx="591987" cy="174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0" name="Gerader Verbinder 29"/>
          <p:cNvCxnSpPr>
            <a:stCxn id="3" idx="2"/>
            <a:endCxn id="6" idx="0"/>
          </p:cNvCxnSpPr>
          <p:nvPr/>
        </p:nvCxnSpPr>
        <p:spPr>
          <a:xfrm>
            <a:off x="2663788" y="2492896"/>
            <a:ext cx="0" cy="153661"/>
          </a:xfrm>
          <a:prstGeom prst="line">
            <a:avLst/>
          </a:prstGeom>
        </p:spPr>
        <p:style>
          <a:lnRef idx="1">
            <a:schemeClr val="dk1"/>
          </a:lnRef>
          <a:fillRef idx="0">
            <a:schemeClr val="dk1"/>
          </a:fillRef>
          <a:effectRef idx="0">
            <a:schemeClr val="dk1"/>
          </a:effectRef>
          <a:fontRef idx="minor">
            <a:schemeClr val="tx1"/>
          </a:fontRef>
        </p:style>
      </p:cxnSp>
      <p:cxnSp>
        <p:nvCxnSpPr>
          <p:cNvPr id="32" name="Gerade Verbindung mit Pfeil 31"/>
          <p:cNvCxnSpPr/>
          <p:nvPr/>
        </p:nvCxnSpPr>
        <p:spPr>
          <a:xfrm>
            <a:off x="2661557" y="2934589"/>
            <a:ext cx="0" cy="19988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4" name="Gerader Verbinder 33"/>
          <p:cNvCxnSpPr>
            <a:stCxn id="7" idx="2"/>
          </p:cNvCxnSpPr>
          <p:nvPr/>
        </p:nvCxnSpPr>
        <p:spPr>
          <a:xfrm>
            <a:off x="2663788" y="3762177"/>
            <a:ext cx="0" cy="284607"/>
          </a:xfrm>
          <a:prstGeom prst="line">
            <a:avLst/>
          </a:prstGeom>
        </p:spPr>
        <p:style>
          <a:lnRef idx="1">
            <a:schemeClr val="dk1"/>
          </a:lnRef>
          <a:fillRef idx="0">
            <a:schemeClr val="dk1"/>
          </a:fillRef>
          <a:effectRef idx="0">
            <a:schemeClr val="dk1"/>
          </a:effectRef>
          <a:fontRef idx="minor">
            <a:schemeClr val="tx1"/>
          </a:fontRef>
        </p:style>
      </p:cxnSp>
      <p:cxnSp>
        <p:nvCxnSpPr>
          <p:cNvPr id="36" name="Gerade Verbindung mit Pfeil 35"/>
          <p:cNvCxnSpPr/>
          <p:nvPr/>
        </p:nvCxnSpPr>
        <p:spPr>
          <a:xfrm>
            <a:off x="2661557" y="4334816"/>
            <a:ext cx="4463" cy="21976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8" name="Gerader Verbinder 37"/>
          <p:cNvCxnSpPr/>
          <p:nvPr/>
        </p:nvCxnSpPr>
        <p:spPr>
          <a:xfrm>
            <a:off x="2663788" y="5016242"/>
            <a:ext cx="0" cy="266231"/>
          </a:xfrm>
          <a:prstGeom prst="line">
            <a:avLst/>
          </a:prstGeom>
        </p:spPr>
        <p:style>
          <a:lnRef idx="1">
            <a:schemeClr val="dk1"/>
          </a:lnRef>
          <a:fillRef idx="0">
            <a:schemeClr val="dk1"/>
          </a:fillRef>
          <a:effectRef idx="0">
            <a:schemeClr val="dk1"/>
          </a:effectRef>
          <a:fontRef idx="minor">
            <a:schemeClr val="tx1"/>
          </a:fontRef>
        </p:style>
      </p:cxnSp>
      <p:cxnSp>
        <p:nvCxnSpPr>
          <p:cNvPr id="40" name="Gerade Verbindung mit Pfeil 39"/>
          <p:cNvCxnSpPr/>
          <p:nvPr/>
        </p:nvCxnSpPr>
        <p:spPr>
          <a:xfrm>
            <a:off x="2663788" y="5570505"/>
            <a:ext cx="0" cy="31350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54" name="Rechteck 53"/>
          <p:cNvSpPr/>
          <p:nvPr/>
        </p:nvSpPr>
        <p:spPr>
          <a:xfrm>
            <a:off x="1187624" y="548680"/>
            <a:ext cx="6618140" cy="583565"/>
          </a:xfrm>
          <a:prstGeom prst="rect">
            <a:avLst/>
          </a:prstGeom>
          <a:solidFill>
            <a:schemeClr val="tx2">
              <a:lumMod val="40000"/>
              <a:lumOff val="60000"/>
            </a:schemeClr>
          </a:solidFill>
          <a:ln w="12700">
            <a:solidFill>
              <a:schemeClr val="tx1"/>
            </a:solidFill>
          </a:ln>
        </p:spPr>
        <p:style>
          <a:lnRef idx="1">
            <a:schemeClr val="accent1"/>
          </a:lnRef>
          <a:fillRef idx="2">
            <a:schemeClr val="accent1"/>
          </a:fillRef>
          <a:effectRef idx="1">
            <a:schemeClr val="accent1"/>
          </a:effectRef>
          <a:fontRef idx="minor">
            <a:schemeClr val="dk1"/>
          </a:fontRef>
        </p:style>
        <p:txBody>
          <a:bodyPr rtlCol="0" anchor="ctr">
            <a:noAutofit/>
          </a:bodyPr>
          <a:lstStyle/>
          <a:p>
            <a:pPr algn="ctr">
              <a:spcAft>
                <a:spcPts val="0"/>
              </a:spcAft>
            </a:pPr>
            <a:r>
              <a:rPr lang="en-GB" sz="1600" b="1" kern="1200" dirty="0">
                <a:solidFill>
                  <a:srgbClr val="000000"/>
                </a:solidFill>
                <a:effectLst/>
                <a:ea typeface="Times New Roman" panose="02020603050405020304" pitchFamily="18" charset="0"/>
                <a:cs typeface="Times New Roman" panose="02020603050405020304" pitchFamily="18" charset="0"/>
              </a:rPr>
              <a:t>Step 1</a:t>
            </a:r>
            <a:endParaRPr lang="en-GB" sz="1600" dirty="0">
              <a:effectLst/>
              <a:latin typeface="Times New Roman" panose="02020603050405020304" pitchFamily="18" charset="0"/>
              <a:ea typeface="Times New Roman" panose="02020603050405020304" pitchFamily="18" charset="0"/>
            </a:endParaRPr>
          </a:p>
          <a:p>
            <a:pPr algn="ctr">
              <a:spcAft>
                <a:spcPts val="0"/>
              </a:spcAft>
            </a:pPr>
            <a:r>
              <a:rPr lang="en-GB" sz="1600" b="1" dirty="0">
                <a:solidFill>
                  <a:srgbClr val="000000"/>
                </a:solidFill>
                <a:ea typeface="Times New Roman" panose="02020603050405020304" pitchFamily="18" charset="0"/>
                <a:cs typeface="Times New Roman" panose="02020603050405020304" pitchFamily="18" charset="0"/>
              </a:rPr>
              <a:t>D</a:t>
            </a:r>
            <a:r>
              <a:rPr lang="en-GB" sz="1600" b="1" kern="1200" dirty="0" smtClean="0">
                <a:solidFill>
                  <a:srgbClr val="000000"/>
                </a:solidFill>
                <a:effectLst/>
                <a:ea typeface="Times New Roman" panose="02020603050405020304" pitchFamily="18" charset="0"/>
                <a:cs typeface="Times New Roman" panose="02020603050405020304" pitchFamily="18" charset="0"/>
              </a:rPr>
              <a:t>oes </a:t>
            </a:r>
            <a:r>
              <a:rPr lang="en-GB" sz="1600" b="1" kern="1200" dirty="0">
                <a:solidFill>
                  <a:srgbClr val="000000"/>
                </a:solidFill>
                <a:effectLst/>
                <a:ea typeface="Times New Roman" panose="02020603050405020304" pitchFamily="18" charset="0"/>
                <a:cs typeface="Times New Roman" panose="02020603050405020304" pitchFamily="18" charset="0"/>
              </a:rPr>
              <a:t>the patient fit </a:t>
            </a:r>
            <a:r>
              <a:rPr lang="en-GB" sz="1600" b="1" kern="1200" dirty="0" smtClean="0">
                <a:solidFill>
                  <a:srgbClr val="000000"/>
                </a:solidFill>
                <a:effectLst/>
                <a:ea typeface="Times New Roman" panose="02020603050405020304" pitchFamily="18" charset="0"/>
                <a:cs typeface="Times New Roman" panose="02020603050405020304" pitchFamily="18" charset="0"/>
              </a:rPr>
              <a:t>the AWD/Cholera case </a:t>
            </a:r>
            <a:r>
              <a:rPr lang="en-GB" sz="1600" b="1" kern="1200" dirty="0">
                <a:solidFill>
                  <a:srgbClr val="000000"/>
                </a:solidFill>
                <a:effectLst/>
                <a:ea typeface="Times New Roman" panose="02020603050405020304" pitchFamily="18" charset="0"/>
                <a:cs typeface="Times New Roman" panose="02020603050405020304" pitchFamily="18" charset="0"/>
              </a:rPr>
              <a:t>definition?</a:t>
            </a:r>
            <a:endParaRPr lang="en-GB" sz="1600" dirty="0">
              <a:effectLst/>
              <a:latin typeface="Times New Roman" panose="02020603050405020304" pitchFamily="18" charset="0"/>
              <a:ea typeface="Times New Roman" panose="02020603050405020304" pitchFamily="18" charset="0"/>
            </a:endParaRPr>
          </a:p>
        </p:txBody>
      </p:sp>
      <p:sp>
        <p:nvSpPr>
          <p:cNvPr id="55" name="Rechteck 54"/>
          <p:cNvSpPr/>
          <p:nvPr/>
        </p:nvSpPr>
        <p:spPr>
          <a:xfrm>
            <a:off x="4196037" y="3294994"/>
            <a:ext cx="432048" cy="288032"/>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smtClean="0"/>
              <a:t>Yes</a:t>
            </a:r>
            <a:endParaRPr lang="en-GB" sz="1200" dirty="0"/>
          </a:p>
        </p:txBody>
      </p:sp>
      <p:sp>
        <p:nvSpPr>
          <p:cNvPr id="29" name="Title 1">
            <a:extLst>
              <a:ext uri="{FF2B5EF4-FFF2-40B4-BE49-F238E27FC236}">
                <a16:creationId xmlns:a16="http://schemas.microsoft.com/office/drawing/2014/main" xmlns="" id="{5DD6079F-1030-4BF3-B784-C3584D8DC444}"/>
              </a:ext>
            </a:extLst>
          </p:cNvPr>
          <p:cNvSpPr txBox="1">
            <a:spLocks/>
          </p:cNvSpPr>
          <p:nvPr/>
        </p:nvSpPr>
        <p:spPr>
          <a:xfrm>
            <a:off x="395536" y="0"/>
            <a:ext cx="8229600" cy="11430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dirty="0" smtClean="0"/>
              <a:t>Decision </a:t>
            </a:r>
            <a:r>
              <a:rPr lang="en-US" sz="2800" dirty="0" smtClean="0"/>
              <a:t>Flow Chart for treatment and </a:t>
            </a:r>
            <a:r>
              <a:rPr lang="en-US" sz="2800" dirty="0" smtClean="0"/>
              <a:t>referral (1/4)</a:t>
            </a:r>
            <a:endParaRPr lang="en-US" sz="2800" dirty="0"/>
          </a:p>
        </p:txBody>
      </p:sp>
    </p:spTree>
    <p:extLst>
      <p:ext uri="{BB962C8B-B14F-4D97-AF65-F5344CB8AC3E}">
        <p14:creationId xmlns:p14="http://schemas.microsoft.com/office/powerpoint/2010/main" val="3594865122"/>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xmlns="" id="{5DD6079F-1030-4BF3-B784-C3584D8DC444}"/>
              </a:ext>
            </a:extLst>
          </p:cNvPr>
          <p:cNvSpPr txBox="1">
            <a:spLocks/>
          </p:cNvSpPr>
          <p:nvPr/>
        </p:nvSpPr>
        <p:spPr>
          <a:xfrm>
            <a:off x="395536" y="0"/>
            <a:ext cx="8229600" cy="11430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dirty="0" smtClean="0"/>
              <a:t>Decision </a:t>
            </a:r>
            <a:r>
              <a:rPr lang="en-US" sz="2800" dirty="0" smtClean="0"/>
              <a:t>Flow Chart for treatment and </a:t>
            </a:r>
            <a:r>
              <a:rPr lang="en-US" sz="2800" dirty="0" smtClean="0"/>
              <a:t>referral (2/4)</a:t>
            </a:r>
            <a:endParaRPr lang="en-US" sz="2800" dirty="0"/>
          </a:p>
        </p:txBody>
      </p:sp>
      <p:pic>
        <p:nvPicPr>
          <p:cNvPr id="3" name="Picture 2" descr="Screen Shot 2019-04-27 at 16.00.49.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7544" y="692696"/>
            <a:ext cx="7860178" cy="5910770"/>
          </a:xfrm>
          <a:prstGeom prst="rect">
            <a:avLst/>
          </a:prstGeom>
        </p:spPr>
      </p:pic>
    </p:spTree>
    <p:extLst>
      <p:ext uri="{BB962C8B-B14F-4D97-AF65-F5344CB8AC3E}">
        <p14:creationId xmlns:p14="http://schemas.microsoft.com/office/powerpoint/2010/main" val="2769036346"/>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xmlns="" id="{5DD6079F-1030-4BF3-B784-C3584D8DC444}"/>
              </a:ext>
            </a:extLst>
          </p:cNvPr>
          <p:cNvSpPr txBox="1">
            <a:spLocks/>
          </p:cNvSpPr>
          <p:nvPr/>
        </p:nvSpPr>
        <p:spPr>
          <a:xfrm>
            <a:off x="395536" y="0"/>
            <a:ext cx="8229600" cy="11430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dirty="0" smtClean="0"/>
              <a:t>Decision </a:t>
            </a:r>
            <a:r>
              <a:rPr lang="en-US" sz="2800" dirty="0" smtClean="0"/>
              <a:t>Flow Chart for treatment and </a:t>
            </a:r>
            <a:r>
              <a:rPr lang="en-US" sz="2800" dirty="0" smtClean="0"/>
              <a:t>referral (3/4)</a:t>
            </a:r>
            <a:endParaRPr lang="en-US" sz="2800" dirty="0"/>
          </a:p>
        </p:txBody>
      </p:sp>
      <p:pic>
        <p:nvPicPr>
          <p:cNvPr id="4" name="Picture 3" descr="Screen Shot 2019-04-27 at 16.06.25.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1600" y="769755"/>
            <a:ext cx="7128792" cy="5531631"/>
          </a:xfrm>
          <a:prstGeom prst="rect">
            <a:avLst/>
          </a:prstGeom>
        </p:spPr>
      </p:pic>
    </p:spTree>
    <p:extLst>
      <p:ext uri="{BB962C8B-B14F-4D97-AF65-F5344CB8AC3E}">
        <p14:creationId xmlns:p14="http://schemas.microsoft.com/office/powerpoint/2010/main" val="2939385032"/>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xmlns="" id="{5DD6079F-1030-4BF3-B784-C3584D8DC444}"/>
              </a:ext>
            </a:extLst>
          </p:cNvPr>
          <p:cNvSpPr txBox="1">
            <a:spLocks/>
          </p:cNvSpPr>
          <p:nvPr/>
        </p:nvSpPr>
        <p:spPr>
          <a:xfrm>
            <a:off x="395536" y="0"/>
            <a:ext cx="8229600" cy="11430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dirty="0" smtClean="0"/>
              <a:t>Decision </a:t>
            </a:r>
            <a:r>
              <a:rPr lang="en-US" sz="2800" dirty="0" smtClean="0"/>
              <a:t>Flow Chart for treatment and </a:t>
            </a:r>
            <a:r>
              <a:rPr lang="en-US" sz="2800" dirty="0" smtClean="0"/>
              <a:t>referral (4/4)</a:t>
            </a:r>
            <a:endParaRPr lang="en-US" sz="2800" dirty="0"/>
          </a:p>
        </p:txBody>
      </p:sp>
      <p:pic>
        <p:nvPicPr>
          <p:cNvPr id="2" name="Picture 1" descr="Screen Shot 2019-04-27 at 16.09.28.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34509" y="1878936"/>
            <a:ext cx="6362137" cy="4979064"/>
          </a:xfrm>
          <a:prstGeom prst="rect">
            <a:avLst/>
          </a:prstGeom>
        </p:spPr>
      </p:pic>
      <p:sp>
        <p:nvSpPr>
          <p:cNvPr id="3" name="TextBox 2"/>
          <p:cNvSpPr txBox="1"/>
          <p:nvPr/>
        </p:nvSpPr>
        <p:spPr>
          <a:xfrm>
            <a:off x="251521" y="587264"/>
            <a:ext cx="8496944" cy="1200329"/>
          </a:xfrm>
          <a:prstGeom prst="rect">
            <a:avLst/>
          </a:prstGeom>
          <a:noFill/>
        </p:spPr>
        <p:txBody>
          <a:bodyPr wrap="square" rtlCol="0">
            <a:spAutoFit/>
          </a:bodyPr>
          <a:lstStyle/>
          <a:p>
            <a:r>
              <a:rPr lang="en-GB" b="1" dirty="0"/>
              <a:t>For </a:t>
            </a:r>
            <a:r>
              <a:rPr lang="en-GB" b="1" dirty="0" smtClean="0"/>
              <a:t>referred patients</a:t>
            </a:r>
            <a:endParaRPr lang="en-US" dirty="0"/>
          </a:p>
          <a:p>
            <a:pPr marL="285750" indent="-285750">
              <a:buFont typeface="Wingdings" charset="2"/>
              <a:buChar char="§"/>
            </a:pPr>
            <a:r>
              <a:rPr lang="en-US" dirty="0" smtClean="0"/>
              <a:t>Patients should drink ORS while </a:t>
            </a:r>
            <a:r>
              <a:rPr lang="en-GB" dirty="0" smtClean="0"/>
              <a:t>waiting </a:t>
            </a:r>
            <a:r>
              <a:rPr lang="en-GB" dirty="0"/>
              <a:t>for transport /</a:t>
            </a:r>
            <a:r>
              <a:rPr lang="en-GB" dirty="0" smtClean="0"/>
              <a:t> </a:t>
            </a:r>
            <a:r>
              <a:rPr lang="en-GB" dirty="0"/>
              <a:t>during transport </a:t>
            </a:r>
            <a:r>
              <a:rPr lang="en-GB" dirty="0" smtClean="0"/>
              <a:t>to CTC</a:t>
            </a:r>
          </a:p>
          <a:p>
            <a:pPr marL="285750" indent="-285750">
              <a:buFont typeface="Wingdings" charset="2"/>
              <a:buChar char="§"/>
            </a:pPr>
            <a:r>
              <a:rPr lang="en-GB" dirty="0" smtClean="0"/>
              <a:t>Only </a:t>
            </a:r>
            <a:r>
              <a:rPr lang="en-GB" dirty="0"/>
              <a:t>patients that are </a:t>
            </a:r>
            <a:r>
              <a:rPr lang="en-GB" dirty="0" smtClean="0"/>
              <a:t>able to drink – </a:t>
            </a:r>
            <a:r>
              <a:rPr lang="en-GB" dirty="0"/>
              <a:t>n</a:t>
            </a:r>
            <a:r>
              <a:rPr lang="en-GB" dirty="0" smtClean="0"/>
              <a:t>ever </a:t>
            </a:r>
            <a:r>
              <a:rPr lang="en-GB" dirty="0"/>
              <a:t>try to rehydrate unconscious </a:t>
            </a:r>
            <a:r>
              <a:rPr lang="en-GB" dirty="0" smtClean="0"/>
              <a:t>patients</a:t>
            </a:r>
          </a:p>
          <a:p>
            <a:pPr marL="285750" lvl="0" indent="-285750">
              <a:buFont typeface="Wingdings" charset="2"/>
              <a:buChar char="§"/>
            </a:pPr>
            <a:r>
              <a:rPr lang="en-GB" dirty="0"/>
              <a:t>Mothers should continue </a:t>
            </a:r>
            <a:r>
              <a:rPr lang="en-GB" dirty="0" smtClean="0"/>
              <a:t>to breastfeed </a:t>
            </a:r>
            <a:r>
              <a:rPr lang="en-GB" dirty="0"/>
              <a:t>while going to the </a:t>
            </a:r>
            <a:r>
              <a:rPr lang="en-GB" dirty="0" smtClean="0"/>
              <a:t>CTC</a:t>
            </a:r>
            <a:endParaRPr lang="en-US" dirty="0"/>
          </a:p>
        </p:txBody>
      </p:sp>
      <p:sp>
        <p:nvSpPr>
          <p:cNvPr id="5" name="TextBox 4"/>
          <p:cNvSpPr txBox="1"/>
          <p:nvPr/>
        </p:nvSpPr>
        <p:spPr>
          <a:xfrm>
            <a:off x="323528" y="5373216"/>
            <a:ext cx="2160240" cy="1200329"/>
          </a:xfrm>
          <a:prstGeom prst="rect">
            <a:avLst/>
          </a:prstGeom>
          <a:noFill/>
        </p:spPr>
        <p:txBody>
          <a:bodyPr wrap="square" rtlCol="0">
            <a:spAutoFit/>
          </a:bodyPr>
          <a:lstStyle/>
          <a:p>
            <a:pPr lvl="0"/>
            <a:r>
              <a:rPr lang="en-GB" dirty="0"/>
              <a:t>50 ml = ¼ cup</a:t>
            </a:r>
          </a:p>
          <a:p>
            <a:pPr lvl="0"/>
            <a:r>
              <a:rPr lang="en-GB" dirty="0"/>
              <a:t>100 ml = ½ cup</a:t>
            </a:r>
          </a:p>
          <a:p>
            <a:pPr lvl="0"/>
            <a:r>
              <a:rPr lang="en-GB" dirty="0"/>
              <a:t>200 ml = 1 cup</a:t>
            </a:r>
            <a:endParaRPr lang="en-US" dirty="0"/>
          </a:p>
          <a:p>
            <a:endParaRPr lang="en-US" dirty="0"/>
          </a:p>
        </p:txBody>
      </p:sp>
    </p:spTree>
    <p:extLst>
      <p:ext uri="{BB962C8B-B14F-4D97-AF65-F5344CB8AC3E}">
        <p14:creationId xmlns:p14="http://schemas.microsoft.com/office/powerpoint/2010/main" val="3562320760"/>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DD6079F-1030-4BF3-B784-C3584D8DC444}"/>
              </a:ext>
            </a:extLst>
          </p:cNvPr>
          <p:cNvSpPr>
            <a:spLocks noGrp="1"/>
          </p:cNvSpPr>
          <p:nvPr>
            <p:ph type="title"/>
          </p:nvPr>
        </p:nvSpPr>
        <p:spPr>
          <a:xfrm>
            <a:off x="395536" y="-315416"/>
            <a:ext cx="8229600" cy="1143000"/>
          </a:xfrm>
        </p:spPr>
        <p:txBody>
          <a:bodyPr>
            <a:normAutofit/>
          </a:bodyPr>
          <a:lstStyle/>
          <a:p>
            <a:r>
              <a:rPr lang="en-US" sz="2800" dirty="0" smtClean="0"/>
              <a:t>Referral Procedure</a:t>
            </a:r>
            <a:endParaRPr lang="en-US" sz="2800" dirty="0"/>
          </a:p>
        </p:txBody>
      </p:sp>
      <p:pic>
        <p:nvPicPr>
          <p:cNvPr id="4" name="Picture 3" descr="logoFEDenglish">
            <a:extLst>
              <a:ext uri="{FF2B5EF4-FFF2-40B4-BE49-F238E27FC236}">
                <a16:creationId xmlns:a16="http://schemas.microsoft.com/office/drawing/2014/main" xmlns="" id="{4CD5D800-7A09-414A-BE4A-00744A4B8A02}"/>
              </a:ext>
            </a:extLst>
          </p:cNvPr>
          <p:cNvPicPr/>
          <p:nvPr/>
        </p:nvPicPr>
        <p:blipFill>
          <a:blip r:embed="rId2" cstate="email">
            <a:extLst>
              <a:ext uri="{28A0092B-C50C-407E-A947-70E740481C1C}">
                <a14:useLocalDpi xmlns:a14="http://schemas.microsoft.com/office/drawing/2010/main"/>
              </a:ext>
            </a:extLst>
          </a:blip>
          <a:srcRect/>
          <a:stretch>
            <a:fillRect/>
          </a:stretch>
        </p:blipFill>
        <p:spPr bwMode="auto">
          <a:xfrm>
            <a:off x="323528" y="6237312"/>
            <a:ext cx="3412524" cy="287511"/>
          </a:xfrm>
          <a:prstGeom prst="rect">
            <a:avLst/>
          </a:prstGeom>
          <a:noFill/>
          <a:ln>
            <a:noFill/>
          </a:ln>
          <a:extLst/>
        </p:spPr>
      </p:pic>
      <p:sp>
        <p:nvSpPr>
          <p:cNvPr id="6" name="TextBox 5"/>
          <p:cNvSpPr txBox="1"/>
          <p:nvPr/>
        </p:nvSpPr>
        <p:spPr>
          <a:xfrm>
            <a:off x="715177" y="692696"/>
            <a:ext cx="8424936" cy="5632312"/>
          </a:xfrm>
          <a:prstGeom prst="rect">
            <a:avLst/>
          </a:prstGeom>
          <a:noFill/>
        </p:spPr>
        <p:txBody>
          <a:bodyPr wrap="square" rtlCol="0">
            <a:spAutoFit/>
          </a:bodyPr>
          <a:lstStyle/>
          <a:p>
            <a:pPr marL="1257300" lvl="2" indent="-342900">
              <a:buFont typeface="Wingdings" charset="2"/>
              <a:buChar char="q"/>
            </a:pPr>
            <a:r>
              <a:rPr lang="en-US" dirty="0" smtClean="0"/>
              <a:t>All children &lt; 5 years (even if </a:t>
            </a:r>
            <a:r>
              <a:rPr lang="en-US" dirty="0"/>
              <a:t>n</a:t>
            </a:r>
            <a:r>
              <a:rPr lang="en-US" dirty="0" smtClean="0"/>
              <a:t>o dehydration)</a:t>
            </a:r>
          </a:p>
          <a:p>
            <a:pPr marL="1257300" lvl="2" indent="-342900">
              <a:buFont typeface="Wingdings" charset="2"/>
              <a:buChar char="q"/>
            </a:pPr>
            <a:r>
              <a:rPr lang="en-US" dirty="0" smtClean="0"/>
              <a:t>All Pregnant women (even if no </a:t>
            </a:r>
            <a:r>
              <a:rPr lang="en-US" dirty="0"/>
              <a:t>dehydration</a:t>
            </a:r>
            <a:r>
              <a:rPr lang="en-US" dirty="0" smtClean="0"/>
              <a:t>)</a:t>
            </a:r>
          </a:p>
          <a:p>
            <a:pPr marL="1257300" lvl="2" indent="-342900">
              <a:buFont typeface="Wingdings" charset="2"/>
              <a:buChar char="q"/>
            </a:pPr>
            <a:r>
              <a:rPr lang="en-US" dirty="0" smtClean="0"/>
              <a:t>All patients with severe or even some dehydration</a:t>
            </a:r>
          </a:p>
          <a:p>
            <a:pPr marL="1257300" lvl="2" indent="-342900">
              <a:buFont typeface="Wingdings" charset="2"/>
              <a:buChar char="q"/>
            </a:pPr>
            <a:r>
              <a:rPr lang="en-US" dirty="0" smtClean="0"/>
              <a:t>Bloody/mucous diarrhea cases (Refer to Health Facility)</a:t>
            </a:r>
          </a:p>
          <a:p>
            <a:pPr marL="1257300" lvl="2" indent="-342900">
              <a:buFont typeface="Wingdings" charset="2"/>
              <a:buChar char="q"/>
            </a:pPr>
            <a:r>
              <a:rPr lang="en-US" dirty="0" smtClean="0"/>
              <a:t>Persistent diarrhea cases &gt;2 </a:t>
            </a:r>
            <a:r>
              <a:rPr lang="en-US" dirty="0"/>
              <a:t>weeks (Refer to Health Facility</a:t>
            </a:r>
            <a:r>
              <a:rPr lang="en-US" dirty="0" smtClean="0"/>
              <a:t>)</a:t>
            </a:r>
          </a:p>
          <a:p>
            <a:pPr marL="1257300" lvl="2" indent="-342900">
              <a:buFont typeface="Wingdings" charset="2"/>
              <a:buChar char="q"/>
            </a:pPr>
            <a:r>
              <a:rPr lang="en-US" dirty="0" smtClean="0"/>
              <a:t>Patients not able to drink ORS</a:t>
            </a:r>
          </a:p>
          <a:p>
            <a:pPr marL="1257300" lvl="2" indent="-342900">
              <a:buFont typeface="Wingdings" charset="2"/>
              <a:buChar char="q"/>
            </a:pPr>
            <a:r>
              <a:rPr lang="en-US" dirty="0" smtClean="0"/>
              <a:t>Patients with continuous vomiting or diarrhea</a:t>
            </a:r>
          </a:p>
          <a:p>
            <a:pPr marL="1257300" lvl="2" indent="-342900">
              <a:buFont typeface="Wingdings" charset="2"/>
              <a:buChar char="q"/>
            </a:pPr>
            <a:r>
              <a:rPr lang="en-US" dirty="0" smtClean="0"/>
              <a:t>Patients who are not improving</a:t>
            </a:r>
          </a:p>
          <a:p>
            <a:pPr marL="1257300" lvl="2" indent="-342900">
              <a:buFont typeface="Wingdings" charset="2"/>
              <a:buChar char="q"/>
            </a:pPr>
            <a:r>
              <a:rPr lang="en-US" dirty="0" smtClean="0"/>
              <a:t>All cases you are worried about</a:t>
            </a:r>
          </a:p>
          <a:p>
            <a:pPr marL="1371600" lvl="2" indent="-457200">
              <a:buFont typeface="Wingdings" charset="2"/>
              <a:buChar char="q"/>
            </a:pPr>
            <a:endParaRPr lang="en-US" dirty="0"/>
          </a:p>
          <a:p>
            <a:r>
              <a:rPr lang="en-US" b="1" dirty="0" smtClean="0"/>
              <a:t>MAKE SURE PATIENT / CARETAKER</a:t>
            </a:r>
            <a:r>
              <a:rPr lang="en-US" b="1" dirty="0" smtClean="0"/>
              <a:t>:</a:t>
            </a:r>
          </a:p>
          <a:p>
            <a:endParaRPr lang="en-US" b="1" dirty="0"/>
          </a:p>
          <a:p>
            <a:pPr marL="342900" indent="-342900">
              <a:buFont typeface="Wingdings" charset="2"/>
              <a:buChar char="q"/>
            </a:pPr>
            <a:r>
              <a:rPr lang="en-US" dirty="0"/>
              <a:t>Knows where is the nearest cholera treatment center (CTU/CTC)</a:t>
            </a:r>
          </a:p>
          <a:p>
            <a:pPr marL="342900" indent="-342900">
              <a:buFont typeface="Wingdings" charset="2"/>
              <a:buChar char="q"/>
            </a:pPr>
            <a:r>
              <a:rPr lang="en-US" dirty="0"/>
              <a:t>Understands the need to go quickly to the CTU/</a:t>
            </a:r>
            <a:r>
              <a:rPr lang="en-US" dirty="0" smtClean="0"/>
              <a:t>CTC</a:t>
            </a:r>
          </a:p>
          <a:p>
            <a:pPr marL="342900" indent="-342900">
              <a:buFont typeface="Wingdings" charset="2"/>
              <a:buChar char="q"/>
            </a:pPr>
            <a:r>
              <a:rPr lang="en-US" dirty="0" smtClean="0"/>
              <a:t>Is given a referral ticket with key patient information</a:t>
            </a:r>
            <a:endParaRPr lang="en-US" dirty="0"/>
          </a:p>
          <a:p>
            <a:pPr marL="342900" indent="-342900">
              <a:buFont typeface="Wingdings" charset="2"/>
              <a:buChar char="q"/>
            </a:pPr>
            <a:r>
              <a:rPr lang="en-US" dirty="0" smtClean="0"/>
              <a:t>Is given ORS to drink while </a:t>
            </a:r>
            <a:r>
              <a:rPr lang="en-US" dirty="0"/>
              <a:t>on his way </a:t>
            </a:r>
            <a:r>
              <a:rPr lang="en-US" dirty="0" smtClean="0"/>
              <a:t>to the CTU/CTC</a:t>
            </a:r>
            <a:endParaRPr lang="en-US" dirty="0"/>
          </a:p>
          <a:p>
            <a:pPr marL="342900" indent="-342900">
              <a:buFont typeface="Wingdings" charset="2"/>
              <a:buChar char="q"/>
            </a:pPr>
            <a:r>
              <a:rPr lang="en-US" dirty="0"/>
              <a:t>Will find a way to reach the nearest health center with family or friends</a:t>
            </a:r>
          </a:p>
          <a:p>
            <a:pPr marL="342900" indent="-342900">
              <a:buFont typeface="Wingdings" charset="2"/>
              <a:buChar char="q"/>
            </a:pPr>
            <a:r>
              <a:rPr lang="en-US" dirty="0"/>
              <a:t>If not, see with the community if there is a way to support referral</a:t>
            </a:r>
          </a:p>
          <a:p>
            <a:pPr marL="285750" indent="-285750">
              <a:buFontTx/>
              <a:buChar char="-"/>
            </a:pPr>
            <a:endParaRPr lang="en-US" dirty="0"/>
          </a:p>
          <a:p>
            <a:endParaRPr lang="en-US" dirty="0" smtClean="0"/>
          </a:p>
        </p:txBody>
      </p:sp>
      <p:sp>
        <p:nvSpPr>
          <p:cNvPr id="7" name="TextBox 6"/>
          <p:cNvSpPr txBox="1"/>
          <p:nvPr/>
        </p:nvSpPr>
        <p:spPr>
          <a:xfrm>
            <a:off x="551089" y="675984"/>
            <a:ext cx="1155785" cy="369332"/>
          </a:xfrm>
          <a:prstGeom prst="rect">
            <a:avLst/>
          </a:prstGeom>
          <a:noFill/>
        </p:spPr>
        <p:txBody>
          <a:bodyPr wrap="none" rtlCol="0">
            <a:spAutoFit/>
          </a:bodyPr>
          <a:lstStyle/>
          <a:p>
            <a:r>
              <a:rPr lang="en-US" b="1" dirty="0" smtClean="0"/>
              <a:t>TO REFER</a:t>
            </a:r>
            <a:r>
              <a:rPr lang="en-US" b="1" dirty="0" smtClean="0"/>
              <a:t>: </a:t>
            </a:r>
            <a:endParaRPr lang="en-US" b="1" dirty="0"/>
          </a:p>
        </p:txBody>
      </p:sp>
    </p:spTree>
    <p:extLst>
      <p:ext uri="{BB962C8B-B14F-4D97-AF65-F5344CB8AC3E}">
        <p14:creationId xmlns:p14="http://schemas.microsoft.com/office/powerpoint/2010/main" val="236648737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logoFEDenglish">
            <a:extLst>
              <a:ext uri="{FF2B5EF4-FFF2-40B4-BE49-F238E27FC236}">
                <a16:creationId xmlns:a16="http://schemas.microsoft.com/office/drawing/2014/main" xmlns="" id="{4CD5D800-7A09-414A-BE4A-00744A4B8A02}"/>
              </a:ext>
            </a:extLst>
          </p:cNvPr>
          <p:cNvPicPr/>
          <p:nvPr/>
        </p:nvPicPr>
        <p:blipFill>
          <a:blip r:embed="rId2" cstate="email">
            <a:extLst>
              <a:ext uri="{28A0092B-C50C-407E-A947-70E740481C1C}">
                <a14:useLocalDpi xmlns:a14="http://schemas.microsoft.com/office/drawing/2010/main"/>
              </a:ext>
            </a:extLst>
          </a:blip>
          <a:srcRect/>
          <a:stretch>
            <a:fillRect/>
          </a:stretch>
        </p:blipFill>
        <p:spPr bwMode="auto">
          <a:xfrm>
            <a:off x="323528" y="6237312"/>
            <a:ext cx="3412524" cy="287511"/>
          </a:xfrm>
          <a:prstGeom prst="rect">
            <a:avLst/>
          </a:prstGeom>
          <a:noFill/>
          <a:ln>
            <a:noFill/>
          </a:ln>
          <a:extLst/>
        </p:spPr>
      </p:pic>
      <p:sp>
        <p:nvSpPr>
          <p:cNvPr id="8" name="Title 1">
            <a:extLst>
              <a:ext uri="{FF2B5EF4-FFF2-40B4-BE49-F238E27FC236}">
                <a16:creationId xmlns:a16="http://schemas.microsoft.com/office/drawing/2014/main" xmlns="" id="{5DD6079F-1030-4BF3-B784-C3584D8DC444}"/>
              </a:ext>
            </a:extLst>
          </p:cNvPr>
          <p:cNvSpPr>
            <a:spLocks noGrp="1"/>
          </p:cNvSpPr>
          <p:nvPr>
            <p:ph type="title"/>
          </p:nvPr>
        </p:nvSpPr>
        <p:spPr>
          <a:xfrm>
            <a:off x="323528" y="-171400"/>
            <a:ext cx="8229600" cy="1143000"/>
          </a:xfrm>
        </p:spPr>
        <p:txBody>
          <a:bodyPr>
            <a:noAutofit/>
          </a:bodyPr>
          <a:lstStyle/>
          <a:p>
            <a:r>
              <a:rPr lang="en-US" sz="4800" b="1" dirty="0"/>
              <a:t/>
            </a:r>
            <a:br>
              <a:rPr lang="en-US" sz="4800" b="1" dirty="0"/>
            </a:br>
            <a:r>
              <a:rPr lang="en-US" sz="8800" b="1" dirty="0" smtClean="0"/>
              <a:t>REFERRAL</a:t>
            </a:r>
            <a:endParaRPr lang="en-US" sz="4800" b="1" dirty="0"/>
          </a:p>
        </p:txBody>
      </p:sp>
      <p:sp>
        <p:nvSpPr>
          <p:cNvPr id="5" name="TextBox 4"/>
          <p:cNvSpPr txBox="1"/>
          <p:nvPr/>
        </p:nvSpPr>
        <p:spPr>
          <a:xfrm>
            <a:off x="383999" y="1916832"/>
            <a:ext cx="5400600" cy="3416320"/>
          </a:xfrm>
          <a:prstGeom prst="rect">
            <a:avLst/>
          </a:prstGeom>
          <a:noFill/>
        </p:spPr>
        <p:txBody>
          <a:bodyPr wrap="square" rtlCol="0">
            <a:spAutoFit/>
          </a:bodyPr>
          <a:lstStyle/>
          <a:p>
            <a:r>
              <a:rPr lang="en-US" sz="2600" b="1" dirty="0" smtClean="0"/>
              <a:t>CHOLERA TREATMENT CENTER (CTC)</a:t>
            </a:r>
          </a:p>
          <a:p>
            <a:r>
              <a:rPr lang="en-US" sz="2600" b="1" dirty="0" smtClean="0"/>
              <a:t>CHOLERA TREATMENT UNIT (CTU</a:t>
            </a:r>
            <a:r>
              <a:rPr lang="en-US" sz="2800" b="1" dirty="0" smtClean="0"/>
              <a:t>)</a:t>
            </a:r>
          </a:p>
          <a:p>
            <a:endParaRPr lang="en-US" dirty="0" smtClean="0"/>
          </a:p>
          <a:p>
            <a:endParaRPr lang="en-US" dirty="0"/>
          </a:p>
          <a:p>
            <a:endParaRPr lang="en-US" dirty="0"/>
          </a:p>
          <a:p>
            <a:r>
              <a:rPr lang="en-US" dirty="0" smtClean="0"/>
              <a:t>LOCATION</a:t>
            </a:r>
          </a:p>
          <a:p>
            <a:endParaRPr lang="en-US" dirty="0" smtClean="0"/>
          </a:p>
          <a:p>
            <a:endParaRPr lang="en-US" dirty="0"/>
          </a:p>
          <a:p>
            <a:endParaRPr lang="en-US" dirty="0"/>
          </a:p>
          <a:p>
            <a:r>
              <a:rPr lang="en-US" dirty="0" smtClean="0"/>
              <a:t>FOCAL POINT </a:t>
            </a:r>
          </a:p>
          <a:p>
            <a:r>
              <a:rPr lang="en-US" dirty="0" smtClean="0"/>
              <a:t>(NAME / PHONE NUMBER)</a:t>
            </a:r>
            <a:endParaRPr lang="en-US" dirty="0"/>
          </a:p>
        </p:txBody>
      </p:sp>
      <p:sp>
        <p:nvSpPr>
          <p:cNvPr id="9" name="TextBox 8"/>
          <p:cNvSpPr txBox="1"/>
          <p:nvPr/>
        </p:nvSpPr>
        <p:spPr>
          <a:xfrm>
            <a:off x="6194766" y="1900120"/>
            <a:ext cx="2719397" cy="3662541"/>
          </a:xfrm>
          <a:prstGeom prst="rect">
            <a:avLst/>
          </a:prstGeom>
          <a:noFill/>
        </p:spPr>
        <p:txBody>
          <a:bodyPr wrap="square" rtlCol="0">
            <a:spAutoFit/>
          </a:bodyPr>
          <a:lstStyle/>
          <a:p>
            <a:r>
              <a:rPr lang="en-US" sz="2600" b="1" dirty="0" smtClean="0"/>
              <a:t>HEALTH CENTER</a:t>
            </a:r>
          </a:p>
          <a:p>
            <a:endParaRPr lang="en-US" sz="2600" dirty="0" smtClean="0"/>
          </a:p>
          <a:p>
            <a:endParaRPr lang="en-US" dirty="0"/>
          </a:p>
          <a:p>
            <a:endParaRPr lang="en-US" dirty="0" smtClean="0"/>
          </a:p>
          <a:p>
            <a:endParaRPr lang="en-US" dirty="0" smtClean="0"/>
          </a:p>
          <a:p>
            <a:r>
              <a:rPr lang="en-US" dirty="0" smtClean="0"/>
              <a:t>LOCATION</a:t>
            </a:r>
            <a:endParaRPr lang="en-US" dirty="0"/>
          </a:p>
          <a:p>
            <a:endParaRPr lang="en-US" dirty="0" smtClean="0"/>
          </a:p>
          <a:p>
            <a:endParaRPr lang="en-US" dirty="0"/>
          </a:p>
          <a:p>
            <a:endParaRPr lang="en-US" dirty="0"/>
          </a:p>
          <a:p>
            <a:r>
              <a:rPr lang="en-US" dirty="0"/>
              <a:t>FOCAL POINT </a:t>
            </a:r>
          </a:p>
          <a:p>
            <a:r>
              <a:rPr lang="en-US" dirty="0"/>
              <a:t>(NAME / PHONE NUMBER)</a:t>
            </a:r>
          </a:p>
          <a:p>
            <a:endParaRPr lang="en-US" dirty="0"/>
          </a:p>
        </p:txBody>
      </p:sp>
    </p:spTree>
    <p:extLst>
      <p:ext uri="{BB962C8B-B14F-4D97-AF65-F5344CB8AC3E}">
        <p14:creationId xmlns:p14="http://schemas.microsoft.com/office/powerpoint/2010/main" val="324037715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DD6079F-1030-4BF3-B784-C3584D8DC444}"/>
              </a:ext>
            </a:extLst>
          </p:cNvPr>
          <p:cNvSpPr>
            <a:spLocks noGrp="1"/>
          </p:cNvSpPr>
          <p:nvPr>
            <p:ph type="title"/>
          </p:nvPr>
        </p:nvSpPr>
        <p:spPr>
          <a:xfrm>
            <a:off x="395536" y="-315416"/>
            <a:ext cx="8229600" cy="1143000"/>
          </a:xfrm>
        </p:spPr>
        <p:txBody>
          <a:bodyPr>
            <a:normAutofit/>
          </a:bodyPr>
          <a:lstStyle/>
          <a:p>
            <a:r>
              <a:rPr lang="en-US" sz="2800" dirty="0" smtClean="0"/>
              <a:t>Home </a:t>
            </a:r>
            <a:r>
              <a:rPr lang="en-US" sz="2800" dirty="0" smtClean="0"/>
              <a:t>treatment</a:t>
            </a:r>
            <a:endParaRPr lang="en-US" sz="2800" dirty="0"/>
          </a:p>
        </p:txBody>
      </p:sp>
      <p:pic>
        <p:nvPicPr>
          <p:cNvPr id="4" name="Picture 3" descr="logoFEDenglish">
            <a:extLst>
              <a:ext uri="{FF2B5EF4-FFF2-40B4-BE49-F238E27FC236}">
                <a16:creationId xmlns:a16="http://schemas.microsoft.com/office/drawing/2014/main" xmlns="" id="{4CD5D800-7A09-414A-BE4A-00744A4B8A02}"/>
              </a:ext>
            </a:extLst>
          </p:cNvPr>
          <p:cNvPicPr/>
          <p:nvPr/>
        </p:nvPicPr>
        <p:blipFill>
          <a:blip r:embed="rId2" cstate="email">
            <a:extLst>
              <a:ext uri="{28A0092B-C50C-407E-A947-70E740481C1C}">
                <a14:useLocalDpi xmlns:a14="http://schemas.microsoft.com/office/drawing/2010/main"/>
              </a:ext>
            </a:extLst>
          </a:blip>
          <a:srcRect/>
          <a:stretch>
            <a:fillRect/>
          </a:stretch>
        </p:blipFill>
        <p:spPr bwMode="auto">
          <a:xfrm>
            <a:off x="323528" y="6237312"/>
            <a:ext cx="3412524" cy="287511"/>
          </a:xfrm>
          <a:prstGeom prst="rect">
            <a:avLst/>
          </a:prstGeom>
          <a:noFill/>
          <a:ln>
            <a:noFill/>
          </a:ln>
          <a:extLst/>
        </p:spPr>
      </p:pic>
      <p:sp>
        <p:nvSpPr>
          <p:cNvPr id="6" name="TextBox 5"/>
          <p:cNvSpPr txBox="1"/>
          <p:nvPr/>
        </p:nvSpPr>
        <p:spPr>
          <a:xfrm>
            <a:off x="323528" y="692696"/>
            <a:ext cx="8568952" cy="6463309"/>
          </a:xfrm>
          <a:prstGeom prst="rect">
            <a:avLst/>
          </a:prstGeom>
          <a:noFill/>
        </p:spPr>
        <p:txBody>
          <a:bodyPr wrap="square" rtlCol="0">
            <a:spAutoFit/>
          </a:bodyPr>
          <a:lstStyle/>
          <a:p>
            <a:r>
              <a:rPr lang="en-US" b="1" dirty="0" smtClean="0"/>
              <a:t>INFORMATION TO GIVE BEFORE SENDING A PATIENT BACK HOME</a:t>
            </a:r>
            <a:r>
              <a:rPr lang="en-US" b="1" dirty="0" smtClean="0"/>
              <a:t>:</a:t>
            </a:r>
          </a:p>
          <a:p>
            <a:endParaRPr lang="en-US" b="1" dirty="0" smtClean="0"/>
          </a:p>
          <a:p>
            <a:pPr marL="457200" indent="-457200">
              <a:buFont typeface="Wingdings" charset="2"/>
              <a:buChar char="q"/>
            </a:pPr>
            <a:r>
              <a:rPr lang="en-US" dirty="0" smtClean="0"/>
              <a:t>What is ORS (=water/salt/sugar + electrolytes) to facilitate rehydration</a:t>
            </a:r>
          </a:p>
          <a:p>
            <a:pPr marL="457200" indent="-457200">
              <a:buFont typeface="Wingdings" charset="2"/>
              <a:buChar char="q"/>
            </a:pPr>
            <a:r>
              <a:rPr lang="en-US" dirty="0"/>
              <a:t>N</a:t>
            </a:r>
            <a:r>
              <a:rPr lang="en-US" dirty="0" smtClean="0"/>
              <a:t>eed to drink ORS until diarrhea stops </a:t>
            </a:r>
            <a:r>
              <a:rPr lang="mr-IN" dirty="0" smtClean="0"/>
              <a:t>–</a:t>
            </a:r>
            <a:r>
              <a:rPr lang="en-US" dirty="0" smtClean="0"/>
              <a:t> ORS does not prevent or treat diarrhea</a:t>
            </a:r>
          </a:p>
          <a:p>
            <a:pPr marL="457200" indent="-457200">
              <a:buFont typeface="Wingdings" charset="2"/>
              <a:buChar char="q"/>
            </a:pPr>
            <a:r>
              <a:rPr lang="en-US" dirty="0" smtClean="0"/>
              <a:t>How to prepare ORS sachets or Home-made ORS</a:t>
            </a:r>
          </a:p>
          <a:p>
            <a:pPr marL="457200" indent="-457200">
              <a:buFont typeface="Wingdings" charset="2"/>
              <a:buChar char="q"/>
            </a:pPr>
            <a:r>
              <a:rPr lang="en-US" dirty="0" smtClean="0"/>
              <a:t>Need to prepare ORS with clean hand &amp; clean water at home</a:t>
            </a:r>
          </a:p>
          <a:p>
            <a:pPr marL="457200" indent="-457200">
              <a:buFont typeface="Wingdings" charset="2"/>
              <a:buChar char="q"/>
            </a:pPr>
            <a:r>
              <a:rPr lang="en-US" dirty="0" smtClean="0"/>
              <a:t>When to give ORS (daily amount, </a:t>
            </a:r>
            <a:r>
              <a:rPr lang="en-US" dirty="0"/>
              <a:t>plus </a:t>
            </a:r>
            <a:r>
              <a:rPr lang="en-US" dirty="0" smtClean="0"/>
              <a:t>additional amount after </a:t>
            </a:r>
            <a:r>
              <a:rPr lang="en-US" dirty="0"/>
              <a:t>loose </a:t>
            </a:r>
            <a:r>
              <a:rPr lang="en-US" dirty="0" smtClean="0"/>
              <a:t>stool) </a:t>
            </a:r>
          </a:p>
          <a:p>
            <a:pPr marL="457200" indent="-457200">
              <a:buFont typeface="Wingdings" charset="2"/>
              <a:buChar char="q"/>
            </a:pPr>
            <a:r>
              <a:rPr lang="en-US" dirty="0" smtClean="0"/>
              <a:t>How to give ORS (small sips, stop 10 minutes if vomiting before restarting)</a:t>
            </a:r>
          </a:p>
          <a:p>
            <a:pPr marL="457200" indent="-457200">
              <a:buFont typeface="Wingdings" charset="2"/>
              <a:buChar char="q"/>
            </a:pPr>
            <a:r>
              <a:rPr lang="en-US" dirty="0" smtClean="0"/>
              <a:t>How to store ORS and discard at the end of each day - prepare a new solution the next day</a:t>
            </a:r>
          </a:p>
          <a:p>
            <a:pPr marL="457200" indent="-457200">
              <a:buFont typeface="Wingdings" charset="2"/>
              <a:buChar char="q"/>
            </a:pPr>
            <a:r>
              <a:rPr lang="en-US" dirty="0" smtClean="0"/>
              <a:t>Continue to breastfeed / feed and drink</a:t>
            </a:r>
          </a:p>
          <a:p>
            <a:pPr marL="457200" indent="-457200">
              <a:buFont typeface="Wingdings" charset="2"/>
              <a:buChar char="q"/>
            </a:pPr>
            <a:r>
              <a:rPr lang="en-US" dirty="0" smtClean="0"/>
              <a:t>When to come back at the ORP or go to CTC</a:t>
            </a:r>
          </a:p>
          <a:p>
            <a:pPr marL="914400" lvl="1" indent="-457200">
              <a:buFont typeface="Wingdings" charset="2"/>
              <a:buChar char="§"/>
            </a:pPr>
            <a:r>
              <a:rPr lang="en-US" dirty="0" smtClean="0"/>
              <a:t>If not able to drink ORS</a:t>
            </a:r>
          </a:p>
          <a:p>
            <a:pPr marL="914400" lvl="1" indent="-457200">
              <a:buFont typeface="Wingdings" charset="2"/>
              <a:buChar char="§"/>
            </a:pPr>
            <a:r>
              <a:rPr lang="en-US" dirty="0" smtClean="0"/>
              <a:t>If continuous vomiting or diarrhea</a:t>
            </a:r>
          </a:p>
          <a:p>
            <a:pPr marL="914400" lvl="1" indent="-457200">
              <a:buFont typeface="Wingdings" charset="2"/>
              <a:buChar char="§"/>
            </a:pPr>
            <a:r>
              <a:rPr lang="en-US" dirty="0" smtClean="0"/>
              <a:t>If feeling worse or not improving</a:t>
            </a:r>
          </a:p>
          <a:p>
            <a:pPr marL="914400" lvl="1" indent="-457200">
              <a:buFont typeface="Wingdings" charset="2"/>
              <a:buChar char="§"/>
            </a:pPr>
            <a:r>
              <a:rPr lang="en-US" dirty="0" smtClean="0"/>
              <a:t>If need more ORS</a:t>
            </a:r>
          </a:p>
          <a:p>
            <a:pPr marL="457200" indent="-457200">
              <a:buFont typeface="Wingdings" charset="2"/>
              <a:buChar char="q"/>
            </a:pPr>
            <a:r>
              <a:rPr lang="en-US" dirty="0" smtClean="0"/>
              <a:t>Key </a:t>
            </a:r>
            <a:r>
              <a:rPr lang="en-US" dirty="0"/>
              <a:t>messages for cholera </a:t>
            </a:r>
            <a:r>
              <a:rPr lang="en-US" dirty="0" smtClean="0"/>
              <a:t>prevention</a:t>
            </a:r>
          </a:p>
          <a:p>
            <a:endParaRPr lang="en-US" b="1" dirty="0" smtClean="0"/>
          </a:p>
          <a:p>
            <a:r>
              <a:rPr lang="en-US" b="1" dirty="0" smtClean="0"/>
              <a:t>+ </a:t>
            </a:r>
            <a:r>
              <a:rPr lang="en-US" b="1" dirty="0" smtClean="0"/>
              <a:t>GIVE ORS SACHETS FOR 3 DAYS</a:t>
            </a:r>
          </a:p>
          <a:p>
            <a:endParaRPr lang="en-US" dirty="0" smtClean="0"/>
          </a:p>
          <a:p>
            <a:endParaRPr lang="en-US" dirty="0"/>
          </a:p>
          <a:p>
            <a:pPr marL="285750" indent="-285750">
              <a:buFontTx/>
              <a:buChar char="-"/>
            </a:pPr>
            <a:endParaRPr lang="en-US" dirty="0"/>
          </a:p>
          <a:p>
            <a:endParaRPr lang="en-US" dirty="0" smtClean="0"/>
          </a:p>
        </p:txBody>
      </p:sp>
    </p:spTree>
    <p:extLst>
      <p:ext uri="{BB962C8B-B14F-4D97-AF65-F5344CB8AC3E}">
        <p14:creationId xmlns:p14="http://schemas.microsoft.com/office/powerpoint/2010/main" val="359593573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logoFEDenglish">
            <a:extLst>
              <a:ext uri="{FF2B5EF4-FFF2-40B4-BE49-F238E27FC236}">
                <a16:creationId xmlns="" xmlns:a16="http://schemas.microsoft.com/office/drawing/2014/main" id="{4CD5D800-7A09-414A-BE4A-00744A4B8A02}"/>
              </a:ext>
            </a:extLst>
          </p:cNvPr>
          <p:cNvPicPr/>
          <p:nvPr/>
        </p:nvPicPr>
        <p:blipFill>
          <a:blip r:embed="rId3" cstate="email">
            <a:extLst>
              <a:ext uri="{28A0092B-C50C-407E-A947-70E740481C1C}">
                <a14:useLocalDpi xmlns:a14="http://schemas.microsoft.com/office/drawing/2010/main"/>
              </a:ext>
            </a:extLst>
          </a:blip>
          <a:srcRect/>
          <a:stretch>
            <a:fillRect/>
          </a:stretch>
        </p:blipFill>
        <p:spPr bwMode="auto">
          <a:xfrm>
            <a:off x="323528" y="6237312"/>
            <a:ext cx="3412524" cy="287511"/>
          </a:xfrm>
          <a:prstGeom prst="rect">
            <a:avLst/>
          </a:prstGeom>
          <a:noFill/>
          <a:ln>
            <a:noFill/>
          </a:ln>
          <a:extLst/>
        </p:spPr>
      </p:pic>
      <p:pic>
        <p:nvPicPr>
          <p:cNvPr id="3" name="Picture 2" descr="UNICEF-ORS.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88024" y="2636912"/>
            <a:ext cx="2037130" cy="1440160"/>
          </a:xfrm>
          <a:prstGeom prst="rect">
            <a:avLst/>
          </a:prstGeom>
        </p:spPr>
      </p:pic>
      <p:sp>
        <p:nvSpPr>
          <p:cNvPr id="6" name="TextBox 5"/>
          <p:cNvSpPr txBox="1"/>
          <p:nvPr/>
        </p:nvSpPr>
        <p:spPr>
          <a:xfrm>
            <a:off x="4788024" y="2154065"/>
            <a:ext cx="3942105" cy="369332"/>
          </a:xfrm>
          <a:prstGeom prst="rect">
            <a:avLst/>
          </a:prstGeom>
          <a:noFill/>
        </p:spPr>
        <p:txBody>
          <a:bodyPr wrap="none" rtlCol="0">
            <a:spAutoFit/>
          </a:bodyPr>
          <a:lstStyle/>
          <a:p>
            <a:r>
              <a:rPr lang="en-US" dirty="0" smtClean="0">
                <a:solidFill>
                  <a:srgbClr val="FF0000"/>
                </a:solidFill>
              </a:rPr>
              <a:t>Already Prepared Powder </a:t>
            </a:r>
            <a:r>
              <a:rPr lang="mr-IN" dirty="0" smtClean="0">
                <a:solidFill>
                  <a:srgbClr val="FF0000"/>
                </a:solidFill>
              </a:rPr>
              <a:t>–</a:t>
            </a:r>
            <a:r>
              <a:rPr lang="en-US" dirty="0" smtClean="0">
                <a:solidFill>
                  <a:srgbClr val="FF0000"/>
                </a:solidFill>
              </a:rPr>
              <a:t> ORS Sachets</a:t>
            </a:r>
            <a:endParaRPr lang="en-US" dirty="0">
              <a:solidFill>
                <a:srgbClr val="FF0000"/>
              </a:solidFill>
            </a:endParaRPr>
          </a:p>
        </p:txBody>
      </p:sp>
      <p:sp>
        <p:nvSpPr>
          <p:cNvPr id="7" name="TextBox 6"/>
          <p:cNvSpPr txBox="1"/>
          <p:nvPr/>
        </p:nvSpPr>
        <p:spPr>
          <a:xfrm>
            <a:off x="971600" y="2132856"/>
            <a:ext cx="2759552" cy="369332"/>
          </a:xfrm>
          <a:prstGeom prst="rect">
            <a:avLst/>
          </a:prstGeom>
          <a:noFill/>
        </p:spPr>
        <p:txBody>
          <a:bodyPr wrap="none" rtlCol="0">
            <a:spAutoFit/>
          </a:bodyPr>
          <a:lstStyle/>
          <a:p>
            <a:r>
              <a:rPr lang="fr-FR" dirty="0" smtClean="0">
                <a:solidFill>
                  <a:srgbClr val="FF0000"/>
                </a:solidFill>
              </a:rPr>
              <a:t>Home </a:t>
            </a:r>
            <a:r>
              <a:rPr lang="mr-IN" dirty="0" smtClean="0">
                <a:solidFill>
                  <a:srgbClr val="FF0000"/>
                </a:solidFill>
              </a:rPr>
              <a:t>–</a:t>
            </a:r>
            <a:r>
              <a:rPr lang="fr-FR" dirty="0" smtClean="0">
                <a:solidFill>
                  <a:srgbClr val="FF0000"/>
                </a:solidFill>
              </a:rPr>
              <a:t> made ORS Solution</a:t>
            </a:r>
            <a:endParaRPr lang="en-US" dirty="0">
              <a:solidFill>
                <a:srgbClr val="FF0000"/>
              </a:solidFill>
            </a:endParaRPr>
          </a:p>
        </p:txBody>
      </p:sp>
      <p:pic>
        <p:nvPicPr>
          <p:cNvPr id="8" name="Picture 7" descr="diy3.gi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99592" y="2420888"/>
            <a:ext cx="3429000" cy="3340100"/>
          </a:xfrm>
          <a:prstGeom prst="rect">
            <a:avLst/>
          </a:prstGeom>
        </p:spPr>
      </p:pic>
      <p:pic>
        <p:nvPicPr>
          <p:cNvPr id="11" name="Picture 10" descr="p832.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508104" y="4221088"/>
            <a:ext cx="3270231" cy="2213868"/>
          </a:xfrm>
          <a:prstGeom prst="rect">
            <a:avLst/>
          </a:prstGeom>
        </p:spPr>
      </p:pic>
      <p:sp>
        <p:nvSpPr>
          <p:cNvPr id="5" name="TextBox 4"/>
          <p:cNvSpPr txBox="1"/>
          <p:nvPr/>
        </p:nvSpPr>
        <p:spPr>
          <a:xfrm>
            <a:off x="6997198" y="3284984"/>
            <a:ext cx="1941557" cy="646331"/>
          </a:xfrm>
          <a:prstGeom prst="rect">
            <a:avLst/>
          </a:prstGeom>
          <a:noFill/>
        </p:spPr>
        <p:txBody>
          <a:bodyPr wrap="none" rtlCol="0">
            <a:spAutoFit/>
          </a:bodyPr>
          <a:lstStyle/>
          <a:p>
            <a:r>
              <a:rPr lang="en-US" dirty="0" smtClean="0"/>
              <a:t>1 Liter Safe WATER</a:t>
            </a:r>
          </a:p>
          <a:p>
            <a:r>
              <a:rPr lang="en-US" dirty="0" smtClean="0"/>
              <a:t>1 ORS Sachet</a:t>
            </a:r>
            <a:endParaRPr lang="en-US" dirty="0"/>
          </a:p>
        </p:txBody>
      </p:sp>
      <p:sp>
        <p:nvSpPr>
          <p:cNvPr id="12" name="TextBox 11"/>
          <p:cNvSpPr txBox="1"/>
          <p:nvPr/>
        </p:nvSpPr>
        <p:spPr>
          <a:xfrm>
            <a:off x="971600" y="980728"/>
            <a:ext cx="5641914" cy="923330"/>
          </a:xfrm>
          <a:prstGeom prst="rect">
            <a:avLst/>
          </a:prstGeom>
          <a:noFill/>
        </p:spPr>
        <p:txBody>
          <a:bodyPr wrap="none" rtlCol="0">
            <a:spAutoFit/>
          </a:bodyPr>
          <a:lstStyle/>
          <a:p>
            <a:r>
              <a:rPr lang="en-US" dirty="0" smtClean="0"/>
              <a:t>1 </a:t>
            </a:r>
            <a:r>
              <a:rPr lang="mr-IN" dirty="0" smtClean="0"/>
              <a:t>–</a:t>
            </a:r>
            <a:r>
              <a:rPr lang="en-US" dirty="0" smtClean="0"/>
              <a:t> WASH your hands with Soap and clean water</a:t>
            </a:r>
          </a:p>
          <a:p>
            <a:r>
              <a:rPr lang="en-US" dirty="0" smtClean="0"/>
              <a:t>2 </a:t>
            </a:r>
            <a:r>
              <a:rPr lang="mr-IN" dirty="0" smtClean="0"/>
              <a:t>–</a:t>
            </a:r>
            <a:r>
              <a:rPr lang="en-US" dirty="0" smtClean="0"/>
              <a:t> WASH container and utensil with soap and clean water</a:t>
            </a:r>
          </a:p>
          <a:p>
            <a:r>
              <a:rPr lang="en-US" dirty="0" smtClean="0"/>
              <a:t>3 </a:t>
            </a:r>
            <a:r>
              <a:rPr lang="mr-IN" dirty="0" smtClean="0"/>
              <a:t>–</a:t>
            </a:r>
            <a:r>
              <a:rPr lang="en-US" dirty="0" smtClean="0"/>
              <a:t> Put 1 Liter of safe, treated water in a clean container</a:t>
            </a:r>
            <a:endParaRPr lang="en-US" dirty="0"/>
          </a:p>
        </p:txBody>
      </p:sp>
      <p:sp>
        <p:nvSpPr>
          <p:cNvPr id="13" name="Title 1">
            <a:extLst>
              <a:ext uri="{FF2B5EF4-FFF2-40B4-BE49-F238E27FC236}">
                <a16:creationId xmlns:a16="http://schemas.microsoft.com/office/drawing/2014/main" xmlns="" id="{5DD6079F-1030-4BF3-B784-C3584D8DC444}"/>
              </a:ext>
            </a:extLst>
          </p:cNvPr>
          <p:cNvSpPr>
            <a:spLocks noGrp="1"/>
          </p:cNvSpPr>
          <p:nvPr>
            <p:ph type="title"/>
          </p:nvPr>
        </p:nvSpPr>
        <p:spPr>
          <a:xfrm>
            <a:off x="395536" y="-315416"/>
            <a:ext cx="8229600" cy="1143000"/>
          </a:xfrm>
        </p:spPr>
        <p:txBody>
          <a:bodyPr>
            <a:normAutofit/>
          </a:bodyPr>
          <a:lstStyle/>
          <a:p>
            <a:r>
              <a:rPr lang="en-US" sz="2800" dirty="0" smtClean="0"/>
              <a:t>How </a:t>
            </a:r>
            <a:r>
              <a:rPr lang="en-US" sz="2800" dirty="0"/>
              <a:t>to prepare Oral Rehydration Solutions</a:t>
            </a:r>
          </a:p>
        </p:txBody>
      </p:sp>
    </p:spTree>
    <p:extLst>
      <p:ext uri="{BB962C8B-B14F-4D97-AF65-F5344CB8AC3E}">
        <p14:creationId xmlns:p14="http://schemas.microsoft.com/office/powerpoint/2010/main" val="109068592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logoFEDenglish">
            <a:extLst>
              <a:ext uri="{FF2B5EF4-FFF2-40B4-BE49-F238E27FC236}">
                <a16:creationId xmlns:a16="http://schemas.microsoft.com/office/drawing/2014/main" xmlns="" id="{4CD5D800-7A09-414A-BE4A-00744A4B8A02}"/>
              </a:ext>
            </a:extLst>
          </p:cNvPr>
          <p:cNvPicPr/>
          <p:nvPr/>
        </p:nvPicPr>
        <p:blipFill>
          <a:blip r:embed="rId3" cstate="email">
            <a:extLst>
              <a:ext uri="{28A0092B-C50C-407E-A947-70E740481C1C}">
                <a14:useLocalDpi xmlns:a14="http://schemas.microsoft.com/office/drawing/2010/main"/>
              </a:ext>
            </a:extLst>
          </a:blip>
          <a:srcRect/>
          <a:stretch>
            <a:fillRect/>
          </a:stretch>
        </p:blipFill>
        <p:spPr bwMode="auto">
          <a:xfrm>
            <a:off x="323528" y="6237312"/>
            <a:ext cx="3412524" cy="287511"/>
          </a:xfrm>
          <a:prstGeom prst="rect">
            <a:avLst/>
          </a:prstGeom>
          <a:noFill/>
          <a:ln>
            <a:noFill/>
          </a:ln>
          <a:extLst/>
        </p:spPr>
      </p:pic>
      <p:pic>
        <p:nvPicPr>
          <p:cNvPr id="5" name="Picture 4"/>
          <p:cNvPicPr>
            <a:picLocks noChangeAspect="1"/>
          </p:cNvPicPr>
          <p:nvPr/>
        </p:nvPicPr>
        <p:blipFill>
          <a:blip r:embed="rId4">
            <a:extLst>
              <a:ext uri="{BEBA8EAE-BF5A-486C-A8C5-ECC9F3942E4B}">
                <a14:imgProps xmlns:a14="http://schemas.microsoft.com/office/drawing/2010/main">
                  <a14:imgLayer r:embed="rId5">
                    <a14:imgEffect>
                      <a14:backgroundRemoval t="9561" b="97933" l="9901" r="98020">
                        <a14:foregroundMark x1="65347" y1="82946" x2="65347" y2="82946"/>
                        <a14:foregroundMark x1="62376" y1="89664" x2="71617" y2="89664"/>
                        <a14:foregroundMark x1="71617" y1="89664" x2="71617" y2="89664"/>
                        <a14:foregroundMark x1="71617" y1="89664" x2="71617" y2="89664"/>
                        <a14:foregroundMark x1="77228" y1="88630" x2="77228" y2="88630"/>
                        <a14:foregroundMark x1="70957" y1="84755" x2="70957" y2="84755"/>
                        <a14:foregroundMark x1="74917" y1="84755" x2="74917" y2="84755"/>
                        <a14:foregroundMark x1="64686" y1="84238" x2="64686" y2="84238"/>
                        <a14:foregroundMark x1="74257" y1="91731" x2="74257" y2="91731"/>
                      </a14:backgroundRemoval>
                    </a14:imgEffect>
                  </a14:imgLayer>
                </a14:imgProps>
              </a:ext>
            </a:extLst>
          </a:blip>
          <a:stretch>
            <a:fillRect/>
          </a:stretch>
        </p:blipFill>
        <p:spPr>
          <a:xfrm>
            <a:off x="467544" y="908720"/>
            <a:ext cx="1271765" cy="1624334"/>
          </a:xfrm>
          <a:prstGeom prst="rect">
            <a:avLst/>
          </a:prstGeom>
        </p:spPr>
      </p:pic>
      <p:sp>
        <p:nvSpPr>
          <p:cNvPr id="3" name="TextBox 2"/>
          <p:cNvSpPr txBox="1"/>
          <p:nvPr/>
        </p:nvSpPr>
        <p:spPr>
          <a:xfrm>
            <a:off x="1907704" y="1412776"/>
            <a:ext cx="2736304" cy="369332"/>
          </a:xfrm>
          <a:prstGeom prst="rect">
            <a:avLst/>
          </a:prstGeom>
          <a:noFill/>
        </p:spPr>
        <p:txBody>
          <a:bodyPr wrap="square" rtlCol="0">
            <a:spAutoFit/>
          </a:bodyPr>
          <a:lstStyle/>
          <a:p>
            <a:r>
              <a:rPr lang="en-US" dirty="0" smtClean="0"/>
              <a:t>Use of a water filter</a:t>
            </a:r>
            <a:endParaRPr lang="en-US" dirty="0"/>
          </a:p>
        </p:txBody>
      </p:sp>
      <p:sp>
        <p:nvSpPr>
          <p:cNvPr id="6" name="TextBox 5"/>
          <p:cNvSpPr txBox="1"/>
          <p:nvPr/>
        </p:nvSpPr>
        <p:spPr>
          <a:xfrm>
            <a:off x="683568" y="2708920"/>
            <a:ext cx="5616624" cy="646331"/>
          </a:xfrm>
          <a:prstGeom prst="rect">
            <a:avLst/>
          </a:prstGeom>
          <a:noFill/>
        </p:spPr>
        <p:txBody>
          <a:bodyPr wrap="square" rtlCol="0">
            <a:spAutoFit/>
          </a:bodyPr>
          <a:lstStyle/>
          <a:p>
            <a:r>
              <a:rPr lang="en-US" dirty="0" smtClean="0"/>
              <a:t>Use of chemical water treatment products (aquatabs, bleach, chlorine, PUR, etc.)</a:t>
            </a:r>
            <a:endParaRPr lang="en-US" dirty="0"/>
          </a:p>
        </p:txBody>
      </p:sp>
      <p:sp>
        <p:nvSpPr>
          <p:cNvPr id="7" name="TextBox 6"/>
          <p:cNvSpPr txBox="1"/>
          <p:nvPr/>
        </p:nvSpPr>
        <p:spPr>
          <a:xfrm>
            <a:off x="4427984" y="4581128"/>
            <a:ext cx="3888432" cy="369332"/>
          </a:xfrm>
          <a:prstGeom prst="rect">
            <a:avLst/>
          </a:prstGeom>
          <a:noFill/>
        </p:spPr>
        <p:txBody>
          <a:bodyPr wrap="square" rtlCol="0">
            <a:spAutoFit/>
          </a:bodyPr>
          <a:lstStyle/>
          <a:p>
            <a:r>
              <a:rPr lang="en-US" dirty="0" smtClean="0"/>
              <a:t>Filtering (straining) &amp; Boiling</a:t>
            </a:r>
            <a:endParaRPr lang="en-US" dirty="0"/>
          </a:p>
        </p:txBody>
      </p:sp>
      <p:sp>
        <p:nvSpPr>
          <p:cNvPr id="8" name="TextBox 7"/>
          <p:cNvSpPr txBox="1"/>
          <p:nvPr/>
        </p:nvSpPr>
        <p:spPr>
          <a:xfrm>
            <a:off x="1007096" y="5661248"/>
            <a:ext cx="8136904" cy="369332"/>
          </a:xfrm>
          <a:prstGeom prst="rect">
            <a:avLst/>
          </a:prstGeom>
          <a:noFill/>
        </p:spPr>
        <p:txBody>
          <a:bodyPr wrap="square" rtlCol="0">
            <a:spAutoFit/>
          </a:bodyPr>
          <a:lstStyle/>
          <a:p>
            <a:r>
              <a:rPr lang="en-US" dirty="0" smtClean="0">
                <a:solidFill>
                  <a:srgbClr val="FF0000"/>
                </a:solidFill>
              </a:rPr>
              <a:t>Always use water than has been properly treated for the preparation of ORS !!  </a:t>
            </a:r>
            <a:endParaRPr lang="en-US" dirty="0">
              <a:solidFill>
                <a:srgbClr val="FF0000"/>
              </a:solidFill>
            </a:endParaRPr>
          </a:p>
        </p:txBody>
      </p:sp>
      <p:pic>
        <p:nvPicPr>
          <p:cNvPr id="9" name="Picture 8" descr="Screen Shot 2019-03-10 at 19.59.19.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11560" y="4149080"/>
            <a:ext cx="1152128" cy="1450827"/>
          </a:xfrm>
          <a:prstGeom prst="rect">
            <a:avLst/>
          </a:prstGeom>
        </p:spPr>
      </p:pic>
      <p:pic>
        <p:nvPicPr>
          <p:cNvPr id="10" name="Picture 9" descr="Boiling.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555776" y="4149080"/>
            <a:ext cx="1462223" cy="1447552"/>
          </a:xfrm>
          <a:prstGeom prst="rect">
            <a:avLst/>
          </a:prstGeom>
        </p:spPr>
      </p:pic>
      <p:sp>
        <p:nvSpPr>
          <p:cNvPr id="11" name="TextBox 10"/>
          <p:cNvSpPr txBox="1"/>
          <p:nvPr/>
        </p:nvSpPr>
        <p:spPr>
          <a:xfrm>
            <a:off x="2051720" y="4725144"/>
            <a:ext cx="360040" cy="461665"/>
          </a:xfrm>
          <a:prstGeom prst="rect">
            <a:avLst/>
          </a:prstGeom>
          <a:noFill/>
        </p:spPr>
        <p:txBody>
          <a:bodyPr wrap="square" rtlCol="0">
            <a:spAutoFit/>
          </a:bodyPr>
          <a:lstStyle/>
          <a:p>
            <a:r>
              <a:rPr lang="en-US" sz="2400" dirty="0"/>
              <a:t>+</a:t>
            </a:r>
          </a:p>
        </p:txBody>
      </p:sp>
      <p:pic>
        <p:nvPicPr>
          <p:cNvPr id="12" name="Picture 11" descr="Aquatabs1.jp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660232" y="2564904"/>
            <a:ext cx="1811693" cy="1358770"/>
          </a:xfrm>
          <a:prstGeom prst="rect">
            <a:avLst/>
          </a:prstGeom>
        </p:spPr>
      </p:pic>
      <p:sp>
        <p:nvSpPr>
          <p:cNvPr id="14" name="Title 1">
            <a:extLst>
              <a:ext uri="{FF2B5EF4-FFF2-40B4-BE49-F238E27FC236}">
                <a16:creationId xmlns:a16="http://schemas.microsoft.com/office/drawing/2014/main" xmlns="" id="{5DD6079F-1030-4BF3-B784-C3584D8DC444}"/>
              </a:ext>
            </a:extLst>
          </p:cNvPr>
          <p:cNvSpPr>
            <a:spLocks noGrp="1"/>
          </p:cNvSpPr>
          <p:nvPr>
            <p:ph type="title"/>
          </p:nvPr>
        </p:nvSpPr>
        <p:spPr>
          <a:xfrm>
            <a:off x="395536" y="-315416"/>
            <a:ext cx="8229600" cy="1143000"/>
          </a:xfrm>
        </p:spPr>
        <p:txBody>
          <a:bodyPr>
            <a:normAutofit/>
          </a:bodyPr>
          <a:lstStyle/>
          <a:p>
            <a:r>
              <a:rPr lang="en-US" sz="2800" dirty="0" smtClean="0"/>
              <a:t>How </a:t>
            </a:r>
            <a:r>
              <a:rPr lang="en-US" sz="2800" dirty="0"/>
              <a:t>to prepare </a:t>
            </a:r>
            <a:r>
              <a:rPr lang="en-US" sz="2800" dirty="0" smtClean="0"/>
              <a:t>Clean Water for ORS</a:t>
            </a:r>
            <a:endParaRPr lang="en-US" sz="2800" dirty="0"/>
          </a:p>
        </p:txBody>
      </p:sp>
    </p:spTree>
    <p:extLst>
      <p:ext uri="{BB962C8B-B14F-4D97-AF65-F5344CB8AC3E}">
        <p14:creationId xmlns:p14="http://schemas.microsoft.com/office/powerpoint/2010/main" val="31995839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logoFEDenglish">
            <a:extLst>
              <a:ext uri="{FF2B5EF4-FFF2-40B4-BE49-F238E27FC236}">
                <a16:creationId xmlns:a16="http://schemas.microsoft.com/office/drawing/2014/main" xmlns="" id="{4CD5D800-7A09-414A-BE4A-00744A4B8A02}"/>
              </a:ext>
            </a:extLst>
          </p:cNvPr>
          <p:cNvPicPr/>
          <p:nvPr/>
        </p:nvPicPr>
        <p:blipFill>
          <a:blip r:embed="rId3" cstate="email">
            <a:extLst>
              <a:ext uri="{28A0092B-C50C-407E-A947-70E740481C1C}">
                <a14:useLocalDpi xmlns:a14="http://schemas.microsoft.com/office/drawing/2010/main"/>
              </a:ext>
            </a:extLst>
          </a:blip>
          <a:srcRect/>
          <a:stretch>
            <a:fillRect/>
          </a:stretch>
        </p:blipFill>
        <p:spPr bwMode="auto">
          <a:xfrm>
            <a:off x="251520" y="6381328"/>
            <a:ext cx="3412524" cy="287511"/>
          </a:xfrm>
          <a:prstGeom prst="rect">
            <a:avLst/>
          </a:prstGeom>
          <a:noFill/>
          <a:ln>
            <a:noFill/>
          </a:ln>
          <a:extLst/>
        </p:spPr>
      </p:pic>
      <p:sp>
        <p:nvSpPr>
          <p:cNvPr id="7" name="Title 1">
            <a:extLst>
              <a:ext uri="{FF2B5EF4-FFF2-40B4-BE49-F238E27FC236}">
                <a16:creationId xmlns:a16="http://schemas.microsoft.com/office/drawing/2014/main" xmlns="" id="{5DD6079F-1030-4BF3-B784-C3584D8DC444}"/>
              </a:ext>
            </a:extLst>
          </p:cNvPr>
          <p:cNvSpPr>
            <a:spLocks noGrp="1"/>
          </p:cNvSpPr>
          <p:nvPr>
            <p:ph type="title"/>
          </p:nvPr>
        </p:nvSpPr>
        <p:spPr>
          <a:xfrm>
            <a:off x="395536" y="-315416"/>
            <a:ext cx="8229600" cy="1143000"/>
          </a:xfrm>
        </p:spPr>
        <p:txBody>
          <a:bodyPr>
            <a:normAutofit/>
          </a:bodyPr>
          <a:lstStyle/>
          <a:p>
            <a:r>
              <a:rPr lang="en-US" sz="2800" dirty="0" smtClean="0"/>
              <a:t>ORP </a:t>
            </a:r>
            <a:r>
              <a:rPr lang="en-US" sz="2800" dirty="0" smtClean="0"/>
              <a:t>Floor </a:t>
            </a:r>
            <a:r>
              <a:rPr lang="en-US" sz="2800" dirty="0" smtClean="0"/>
              <a:t>Plan</a:t>
            </a:r>
            <a:endParaRPr lang="en-US" sz="2800" dirty="0"/>
          </a:p>
        </p:txBody>
      </p:sp>
      <p:grpSp>
        <p:nvGrpSpPr>
          <p:cNvPr id="54" name="Group 53"/>
          <p:cNvGrpSpPr/>
          <p:nvPr/>
        </p:nvGrpSpPr>
        <p:grpSpPr>
          <a:xfrm>
            <a:off x="827584" y="836712"/>
            <a:ext cx="7976918" cy="5380656"/>
            <a:chOff x="827584" y="692696"/>
            <a:chExt cx="7976918" cy="5380656"/>
          </a:xfrm>
        </p:grpSpPr>
        <p:grpSp>
          <p:nvGrpSpPr>
            <p:cNvPr id="49" name="Group 48"/>
            <p:cNvGrpSpPr/>
            <p:nvPr/>
          </p:nvGrpSpPr>
          <p:grpSpPr>
            <a:xfrm>
              <a:off x="827584" y="692696"/>
              <a:ext cx="7976918" cy="5380656"/>
              <a:chOff x="755576" y="620688"/>
              <a:chExt cx="7976918" cy="5380656"/>
            </a:xfrm>
          </p:grpSpPr>
          <p:grpSp>
            <p:nvGrpSpPr>
              <p:cNvPr id="6" name="Group 5"/>
              <p:cNvGrpSpPr/>
              <p:nvPr/>
            </p:nvGrpSpPr>
            <p:grpSpPr>
              <a:xfrm>
                <a:off x="755576" y="620688"/>
                <a:ext cx="7976918" cy="5380656"/>
                <a:chOff x="245821" y="733321"/>
                <a:chExt cx="7976918" cy="5380656"/>
              </a:xfrm>
            </p:grpSpPr>
            <p:sp>
              <p:nvSpPr>
                <p:cNvPr id="8" name="Rectangle 7"/>
                <p:cNvSpPr/>
                <p:nvPr/>
              </p:nvSpPr>
              <p:spPr bwMode="auto">
                <a:xfrm>
                  <a:off x="245821" y="2381375"/>
                  <a:ext cx="1107435" cy="1961675"/>
                </a:xfrm>
                <a:prstGeom prst="rect">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US" sz="1800" b="0" i="0" u="none" strike="noStrike" cap="none" normalizeH="0" baseline="0">
                    <a:ln>
                      <a:noFill/>
                    </a:ln>
                    <a:effectLst/>
                    <a:latin typeface="Arial" charset="0"/>
                    <a:ea typeface="ヒラギノ角ゴ Pro W3" charset="0"/>
                    <a:cs typeface="Microsoft YaHei" charset="0"/>
                  </a:endParaRPr>
                </a:p>
              </p:txBody>
            </p:sp>
            <p:sp>
              <p:nvSpPr>
                <p:cNvPr id="9" name="Rectangle 8"/>
                <p:cNvSpPr/>
                <p:nvPr/>
              </p:nvSpPr>
              <p:spPr bwMode="auto">
                <a:xfrm>
                  <a:off x="5719293" y="5394953"/>
                  <a:ext cx="1107435" cy="691616"/>
                </a:xfrm>
                <a:prstGeom prst="rect">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US" sz="1800" b="0" i="0" u="none" strike="noStrike" cap="none" normalizeH="0" baseline="0">
                    <a:ln>
                      <a:noFill/>
                    </a:ln>
                    <a:effectLst/>
                    <a:latin typeface="Arial" charset="0"/>
                    <a:ea typeface="ヒラギノ角ゴ Pro W3" charset="0"/>
                    <a:cs typeface="Microsoft YaHei" charset="0"/>
                  </a:endParaRPr>
                </a:p>
              </p:txBody>
            </p:sp>
            <p:sp>
              <p:nvSpPr>
                <p:cNvPr id="10" name="Rectangle 9"/>
                <p:cNvSpPr/>
                <p:nvPr/>
              </p:nvSpPr>
              <p:spPr bwMode="auto">
                <a:xfrm>
                  <a:off x="5719293" y="2093617"/>
                  <a:ext cx="1583312" cy="2817641"/>
                </a:xfrm>
                <a:prstGeom prst="rect">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US" sz="1800" b="0" i="0" u="none" strike="noStrike" cap="none" normalizeH="0" baseline="0">
                    <a:ln>
                      <a:noFill/>
                    </a:ln>
                    <a:effectLst/>
                    <a:latin typeface="Arial" charset="0"/>
                    <a:ea typeface="ヒラギノ角ゴ Pro W3" charset="0"/>
                    <a:cs typeface="Microsoft YaHei" charset="0"/>
                  </a:endParaRPr>
                </a:p>
              </p:txBody>
            </p:sp>
            <p:sp>
              <p:nvSpPr>
                <p:cNvPr id="11" name="Oval 10"/>
                <p:cNvSpPr/>
                <p:nvPr/>
              </p:nvSpPr>
              <p:spPr bwMode="auto">
                <a:xfrm>
                  <a:off x="3162302" y="976914"/>
                  <a:ext cx="864775" cy="850418"/>
                </a:xfrm>
                <a:prstGeom prst="ellips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US" sz="1800" b="0" i="0" u="none" strike="noStrike" cap="none" normalizeH="0" baseline="0">
                    <a:ln>
                      <a:noFill/>
                    </a:ln>
                    <a:effectLst/>
                    <a:latin typeface="Arial" charset="0"/>
                    <a:ea typeface="ヒラギノ角ゴ Pro W3" charset="0"/>
                    <a:cs typeface="Microsoft YaHei" charset="0"/>
                  </a:endParaRPr>
                </a:p>
              </p:txBody>
            </p:sp>
            <p:sp>
              <p:nvSpPr>
                <p:cNvPr id="12" name="Rectangle 11"/>
                <p:cNvSpPr/>
                <p:nvPr/>
              </p:nvSpPr>
              <p:spPr bwMode="auto">
                <a:xfrm>
                  <a:off x="1577869" y="733321"/>
                  <a:ext cx="1172364" cy="1094011"/>
                </a:xfrm>
                <a:prstGeom prst="rect">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US" sz="1800" b="0" i="0" u="none" strike="noStrike" cap="none" normalizeH="0" baseline="0">
                    <a:ln>
                      <a:noFill/>
                    </a:ln>
                    <a:effectLst/>
                    <a:latin typeface="Arial" charset="0"/>
                    <a:ea typeface="ヒラギノ角ゴ Pro W3" charset="0"/>
                    <a:cs typeface="Microsoft YaHei" charset="0"/>
                  </a:endParaRPr>
                </a:p>
              </p:txBody>
            </p:sp>
            <p:sp>
              <p:nvSpPr>
                <p:cNvPr id="13" name="Rectangle 12"/>
                <p:cNvSpPr/>
                <p:nvPr/>
              </p:nvSpPr>
              <p:spPr bwMode="auto">
                <a:xfrm>
                  <a:off x="2153391" y="2349891"/>
                  <a:ext cx="704110" cy="729340"/>
                </a:xfrm>
                <a:prstGeom prst="rect">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US" sz="1800" b="0" i="0" u="none" strike="noStrike" cap="none" normalizeH="0" baseline="0">
                    <a:ln>
                      <a:noFill/>
                    </a:ln>
                    <a:effectLst/>
                    <a:latin typeface="Arial" charset="0"/>
                    <a:ea typeface="ヒラギノ角ゴ Pro W3" charset="0"/>
                    <a:cs typeface="Microsoft YaHei" charset="0"/>
                  </a:endParaRPr>
                </a:p>
              </p:txBody>
            </p:sp>
            <p:sp>
              <p:nvSpPr>
                <p:cNvPr id="14" name="Rectangle 13"/>
                <p:cNvSpPr/>
                <p:nvPr/>
              </p:nvSpPr>
              <p:spPr bwMode="auto">
                <a:xfrm>
                  <a:off x="3223649" y="2349891"/>
                  <a:ext cx="704110" cy="729340"/>
                </a:xfrm>
                <a:prstGeom prst="rect">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US" sz="1800" b="0" i="0" u="none" strike="noStrike" cap="none" normalizeH="0" baseline="0">
                    <a:ln>
                      <a:noFill/>
                    </a:ln>
                    <a:effectLst/>
                    <a:latin typeface="Arial" charset="0"/>
                    <a:ea typeface="ヒラギノ角ゴ Pro W3" charset="0"/>
                    <a:cs typeface="Microsoft YaHei" charset="0"/>
                  </a:endParaRPr>
                </a:p>
              </p:txBody>
            </p:sp>
            <p:sp>
              <p:nvSpPr>
                <p:cNvPr id="15" name="Rectangle 14"/>
                <p:cNvSpPr/>
                <p:nvPr/>
              </p:nvSpPr>
              <p:spPr bwMode="auto">
                <a:xfrm>
                  <a:off x="2167484" y="3972046"/>
                  <a:ext cx="704110" cy="729340"/>
                </a:xfrm>
                <a:prstGeom prst="rect">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US" sz="1800" b="0" i="0" u="none" strike="noStrike" cap="none" normalizeH="0" baseline="0">
                    <a:ln>
                      <a:noFill/>
                    </a:ln>
                    <a:effectLst/>
                    <a:latin typeface="Arial" charset="0"/>
                    <a:ea typeface="ヒラギノ角ゴ Pro W3" charset="0"/>
                    <a:cs typeface="Microsoft YaHei" charset="0"/>
                  </a:endParaRPr>
                </a:p>
              </p:txBody>
            </p:sp>
            <p:sp>
              <p:nvSpPr>
                <p:cNvPr id="16" name="Rectangle 15"/>
                <p:cNvSpPr/>
                <p:nvPr/>
              </p:nvSpPr>
              <p:spPr bwMode="auto">
                <a:xfrm>
                  <a:off x="3225168" y="3972046"/>
                  <a:ext cx="704110" cy="729340"/>
                </a:xfrm>
                <a:prstGeom prst="rect">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US" sz="1800" b="0" i="0" u="none" strike="noStrike" cap="none" normalizeH="0" baseline="0">
                    <a:ln>
                      <a:noFill/>
                    </a:ln>
                    <a:effectLst/>
                    <a:latin typeface="Arial" charset="0"/>
                    <a:ea typeface="ヒラギノ角ゴ Pro W3" charset="0"/>
                    <a:cs typeface="Microsoft YaHei" charset="0"/>
                  </a:endParaRPr>
                </a:p>
              </p:txBody>
            </p:sp>
            <p:sp>
              <p:nvSpPr>
                <p:cNvPr id="17" name="TextBox 16"/>
                <p:cNvSpPr txBox="1"/>
                <p:nvPr/>
              </p:nvSpPr>
              <p:spPr>
                <a:xfrm>
                  <a:off x="2915792" y="1097509"/>
                  <a:ext cx="1272579" cy="495572"/>
                </a:xfrm>
                <a:prstGeom prst="rect">
                  <a:avLst/>
                </a:prstGeom>
                <a:noFill/>
              </p:spPr>
              <p:txBody>
                <a:bodyPr wrap="none" rtlCol="0">
                  <a:spAutoFit/>
                </a:bodyPr>
                <a:lstStyle/>
                <a:p>
                  <a:pPr algn="ctr"/>
                  <a:r>
                    <a:rPr lang="en-US" sz="1400" dirty="0" smtClean="0"/>
                    <a:t>Handwashing</a:t>
                  </a:r>
                </a:p>
                <a:p>
                  <a:pPr algn="ctr"/>
                  <a:r>
                    <a:rPr lang="en-US" sz="1400" dirty="0" smtClean="0"/>
                    <a:t>Station</a:t>
                  </a:r>
                  <a:endParaRPr lang="en-US" sz="1400" dirty="0"/>
                </a:p>
              </p:txBody>
            </p:sp>
            <p:sp>
              <p:nvSpPr>
                <p:cNvPr id="18" name="Oval 17"/>
                <p:cNvSpPr/>
                <p:nvPr/>
              </p:nvSpPr>
              <p:spPr bwMode="auto">
                <a:xfrm>
                  <a:off x="2378089" y="3128027"/>
                  <a:ext cx="330156" cy="325443"/>
                </a:xfrm>
                <a:prstGeom prst="ellips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US" sz="1800" b="0" i="0" u="none" strike="noStrike" cap="none" normalizeH="0" baseline="0">
                    <a:ln>
                      <a:noFill/>
                    </a:ln>
                    <a:effectLst/>
                    <a:latin typeface="Arial" charset="0"/>
                    <a:ea typeface="ヒラギノ角ゴ Pro W3" charset="0"/>
                    <a:cs typeface="Microsoft YaHei" charset="0"/>
                  </a:endParaRPr>
                </a:p>
              </p:txBody>
            </p:sp>
            <p:sp>
              <p:nvSpPr>
                <p:cNvPr id="19" name="Oval 18"/>
                <p:cNvSpPr/>
                <p:nvPr/>
              </p:nvSpPr>
              <p:spPr bwMode="auto">
                <a:xfrm>
                  <a:off x="3385375" y="3128027"/>
                  <a:ext cx="330156" cy="325443"/>
                </a:xfrm>
                <a:prstGeom prst="ellips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US" sz="1800" b="0" i="0" u="none" strike="noStrike" cap="none" normalizeH="0" baseline="0">
                    <a:ln>
                      <a:noFill/>
                    </a:ln>
                    <a:effectLst/>
                    <a:latin typeface="Arial" charset="0"/>
                    <a:ea typeface="ヒラギノ角ゴ Pro W3" charset="0"/>
                    <a:cs typeface="Microsoft YaHei" charset="0"/>
                  </a:endParaRPr>
                </a:p>
              </p:txBody>
            </p:sp>
            <p:sp>
              <p:nvSpPr>
                <p:cNvPr id="20" name="Oval 19"/>
                <p:cNvSpPr/>
                <p:nvPr/>
              </p:nvSpPr>
              <p:spPr bwMode="auto">
                <a:xfrm>
                  <a:off x="2378089" y="3582225"/>
                  <a:ext cx="330156" cy="325443"/>
                </a:xfrm>
                <a:prstGeom prst="ellips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US" sz="1800" b="0" i="0" u="none" strike="noStrike" cap="none" normalizeH="0" baseline="0">
                    <a:ln>
                      <a:noFill/>
                    </a:ln>
                    <a:effectLst/>
                    <a:latin typeface="Arial" charset="0"/>
                    <a:ea typeface="ヒラギノ角ゴ Pro W3" charset="0"/>
                    <a:cs typeface="Microsoft YaHei" charset="0"/>
                  </a:endParaRPr>
                </a:p>
              </p:txBody>
            </p:sp>
            <p:sp>
              <p:nvSpPr>
                <p:cNvPr id="21" name="Oval 20"/>
                <p:cNvSpPr/>
                <p:nvPr/>
              </p:nvSpPr>
              <p:spPr bwMode="auto">
                <a:xfrm>
                  <a:off x="3385375" y="3582225"/>
                  <a:ext cx="330156" cy="325443"/>
                </a:xfrm>
                <a:prstGeom prst="ellips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US" sz="1800" b="0" i="0" u="none" strike="noStrike" cap="none" normalizeH="0" baseline="0">
                    <a:ln>
                      <a:noFill/>
                    </a:ln>
                    <a:effectLst/>
                    <a:latin typeface="Arial" charset="0"/>
                    <a:ea typeface="ヒラギノ角ゴ Pro W3" charset="0"/>
                    <a:cs typeface="Microsoft YaHei" charset="0"/>
                  </a:endParaRPr>
                </a:p>
              </p:txBody>
            </p:sp>
            <p:sp>
              <p:nvSpPr>
                <p:cNvPr id="22" name="Rectangle 21"/>
                <p:cNvSpPr/>
                <p:nvPr/>
              </p:nvSpPr>
              <p:spPr bwMode="auto">
                <a:xfrm>
                  <a:off x="4883963" y="3088800"/>
                  <a:ext cx="704110" cy="729340"/>
                </a:xfrm>
                <a:prstGeom prst="rect">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US" sz="1800" b="0" i="0" u="none" strike="noStrike" cap="none" normalizeH="0" baseline="0">
                    <a:ln>
                      <a:noFill/>
                    </a:ln>
                    <a:effectLst/>
                    <a:latin typeface="Arial" charset="0"/>
                    <a:ea typeface="ヒラギノ角ゴ Pro W3" charset="0"/>
                    <a:cs typeface="Microsoft YaHei" charset="0"/>
                  </a:endParaRPr>
                </a:p>
              </p:txBody>
            </p:sp>
            <p:sp>
              <p:nvSpPr>
                <p:cNvPr id="23" name="TextBox 22"/>
                <p:cNvSpPr txBox="1"/>
                <p:nvPr/>
              </p:nvSpPr>
              <p:spPr>
                <a:xfrm>
                  <a:off x="2148440" y="2462889"/>
                  <a:ext cx="748923" cy="495572"/>
                </a:xfrm>
                <a:prstGeom prst="rect">
                  <a:avLst/>
                </a:prstGeom>
                <a:noFill/>
              </p:spPr>
              <p:txBody>
                <a:bodyPr wrap="none" rtlCol="0">
                  <a:spAutoFit/>
                </a:bodyPr>
                <a:lstStyle/>
                <a:p>
                  <a:pPr algn="ctr"/>
                  <a:r>
                    <a:rPr lang="en-US" sz="1400" dirty="0" smtClean="0"/>
                    <a:t>Patient</a:t>
                  </a:r>
                </a:p>
                <a:p>
                  <a:pPr algn="ctr"/>
                  <a:r>
                    <a:rPr lang="en-US" sz="1400" dirty="0"/>
                    <a:t>c</a:t>
                  </a:r>
                  <a:r>
                    <a:rPr lang="en-US" sz="1400" dirty="0" smtClean="0"/>
                    <a:t>hair</a:t>
                  </a:r>
                  <a:endParaRPr lang="en-US" sz="1400" dirty="0"/>
                </a:p>
              </p:txBody>
            </p:sp>
            <p:sp>
              <p:nvSpPr>
                <p:cNvPr id="24" name="TextBox 23"/>
                <p:cNvSpPr txBox="1"/>
                <p:nvPr/>
              </p:nvSpPr>
              <p:spPr>
                <a:xfrm>
                  <a:off x="3218074" y="2448811"/>
                  <a:ext cx="748923" cy="495572"/>
                </a:xfrm>
                <a:prstGeom prst="rect">
                  <a:avLst/>
                </a:prstGeom>
                <a:noFill/>
              </p:spPr>
              <p:txBody>
                <a:bodyPr wrap="none" rtlCol="0">
                  <a:spAutoFit/>
                </a:bodyPr>
                <a:lstStyle/>
                <a:p>
                  <a:pPr algn="ctr"/>
                  <a:r>
                    <a:rPr lang="en-US" sz="1400" dirty="0" smtClean="0"/>
                    <a:t>Patient</a:t>
                  </a:r>
                </a:p>
                <a:p>
                  <a:pPr algn="ctr"/>
                  <a:r>
                    <a:rPr lang="en-US" sz="1400" dirty="0"/>
                    <a:t>c</a:t>
                  </a:r>
                  <a:r>
                    <a:rPr lang="en-US" sz="1400" dirty="0" smtClean="0"/>
                    <a:t>hair</a:t>
                  </a:r>
                  <a:endParaRPr lang="en-US" sz="1400" dirty="0"/>
                </a:p>
              </p:txBody>
            </p:sp>
            <p:sp>
              <p:nvSpPr>
                <p:cNvPr id="25" name="TextBox 24"/>
                <p:cNvSpPr txBox="1"/>
                <p:nvPr/>
              </p:nvSpPr>
              <p:spPr>
                <a:xfrm>
                  <a:off x="3218074" y="4088930"/>
                  <a:ext cx="748923" cy="495572"/>
                </a:xfrm>
                <a:prstGeom prst="rect">
                  <a:avLst/>
                </a:prstGeom>
                <a:noFill/>
              </p:spPr>
              <p:txBody>
                <a:bodyPr wrap="none" rtlCol="0">
                  <a:spAutoFit/>
                </a:bodyPr>
                <a:lstStyle/>
                <a:p>
                  <a:pPr algn="ctr"/>
                  <a:r>
                    <a:rPr lang="en-US" sz="1400" dirty="0" smtClean="0"/>
                    <a:t>Patient</a:t>
                  </a:r>
                </a:p>
                <a:p>
                  <a:pPr algn="ctr"/>
                  <a:r>
                    <a:rPr lang="en-US" sz="1400" dirty="0"/>
                    <a:t>c</a:t>
                  </a:r>
                  <a:r>
                    <a:rPr lang="en-US" sz="1400" dirty="0" smtClean="0"/>
                    <a:t>hair</a:t>
                  </a:r>
                  <a:endParaRPr lang="en-US" sz="1400" dirty="0"/>
                </a:p>
              </p:txBody>
            </p:sp>
            <p:sp>
              <p:nvSpPr>
                <p:cNvPr id="26" name="TextBox 25"/>
                <p:cNvSpPr txBox="1"/>
                <p:nvPr/>
              </p:nvSpPr>
              <p:spPr>
                <a:xfrm>
                  <a:off x="2164051" y="4088930"/>
                  <a:ext cx="748923" cy="495572"/>
                </a:xfrm>
                <a:prstGeom prst="rect">
                  <a:avLst/>
                </a:prstGeom>
                <a:noFill/>
              </p:spPr>
              <p:txBody>
                <a:bodyPr wrap="none" rtlCol="0">
                  <a:spAutoFit/>
                </a:bodyPr>
                <a:lstStyle/>
                <a:p>
                  <a:pPr algn="ctr"/>
                  <a:r>
                    <a:rPr lang="en-US" sz="1400" dirty="0" smtClean="0"/>
                    <a:t>Patient</a:t>
                  </a:r>
                </a:p>
                <a:p>
                  <a:pPr algn="ctr"/>
                  <a:r>
                    <a:rPr lang="en-US" sz="1400" dirty="0"/>
                    <a:t>c</a:t>
                  </a:r>
                  <a:r>
                    <a:rPr lang="en-US" sz="1400" dirty="0" smtClean="0"/>
                    <a:t>hair</a:t>
                  </a:r>
                  <a:endParaRPr lang="en-US" sz="1400" dirty="0"/>
                </a:p>
              </p:txBody>
            </p:sp>
            <p:sp>
              <p:nvSpPr>
                <p:cNvPr id="27" name="TextBox 26"/>
                <p:cNvSpPr txBox="1"/>
                <p:nvPr/>
              </p:nvSpPr>
              <p:spPr>
                <a:xfrm>
                  <a:off x="3927759" y="3588812"/>
                  <a:ext cx="736099" cy="295209"/>
                </a:xfrm>
                <a:prstGeom prst="rect">
                  <a:avLst/>
                </a:prstGeom>
                <a:noFill/>
              </p:spPr>
              <p:txBody>
                <a:bodyPr wrap="none" rtlCol="0">
                  <a:spAutoFit/>
                </a:bodyPr>
                <a:lstStyle/>
                <a:p>
                  <a:pPr algn="ctr"/>
                  <a:r>
                    <a:rPr lang="en-US" sz="1400" dirty="0" smtClean="0"/>
                    <a:t>Bucket</a:t>
                  </a:r>
                  <a:endParaRPr lang="en-US" sz="1400" dirty="0"/>
                </a:p>
              </p:txBody>
            </p:sp>
            <p:cxnSp>
              <p:nvCxnSpPr>
                <p:cNvPr id="28" name="Straight Connector 27"/>
                <p:cNvCxnSpPr/>
                <p:nvPr/>
              </p:nvCxnSpPr>
              <p:spPr bwMode="auto">
                <a:xfrm>
                  <a:off x="3568861" y="3745696"/>
                  <a:ext cx="360417" cy="0"/>
                </a:xfrm>
                <a:prstGeom prst="lin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29" name="TextBox 28"/>
                <p:cNvSpPr txBox="1"/>
                <p:nvPr/>
              </p:nvSpPr>
              <p:spPr>
                <a:xfrm>
                  <a:off x="1786581" y="1132145"/>
                  <a:ext cx="733619" cy="295209"/>
                </a:xfrm>
                <a:prstGeom prst="rect">
                  <a:avLst/>
                </a:prstGeom>
                <a:noFill/>
              </p:spPr>
              <p:txBody>
                <a:bodyPr wrap="none" rtlCol="0">
                  <a:spAutoFit/>
                </a:bodyPr>
                <a:lstStyle/>
                <a:p>
                  <a:pPr algn="ctr"/>
                  <a:r>
                    <a:rPr lang="en-US" sz="1400" dirty="0" smtClean="0"/>
                    <a:t>Latrine</a:t>
                  </a:r>
                </a:p>
              </p:txBody>
            </p:sp>
            <p:sp>
              <p:nvSpPr>
                <p:cNvPr id="30" name="TextBox 29"/>
                <p:cNvSpPr txBox="1"/>
                <p:nvPr/>
              </p:nvSpPr>
              <p:spPr>
                <a:xfrm>
                  <a:off x="5862445" y="2173481"/>
                  <a:ext cx="1142661" cy="495572"/>
                </a:xfrm>
                <a:prstGeom prst="rect">
                  <a:avLst/>
                </a:prstGeom>
                <a:noFill/>
              </p:spPr>
              <p:txBody>
                <a:bodyPr wrap="none" rtlCol="0">
                  <a:spAutoFit/>
                </a:bodyPr>
                <a:lstStyle/>
                <a:p>
                  <a:pPr algn="ctr"/>
                  <a:r>
                    <a:rPr lang="en-US" sz="1400" dirty="0" smtClean="0"/>
                    <a:t>Screening</a:t>
                  </a:r>
                </a:p>
                <a:p>
                  <a:pPr algn="ctr"/>
                  <a:r>
                    <a:rPr lang="en-US" sz="1400" dirty="0" smtClean="0"/>
                    <a:t>Registration</a:t>
                  </a:r>
                  <a:endParaRPr lang="en-US" sz="1400" dirty="0"/>
                </a:p>
              </p:txBody>
            </p:sp>
            <p:sp>
              <p:nvSpPr>
                <p:cNvPr id="31" name="TextBox 30"/>
                <p:cNvSpPr txBox="1"/>
                <p:nvPr/>
              </p:nvSpPr>
              <p:spPr>
                <a:xfrm>
                  <a:off x="1750975" y="4843017"/>
                  <a:ext cx="2437396" cy="295209"/>
                </a:xfrm>
                <a:prstGeom prst="rect">
                  <a:avLst/>
                </a:prstGeom>
                <a:noFill/>
              </p:spPr>
              <p:txBody>
                <a:bodyPr wrap="square" rtlCol="0">
                  <a:spAutoFit/>
                </a:bodyPr>
                <a:lstStyle/>
                <a:p>
                  <a:r>
                    <a:rPr lang="en-US" sz="1400" dirty="0" smtClean="0"/>
                    <a:t>Patient Observation area</a:t>
                  </a:r>
                  <a:endParaRPr lang="en-US" sz="1400" dirty="0"/>
                </a:p>
              </p:txBody>
            </p:sp>
            <p:sp>
              <p:nvSpPr>
                <p:cNvPr id="32" name="Rectangle 31"/>
                <p:cNvSpPr/>
                <p:nvPr/>
              </p:nvSpPr>
              <p:spPr bwMode="auto">
                <a:xfrm>
                  <a:off x="7518629" y="3037577"/>
                  <a:ext cx="704110" cy="729340"/>
                </a:xfrm>
                <a:prstGeom prst="rect">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US" sz="1800" b="0" i="0" u="none" strike="noStrike" cap="none" normalizeH="0" baseline="0">
                    <a:ln>
                      <a:noFill/>
                    </a:ln>
                    <a:effectLst/>
                    <a:latin typeface="Arial" charset="0"/>
                    <a:ea typeface="ヒラギノ角ゴ Pro W3" charset="0"/>
                    <a:cs typeface="Microsoft YaHei" charset="0"/>
                  </a:endParaRPr>
                </a:p>
              </p:txBody>
            </p:sp>
            <p:sp>
              <p:nvSpPr>
                <p:cNvPr id="33" name="TextBox 32"/>
                <p:cNvSpPr txBox="1"/>
                <p:nvPr/>
              </p:nvSpPr>
              <p:spPr>
                <a:xfrm>
                  <a:off x="371405" y="2861209"/>
                  <a:ext cx="870903" cy="1096659"/>
                </a:xfrm>
                <a:prstGeom prst="rect">
                  <a:avLst/>
                </a:prstGeom>
                <a:noFill/>
              </p:spPr>
              <p:txBody>
                <a:bodyPr wrap="square" rtlCol="0">
                  <a:spAutoFit/>
                </a:bodyPr>
                <a:lstStyle/>
                <a:p>
                  <a:pPr algn="ctr"/>
                  <a:r>
                    <a:rPr lang="en-US" sz="1400" dirty="0" smtClean="0"/>
                    <a:t>IPC</a:t>
                  </a:r>
                </a:p>
                <a:p>
                  <a:pPr algn="ctr"/>
                  <a:r>
                    <a:rPr lang="en-US" sz="1400" dirty="0" smtClean="0"/>
                    <a:t>-</a:t>
                  </a:r>
                </a:p>
                <a:p>
                  <a:pPr algn="ctr"/>
                  <a:r>
                    <a:rPr lang="en-US" sz="1400" dirty="0" smtClean="0"/>
                    <a:t>Dish </a:t>
                  </a:r>
                </a:p>
                <a:p>
                  <a:pPr algn="ctr"/>
                  <a:r>
                    <a:rPr lang="en-US" sz="1400" dirty="0" smtClean="0"/>
                    <a:t>washing </a:t>
                  </a:r>
                </a:p>
                <a:p>
                  <a:pPr algn="ctr"/>
                  <a:r>
                    <a:rPr lang="en-US" sz="1400" dirty="0" smtClean="0"/>
                    <a:t>station</a:t>
                  </a:r>
                </a:p>
              </p:txBody>
            </p:sp>
            <p:cxnSp>
              <p:nvCxnSpPr>
                <p:cNvPr id="34" name="Straight Connector 33"/>
                <p:cNvCxnSpPr/>
                <p:nvPr/>
              </p:nvCxnSpPr>
              <p:spPr bwMode="auto">
                <a:xfrm>
                  <a:off x="832003" y="5771848"/>
                  <a:ext cx="3257940" cy="12575"/>
                </a:xfrm>
                <a:prstGeom prst="lin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35" name="Oval 34"/>
                <p:cNvSpPr/>
                <p:nvPr/>
              </p:nvSpPr>
              <p:spPr bwMode="auto">
                <a:xfrm>
                  <a:off x="741830" y="5708975"/>
                  <a:ext cx="90173" cy="113173"/>
                </a:xfrm>
                <a:prstGeom prst="ellips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US" sz="1800" b="0" i="0" u="none" strike="noStrike" cap="none" normalizeH="0" baseline="0">
                    <a:ln>
                      <a:noFill/>
                    </a:ln>
                    <a:effectLst/>
                    <a:latin typeface="Arial" charset="0"/>
                    <a:ea typeface="ヒラギノ角ゴ Pro W3" charset="0"/>
                    <a:cs typeface="Microsoft YaHei" charset="0"/>
                  </a:endParaRPr>
                </a:p>
              </p:txBody>
            </p:sp>
            <p:sp>
              <p:nvSpPr>
                <p:cNvPr id="36" name="Oval 35"/>
                <p:cNvSpPr/>
                <p:nvPr/>
              </p:nvSpPr>
              <p:spPr bwMode="auto">
                <a:xfrm>
                  <a:off x="4044856" y="5723051"/>
                  <a:ext cx="90173" cy="113173"/>
                </a:xfrm>
                <a:prstGeom prst="ellips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US" sz="1800" b="0" i="0" u="none" strike="noStrike" cap="none" normalizeH="0" baseline="0">
                    <a:ln>
                      <a:noFill/>
                    </a:ln>
                    <a:effectLst/>
                    <a:latin typeface="Arial" charset="0"/>
                    <a:ea typeface="ヒラギノ角ゴ Pro W3" charset="0"/>
                    <a:cs typeface="Microsoft YaHei" charset="0"/>
                  </a:endParaRPr>
                </a:p>
              </p:txBody>
            </p:sp>
            <p:sp>
              <p:nvSpPr>
                <p:cNvPr id="37" name="Oval 36"/>
                <p:cNvSpPr/>
                <p:nvPr/>
              </p:nvSpPr>
              <p:spPr bwMode="auto">
                <a:xfrm>
                  <a:off x="309753" y="4451439"/>
                  <a:ext cx="864775" cy="850418"/>
                </a:xfrm>
                <a:prstGeom prst="ellips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US" sz="1400" b="0" i="0" u="none" strike="noStrike" cap="none" normalizeH="0" baseline="0" dirty="0">
                    <a:ln>
                      <a:noFill/>
                    </a:ln>
                    <a:effectLst/>
                    <a:latin typeface="Arial" charset="0"/>
                    <a:ea typeface="ヒラギノ角ゴ Pro W3" charset="0"/>
                    <a:cs typeface="Microsoft YaHei" charset="0"/>
                  </a:endParaRPr>
                </a:p>
              </p:txBody>
            </p:sp>
            <p:sp>
              <p:nvSpPr>
                <p:cNvPr id="38" name="TextBox 37"/>
                <p:cNvSpPr txBox="1"/>
                <p:nvPr/>
              </p:nvSpPr>
              <p:spPr>
                <a:xfrm>
                  <a:off x="313669" y="4647377"/>
                  <a:ext cx="851515" cy="495572"/>
                </a:xfrm>
                <a:prstGeom prst="rect">
                  <a:avLst/>
                </a:prstGeom>
                <a:noFill/>
              </p:spPr>
              <p:txBody>
                <a:bodyPr wrap="none" rtlCol="0">
                  <a:spAutoFit/>
                </a:bodyPr>
                <a:lstStyle/>
                <a:p>
                  <a:pPr algn="ctr"/>
                  <a:r>
                    <a:rPr lang="en-US" sz="1400" dirty="0" smtClean="0"/>
                    <a:t>Laundry</a:t>
                  </a:r>
                </a:p>
                <a:p>
                  <a:pPr algn="ctr"/>
                  <a:r>
                    <a:rPr lang="en-US" sz="1400" dirty="0" smtClean="0"/>
                    <a:t>Area</a:t>
                  </a:r>
                </a:p>
              </p:txBody>
            </p:sp>
            <p:sp>
              <p:nvSpPr>
                <p:cNvPr id="39" name="TextBox 38"/>
                <p:cNvSpPr txBox="1"/>
                <p:nvPr/>
              </p:nvSpPr>
              <p:spPr>
                <a:xfrm>
                  <a:off x="1943604" y="5818768"/>
                  <a:ext cx="2437396" cy="295209"/>
                </a:xfrm>
                <a:prstGeom prst="rect">
                  <a:avLst/>
                </a:prstGeom>
                <a:noFill/>
              </p:spPr>
              <p:txBody>
                <a:bodyPr wrap="square" rtlCol="0">
                  <a:spAutoFit/>
                </a:bodyPr>
                <a:lstStyle/>
                <a:p>
                  <a:r>
                    <a:rPr lang="en-US" sz="1400" dirty="0" smtClean="0"/>
                    <a:t>Cloth line</a:t>
                  </a:r>
                  <a:endParaRPr lang="en-US" sz="1400" dirty="0"/>
                </a:p>
              </p:txBody>
            </p:sp>
            <p:sp>
              <p:nvSpPr>
                <p:cNvPr id="40" name="TextBox 39"/>
                <p:cNvSpPr txBox="1"/>
                <p:nvPr/>
              </p:nvSpPr>
              <p:spPr>
                <a:xfrm>
                  <a:off x="5883885" y="5561370"/>
                  <a:ext cx="813481" cy="295209"/>
                </a:xfrm>
                <a:prstGeom prst="rect">
                  <a:avLst/>
                </a:prstGeom>
                <a:noFill/>
              </p:spPr>
              <p:txBody>
                <a:bodyPr wrap="none" rtlCol="0">
                  <a:spAutoFit/>
                </a:bodyPr>
                <a:lstStyle/>
                <a:p>
                  <a:pPr algn="ctr"/>
                  <a:r>
                    <a:rPr lang="en-US" sz="1400" dirty="0" smtClean="0"/>
                    <a:t>Storage</a:t>
                  </a:r>
                  <a:endParaRPr lang="en-US" sz="1400" dirty="0"/>
                </a:p>
              </p:txBody>
            </p:sp>
            <p:sp>
              <p:nvSpPr>
                <p:cNvPr id="41" name="Rectangle 40"/>
                <p:cNvSpPr/>
                <p:nvPr/>
              </p:nvSpPr>
              <p:spPr bwMode="auto">
                <a:xfrm>
                  <a:off x="245821" y="733321"/>
                  <a:ext cx="1172364" cy="1094011"/>
                </a:xfrm>
                <a:prstGeom prst="rect">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US" sz="1800" b="0" i="0" u="none" strike="noStrike" cap="none" normalizeH="0" baseline="0">
                    <a:ln>
                      <a:noFill/>
                    </a:ln>
                    <a:effectLst/>
                    <a:latin typeface="Arial" charset="0"/>
                    <a:ea typeface="ヒラギノ角ゴ Pro W3" charset="0"/>
                    <a:cs typeface="Microsoft YaHei" charset="0"/>
                  </a:endParaRPr>
                </a:p>
              </p:txBody>
            </p:sp>
            <p:sp>
              <p:nvSpPr>
                <p:cNvPr id="42" name="TextBox 41"/>
                <p:cNvSpPr txBox="1"/>
                <p:nvPr/>
              </p:nvSpPr>
              <p:spPr>
                <a:xfrm>
                  <a:off x="488598" y="1105409"/>
                  <a:ext cx="686807" cy="495572"/>
                </a:xfrm>
                <a:prstGeom prst="rect">
                  <a:avLst/>
                </a:prstGeom>
                <a:noFill/>
              </p:spPr>
              <p:txBody>
                <a:bodyPr wrap="none" rtlCol="0">
                  <a:spAutoFit/>
                </a:bodyPr>
                <a:lstStyle/>
                <a:p>
                  <a:pPr algn="ctr"/>
                  <a:r>
                    <a:rPr lang="en-US" sz="1400" dirty="0" smtClean="0"/>
                    <a:t>Waste</a:t>
                  </a:r>
                </a:p>
                <a:p>
                  <a:pPr algn="ctr"/>
                  <a:r>
                    <a:rPr lang="en-US" sz="1400" dirty="0" smtClean="0"/>
                    <a:t>pit</a:t>
                  </a:r>
                </a:p>
              </p:txBody>
            </p:sp>
          </p:grpSp>
          <p:cxnSp>
            <p:nvCxnSpPr>
              <p:cNvPr id="3" name="Straight Arrow Connector 2"/>
              <p:cNvCxnSpPr/>
              <p:nvPr/>
            </p:nvCxnSpPr>
            <p:spPr>
              <a:xfrm>
                <a:off x="5719709" y="1607039"/>
                <a:ext cx="0" cy="100811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45" name="TextBox 44"/>
              <p:cNvSpPr txBox="1"/>
              <p:nvPr/>
            </p:nvSpPr>
            <p:spPr>
              <a:xfrm>
                <a:off x="4999630" y="997552"/>
                <a:ext cx="1008112" cy="307777"/>
              </a:xfrm>
              <a:prstGeom prst="rect">
                <a:avLst/>
              </a:prstGeom>
              <a:noFill/>
            </p:spPr>
            <p:txBody>
              <a:bodyPr wrap="square" rtlCol="0">
                <a:spAutoFit/>
              </a:bodyPr>
              <a:lstStyle/>
              <a:p>
                <a:r>
                  <a:rPr lang="en-US" sz="1400" dirty="0" smtClean="0"/>
                  <a:t>Entry / Exit</a:t>
                </a:r>
                <a:endParaRPr lang="en-US" sz="1400" dirty="0"/>
              </a:p>
            </p:txBody>
          </p:sp>
          <p:cxnSp>
            <p:nvCxnSpPr>
              <p:cNvPr id="46" name="Straight Arrow Connector 45"/>
              <p:cNvCxnSpPr/>
              <p:nvPr/>
            </p:nvCxnSpPr>
            <p:spPr>
              <a:xfrm flipV="1">
                <a:off x="5503685" y="1573615"/>
                <a:ext cx="0" cy="100811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sp>
          <p:nvSpPr>
            <p:cNvPr id="52" name="TextBox 51"/>
            <p:cNvSpPr txBox="1"/>
            <p:nvPr/>
          </p:nvSpPr>
          <p:spPr>
            <a:xfrm>
              <a:off x="5508104" y="3229688"/>
              <a:ext cx="569387" cy="307777"/>
            </a:xfrm>
            <a:prstGeom prst="rect">
              <a:avLst/>
            </a:prstGeom>
            <a:noFill/>
          </p:spPr>
          <p:txBody>
            <a:bodyPr wrap="none" rtlCol="0">
              <a:spAutoFit/>
            </a:bodyPr>
            <a:lstStyle/>
            <a:p>
              <a:pPr algn="ctr"/>
              <a:r>
                <a:rPr lang="en-US" sz="1400" dirty="0" smtClean="0"/>
                <a:t>Chair</a:t>
              </a:r>
              <a:endParaRPr lang="en-US" sz="1400" dirty="0"/>
            </a:p>
          </p:txBody>
        </p:sp>
        <p:sp>
          <p:nvSpPr>
            <p:cNvPr id="53" name="TextBox 52"/>
            <p:cNvSpPr txBox="1"/>
            <p:nvPr/>
          </p:nvSpPr>
          <p:spPr>
            <a:xfrm>
              <a:off x="8177572" y="3212976"/>
              <a:ext cx="569387" cy="307777"/>
            </a:xfrm>
            <a:prstGeom prst="rect">
              <a:avLst/>
            </a:prstGeom>
            <a:noFill/>
          </p:spPr>
          <p:txBody>
            <a:bodyPr wrap="none" rtlCol="0">
              <a:spAutoFit/>
            </a:bodyPr>
            <a:lstStyle/>
            <a:p>
              <a:pPr algn="ctr"/>
              <a:r>
                <a:rPr lang="en-US" sz="1400" dirty="0" smtClean="0"/>
                <a:t>Chair</a:t>
              </a:r>
              <a:endParaRPr lang="en-US" sz="1400" dirty="0"/>
            </a:p>
          </p:txBody>
        </p:sp>
      </p:grpSp>
      <p:sp>
        <p:nvSpPr>
          <p:cNvPr id="55" name="Rounded Rectangle 54"/>
          <p:cNvSpPr/>
          <p:nvPr/>
        </p:nvSpPr>
        <p:spPr>
          <a:xfrm>
            <a:off x="6338782" y="4201680"/>
            <a:ext cx="720080" cy="648072"/>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ORS</a:t>
            </a:r>
            <a:endParaRPr lang="en-US" dirty="0"/>
          </a:p>
        </p:txBody>
      </p:sp>
      <p:sp>
        <p:nvSpPr>
          <p:cNvPr id="56" name="Rounded Rectangle 55"/>
          <p:cNvSpPr/>
          <p:nvPr/>
        </p:nvSpPr>
        <p:spPr>
          <a:xfrm>
            <a:off x="7130870" y="4201680"/>
            <a:ext cx="720080" cy="648072"/>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WATER</a:t>
            </a:r>
            <a:endParaRPr lang="en-US" sz="1200" dirty="0"/>
          </a:p>
        </p:txBody>
      </p:sp>
    </p:spTree>
    <p:extLst>
      <p:ext uri="{BB962C8B-B14F-4D97-AF65-F5344CB8AC3E}">
        <p14:creationId xmlns:p14="http://schemas.microsoft.com/office/powerpoint/2010/main" val="165047713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xmlns="" id="{5DD6079F-1030-4BF3-B784-C3584D8DC444}"/>
              </a:ext>
            </a:extLst>
          </p:cNvPr>
          <p:cNvSpPr>
            <a:spLocks noGrp="1"/>
          </p:cNvSpPr>
          <p:nvPr>
            <p:ph type="title"/>
          </p:nvPr>
        </p:nvSpPr>
        <p:spPr>
          <a:xfrm>
            <a:off x="395536" y="-315416"/>
            <a:ext cx="8229600" cy="1143000"/>
          </a:xfrm>
        </p:spPr>
        <p:txBody>
          <a:bodyPr>
            <a:normAutofit/>
          </a:bodyPr>
          <a:lstStyle/>
          <a:p>
            <a:r>
              <a:rPr lang="en-US" sz="2800" dirty="0" smtClean="0"/>
              <a:t>How </a:t>
            </a:r>
            <a:r>
              <a:rPr lang="en-US" sz="2800" dirty="0"/>
              <a:t>to prepare </a:t>
            </a:r>
            <a:r>
              <a:rPr lang="en-US" sz="2800" dirty="0" smtClean="0"/>
              <a:t>Chlorine Solutions</a:t>
            </a:r>
            <a:endParaRPr lang="en-US" sz="2800" dirty="0"/>
          </a:p>
        </p:txBody>
      </p:sp>
      <p:graphicFrame>
        <p:nvGraphicFramePr>
          <p:cNvPr id="14" name="Table 13"/>
          <p:cNvGraphicFramePr>
            <a:graphicFrameLocks noGrp="1"/>
          </p:cNvGraphicFramePr>
          <p:nvPr>
            <p:extLst>
              <p:ext uri="{D42A27DB-BD31-4B8C-83A1-F6EECF244321}">
                <p14:modId xmlns:p14="http://schemas.microsoft.com/office/powerpoint/2010/main" val="744463718"/>
              </p:ext>
            </p:extLst>
          </p:nvPr>
        </p:nvGraphicFramePr>
        <p:xfrm>
          <a:off x="10443" y="764704"/>
          <a:ext cx="9144000" cy="5949282"/>
        </p:xfrm>
        <a:graphic>
          <a:graphicData uri="http://schemas.openxmlformats.org/drawingml/2006/table">
            <a:tbl>
              <a:tblPr firstRow="1" bandRow="1">
                <a:tableStyleId>{5C22544A-7EE6-4342-B048-85BDC9FD1C3A}</a:tableStyleId>
              </a:tblPr>
              <a:tblGrid>
                <a:gridCol w="2270814"/>
                <a:gridCol w="2291062"/>
                <a:gridCol w="2291062"/>
                <a:gridCol w="2291062"/>
              </a:tblGrid>
              <a:tr h="715098">
                <a:tc>
                  <a:txBody>
                    <a:bodyPr/>
                    <a:lstStyle/>
                    <a:p>
                      <a:r>
                        <a:rPr lang="en-US" dirty="0" smtClean="0"/>
                        <a:t>Chlorine</a:t>
                      </a:r>
                    </a:p>
                    <a:p>
                      <a:r>
                        <a:rPr lang="en-US" dirty="0" smtClean="0"/>
                        <a:t>Solutions</a:t>
                      </a:r>
                      <a:endParaRPr lang="en-US" dirty="0"/>
                    </a:p>
                  </a:txBody>
                  <a:tcPr/>
                </a:tc>
                <a:tc>
                  <a:txBody>
                    <a:bodyPr/>
                    <a:lstStyle/>
                    <a:p>
                      <a:pPr algn="ctr"/>
                      <a:r>
                        <a:rPr lang="en-US" dirty="0" smtClean="0"/>
                        <a:t>Solution 0,05%</a:t>
                      </a:r>
                      <a:endParaRPr lang="en-US" dirty="0"/>
                    </a:p>
                  </a:txBody>
                  <a:tcPr/>
                </a:tc>
                <a:tc>
                  <a:txBody>
                    <a:bodyPr/>
                    <a:lstStyle/>
                    <a:p>
                      <a:pPr algn="ctr"/>
                      <a:r>
                        <a:rPr lang="en-US" dirty="0" smtClean="0"/>
                        <a:t>Solution 0,2%</a:t>
                      </a:r>
                      <a:endParaRPr lang="en-US" dirty="0"/>
                    </a:p>
                  </a:txBody>
                  <a:tcPr/>
                </a:tc>
                <a:tc>
                  <a:txBody>
                    <a:bodyPr/>
                    <a:lstStyle/>
                    <a:p>
                      <a:pPr algn="ctr"/>
                      <a:r>
                        <a:rPr lang="en-US" dirty="0" smtClean="0"/>
                        <a:t>Solution 2%</a:t>
                      </a:r>
                      <a:endParaRPr lang="en-US" dirty="0"/>
                    </a:p>
                  </a:txBody>
                  <a:tcPr/>
                </a:tc>
              </a:tr>
              <a:tr h="872364">
                <a:tc>
                  <a:txBody>
                    <a:bodyPr/>
                    <a:lstStyle/>
                    <a:p>
                      <a:pPr algn="l"/>
                      <a:r>
                        <a:rPr lang="en-US" sz="1600" b="1" dirty="0" smtClean="0"/>
                        <a:t>Uses</a:t>
                      </a:r>
                      <a:endParaRPr lang="en-US" sz="1600" b="1" dirty="0"/>
                    </a:p>
                  </a:txBody>
                  <a:tcPr anchor="ctr"/>
                </a:tc>
                <a:tc>
                  <a:txBody>
                    <a:bodyPr/>
                    <a:lstStyle/>
                    <a:p>
                      <a:pPr algn="ctr"/>
                      <a:r>
                        <a:rPr lang="en-US" sz="1600" b="1" dirty="0" smtClean="0"/>
                        <a:t>Handwashing, washing clothes, ustensils, dishes</a:t>
                      </a:r>
                      <a:endParaRPr lang="en-US" sz="1600" b="1" dirty="0"/>
                    </a:p>
                  </a:txBody>
                  <a:tcPr anchor="ctr"/>
                </a:tc>
                <a:tc>
                  <a:txBody>
                    <a:bodyPr/>
                    <a:lstStyle/>
                    <a:p>
                      <a:pPr algn="ctr"/>
                      <a:r>
                        <a:rPr lang="en-US" sz="1600" b="1" dirty="0" smtClean="0"/>
                        <a:t>Disinfection of shoes, floors, beds, chairs,</a:t>
                      </a:r>
                      <a:r>
                        <a:rPr lang="en-US" sz="1600" b="1" baseline="0" dirty="0" smtClean="0"/>
                        <a:t> footbaths</a:t>
                      </a:r>
                      <a:r>
                        <a:rPr lang="en-US" sz="1600" b="1" dirty="0" smtClean="0"/>
                        <a:t> </a:t>
                      </a:r>
                      <a:endParaRPr lang="en-US" sz="1600" b="1" dirty="0"/>
                    </a:p>
                  </a:txBody>
                  <a:tcPr anchor="ctr"/>
                </a:tc>
                <a:tc>
                  <a:txBody>
                    <a:bodyPr/>
                    <a:lstStyle/>
                    <a:p>
                      <a:pPr algn="ctr"/>
                      <a:r>
                        <a:rPr lang="en-US" sz="1600" b="1" dirty="0" smtClean="0"/>
                        <a:t>Feces, vomit</a:t>
                      </a:r>
                      <a:endParaRPr lang="en-US" sz="1600" b="1" dirty="0"/>
                    </a:p>
                  </a:txBody>
                  <a:tcPr anchor="ctr"/>
                </a:tc>
              </a:tr>
              <a:tr h="872364">
                <a:tc>
                  <a:txBody>
                    <a:bodyPr/>
                    <a:lstStyle/>
                    <a:p>
                      <a:pPr algn="l"/>
                      <a:r>
                        <a:rPr lang="en-US" sz="1600" i="0" dirty="0" smtClean="0"/>
                        <a:t>How often to prepare solutions</a:t>
                      </a:r>
                      <a:endParaRPr lang="en-US" sz="1600" i="0" dirty="0"/>
                    </a:p>
                  </a:txBody>
                  <a:tcPr anchor="ctr"/>
                </a:tc>
                <a:tc>
                  <a:txBody>
                    <a:bodyPr/>
                    <a:lstStyle/>
                    <a:p>
                      <a:pPr algn="ctr"/>
                      <a:r>
                        <a:rPr lang="en-US" sz="1600" i="0" dirty="0" smtClean="0"/>
                        <a:t>Daily</a:t>
                      </a:r>
                      <a:endParaRPr lang="en-US" sz="1600" i="0" dirty="0"/>
                    </a:p>
                  </a:txBody>
                  <a:tcPr anchor="ctr"/>
                </a:tc>
                <a:tc>
                  <a:txBody>
                    <a:bodyPr/>
                    <a:lstStyle/>
                    <a:p>
                      <a:pPr algn="ctr"/>
                      <a:r>
                        <a:rPr lang="en-US" sz="1600" i="0" dirty="0" smtClean="0"/>
                        <a:t>Daily</a:t>
                      </a:r>
                      <a:endParaRPr lang="en-US" sz="1600" i="0" dirty="0"/>
                    </a:p>
                  </a:txBody>
                  <a:tcPr anchor="ctr"/>
                </a:tc>
                <a:tc>
                  <a:txBody>
                    <a:bodyPr/>
                    <a:lstStyle/>
                    <a:p>
                      <a:pPr algn="ctr"/>
                      <a:r>
                        <a:rPr lang="en-US" sz="1600" i="0" dirty="0" smtClean="0"/>
                        <a:t>Weekly</a:t>
                      </a:r>
                    </a:p>
                    <a:p>
                      <a:pPr algn="ctr"/>
                      <a:r>
                        <a:rPr lang="en-US" sz="1600" i="0" dirty="0" smtClean="0"/>
                        <a:t>if stored properly</a:t>
                      </a:r>
                    </a:p>
                  </a:txBody>
                  <a:tcPr anchor="ctr"/>
                </a:tc>
              </a:tr>
              <a:tr h="872364">
                <a:tc>
                  <a:txBody>
                    <a:bodyPr/>
                    <a:lstStyle/>
                    <a:p>
                      <a:r>
                        <a:rPr lang="en-US" sz="1600" dirty="0" smtClean="0"/>
                        <a:t>Aquatabs </a:t>
                      </a:r>
                    </a:p>
                    <a:p>
                      <a:r>
                        <a:rPr lang="en-US" sz="1600" dirty="0" smtClean="0"/>
                        <a:t>(NaDcc 1g/tablet)</a:t>
                      </a:r>
                      <a:endParaRPr lang="en-US" sz="1600" dirty="0"/>
                    </a:p>
                  </a:txBody>
                  <a:tcPr/>
                </a:tc>
                <a:tc>
                  <a:txBody>
                    <a:bodyPr/>
                    <a:lstStyle/>
                    <a:p>
                      <a:pPr algn="ctr"/>
                      <a:r>
                        <a:rPr lang="en-US" sz="1600" dirty="0" smtClean="0"/>
                        <a:t>5 tablets / 10L</a:t>
                      </a:r>
                      <a:endParaRPr lang="en-US" sz="1600" dirty="0"/>
                    </a:p>
                  </a:txBody>
                  <a:tcPr/>
                </a:tc>
                <a:tc>
                  <a:txBody>
                    <a:bodyPr/>
                    <a:lstStyle/>
                    <a:p>
                      <a:pPr algn="ctr"/>
                      <a:r>
                        <a:rPr lang="en-US" sz="1600" dirty="0" smtClean="0"/>
                        <a:t>20 tablets</a:t>
                      </a:r>
                      <a:r>
                        <a:rPr lang="en-US" sz="1600" baseline="0" dirty="0" smtClean="0"/>
                        <a:t> / 10L</a:t>
                      </a:r>
                    </a:p>
                    <a:p>
                      <a:pPr algn="ctr"/>
                      <a:r>
                        <a:rPr lang="en-US" sz="1600" baseline="0" dirty="0" smtClean="0"/>
                        <a:t>2 tablets / 1L</a:t>
                      </a:r>
                      <a:endParaRPr lang="en-US" sz="1600" dirty="0"/>
                    </a:p>
                  </a:txBody>
                  <a:tcPr/>
                </a:tc>
                <a:tc>
                  <a:txBody>
                    <a:bodyPr/>
                    <a:lstStyle/>
                    <a:p>
                      <a:pPr algn="ctr"/>
                      <a:r>
                        <a:rPr lang="en-US" sz="1600" dirty="0" smtClean="0"/>
                        <a:t>20 tablets /</a:t>
                      </a:r>
                      <a:r>
                        <a:rPr lang="en-US" sz="1600" baseline="0" dirty="0" smtClean="0"/>
                        <a:t> 1L</a:t>
                      </a:r>
                      <a:endParaRPr lang="en-US" sz="1600" dirty="0"/>
                    </a:p>
                  </a:txBody>
                  <a:tcPr/>
                </a:tc>
              </a:tr>
              <a:tr h="872364">
                <a:tc>
                  <a:txBody>
                    <a:bodyPr/>
                    <a:lstStyle/>
                    <a:p>
                      <a:r>
                        <a:rPr lang="en-US" sz="1600" dirty="0" smtClean="0"/>
                        <a:t>Bleach</a:t>
                      </a:r>
                    </a:p>
                    <a:p>
                      <a:r>
                        <a:rPr lang="en-US" sz="1600" baseline="0" dirty="0" smtClean="0"/>
                        <a:t>(5% active chlorine)</a:t>
                      </a:r>
                      <a:endParaRPr lang="en-US" sz="1600" dirty="0"/>
                    </a:p>
                  </a:txBody>
                  <a:tcPr/>
                </a:tc>
                <a:tc>
                  <a:txBody>
                    <a:bodyPr/>
                    <a:lstStyle/>
                    <a:p>
                      <a:pPr algn="ctr"/>
                      <a:r>
                        <a:rPr lang="en-US" sz="1600" dirty="0" smtClean="0"/>
                        <a:t>100 mL</a:t>
                      </a:r>
                      <a:r>
                        <a:rPr lang="en-US" sz="1600" baseline="0" dirty="0" smtClean="0"/>
                        <a:t> / 10L</a:t>
                      </a:r>
                      <a:endParaRPr lang="en-US" sz="1600" dirty="0" smtClean="0"/>
                    </a:p>
                    <a:p>
                      <a:pPr algn="ctr"/>
                      <a:r>
                        <a:rPr lang="en-US" sz="1600" dirty="0" smtClean="0"/>
                        <a:t>10 mL / 1L</a:t>
                      </a:r>
                      <a:endParaRPr lang="en-US" sz="1600" dirty="0"/>
                    </a:p>
                  </a:txBody>
                  <a:tcPr/>
                </a:tc>
                <a:tc>
                  <a:txBody>
                    <a:bodyPr/>
                    <a:lstStyle/>
                    <a:p>
                      <a:pPr algn="ctr"/>
                      <a:r>
                        <a:rPr lang="en-US" sz="1600" dirty="0" smtClean="0"/>
                        <a:t>400 mL / 10L</a:t>
                      </a:r>
                    </a:p>
                    <a:p>
                      <a:pPr algn="ctr"/>
                      <a:r>
                        <a:rPr lang="en-US" sz="1600" dirty="0" smtClean="0"/>
                        <a:t>40 mL / 1L</a:t>
                      </a:r>
                      <a:endParaRPr lang="en-US" sz="1600" dirty="0"/>
                    </a:p>
                  </a:txBody>
                  <a:tcPr/>
                </a:tc>
                <a:tc>
                  <a:txBody>
                    <a:bodyPr/>
                    <a:lstStyle/>
                    <a:p>
                      <a:pPr algn="ctr"/>
                      <a:r>
                        <a:rPr lang="en-US" sz="1600" dirty="0" smtClean="0"/>
                        <a:t>-</a:t>
                      </a:r>
                    </a:p>
                    <a:p>
                      <a:pPr algn="ctr"/>
                      <a:r>
                        <a:rPr lang="en-US" sz="1600" dirty="0" smtClean="0"/>
                        <a:t>400 mL / 1L</a:t>
                      </a:r>
                      <a:endParaRPr lang="en-US" sz="1600" dirty="0"/>
                    </a:p>
                  </a:txBody>
                  <a:tcPr/>
                </a:tc>
              </a:tr>
              <a:tr h="87236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HTH </a:t>
                      </a:r>
                    </a:p>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(70% active chlorine)</a:t>
                      </a:r>
                    </a:p>
                    <a:p>
                      <a:endParaRPr lang="en-US" sz="1600" dirty="0"/>
                    </a:p>
                  </a:txBody>
                  <a:tcPr/>
                </a:tc>
                <a:tc>
                  <a:txBody>
                    <a:bodyPr/>
                    <a:lstStyle/>
                    <a:p>
                      <a:pPr algn="ctr"/>
                      <a:r>
                        <a:rPr lang="en-US" sz="1600" dirty="0" smtClean="0"/>
                        <a:t>0.7 g/L</a:t>
                      </a:r>
                    </a:p>
                    <a:p>
                      <a:pPr algn="ctr"/>
                      <a:r>
                        <a:rPr lang="en-US" sz="1600" dirty="0" smtClean="0"/>
                        <a:t>½ </a:t>
                      </a:r>
                      <a:r>
                        <a:rPr lang="en-US" sz="1600" baseline="0" dirty="0" smtClean="0"/>
                        <a:t> tablespoon / 10L</a:t>
                      </a:r>
                      <a:endParaRPr lang="en-US" sz="1600" dirty="0"/>
                    </a:p>
                  </a:txBody>
                  <a:tcPr/>
                </a:tc>
                <a:tc>
                  <a:txBody>
                    <a:bodyPr/>
                    <a:lstStyle/>
                    <a:p>
                      <a:pPr algn="ctr"/>
                      <a:r>
                        <a:rPr lang="en-US" sz="1600" dirty="0" smtClean="0"/>
                        <a:t>3 g/L</a:t>
                      </a:r>
                    </a:p>
                    <a:p>
                      <a:pPr algn="ctr"/>
                      <a:r>
                        <a:rPr lang="en-US" sz="1600" baseline="0" dirty="0" smtClean="0"/>
                        <a:t>2 tablespoon / 10L</a:t>
                      </a:r>
                      <a:endParaRPr lang="en-US" sz="1600" dirty="0" smtClean="0"/>
                    </a:p>
                    <a:p>
                      <a:pPr algn="ctr"/>
                      <a:endParaRPr lang="en-US" sz="1600" dirty="0"/>
                    </a:p>
                  </a:txBody>
                  <a:tcPr/>
                </a:tc>
                <a:tc>
                  <a:txBody>
                    <a:bodyPr/>
                    <a:lstStyle/>
                    <a:p>
                      <a:pPr algn="ctr"/>
                      <a:r>
                        <a:rPr lang="en-US" sz="1600" dirty="0" smtClean="0"/>
                        <a:t>30 g/L</a:t>
                      </a:r>
                    </a:p>
                    <a:p>
                      <a:pPr algn="ctr"/>
                      <a:r>
                        <a:rPr lang="en-US" sz="1600" baseline="0" dirty="0" smtClean="0"/>
                        <a:t>2 tablespoon / 1L</a:t>
                      </a:r>
                      <a:endParaRPr lang="en-US" sz="1600" dirty="0" smtClean="0"/>
                    </a:p>
                    <a:p>
                      <a:pPr algn="ctr"/>
                      <a:endParaRPr lang="en-US" sz="1600" dirty="0"/>
                    </a:p>
                  </a:txBody>
                  <a:tcPr/>
                </a:tc>
              </a:tr>
              <a:tr h="872364">
                <a:tc>
                  <a:txBody>
                    <a:bodyPr/>
                    <a:lstStyle/>
                    <a:p>
                      <a:r>
                        <a:rPr lang="en-US" sz="1600" dirty="0" smtClean="0"/>
                        <a:t>Make your own recipe</a:t>
                      </a:r>
                      <a:endParaRPr lang="en-US" sz="1600" dirty="0"/>
                    </a:p>
                  </a:txBody>
                  <a:tcPr/>
                </a:tc>
                <a:tc>
                  <a:txBody>
                    <a:bodyPr/>
                    <a:lstStyle/>
                    <a:p>
                      <a:endParaRPr lang="en-US" sz="1600" dirty="0"/>
                    </a:p>
                  </a:txBody>
                  <a:tcPr/>
                </a:tc>
                <a:tc>
                  <a:txBody>
                    <a:bodyPr/>
                    <a:lstStyle/>
                    <a:p>
                      <a:endParaRPr lang="en-US" dirty="0"/>
                    </a:p>
                  </a:txBody>
                  <a:tcPr/>
                </a:tc>
                <a:tc>
                  <a:txBody>
                    <a:bodyPr/>
                    <a:lstStyle/>
                    <a:p>
                      <a:endParaRPr lang="en-US" sz="1600" dirty="0"/>
                    </a:p>
                  </a:txBody>
                  <a:tcPr/>
                </a:tc>
              </a:tr>
            </a:tbl>
          </a:graphicData>
        </a:graphic>
      </p:graphicFrame>
      <p:pic>
        <p:nvPicPr>
          <p:cNvPr id="15" name="Picture 14" descr="logoFEDenglish">
            <a:extLst>
              <a:ext uri="{FF2B5EF4-FFF2-40B4-BE49-F238E27FC236}">
                <a16:creationId xmlns="" xmlns:a16="http://schemas.microsoft.com/office/drawing/2014/main" id="{4CD5D800-7A09-414A-BE4A-00744A4B8A02}"/>
              </a:ext>
            </a:extLst>
          </p:cNvPr>
          <p:cNvPicPr/>
          <p:nvPr/>
        </p:nvPicPr>
        <p:blipFill>
          <a:blip r:embed="rId3" cstate="email">
            <a:extLst>
              <a:ext uri="{28A0092B-C50C-407E-A947-70E740481C1C}">
                <a14:useLocalDpi xmlns:a14="http://schemas.microsoft.com/office/drawing/2010/main"/>
              </a:ext>
            </a:extLst>
          </a:blip>
          <a:srcRect/>
          <a:stretch>
            <a:fillRect/>
          </a:stretch>
        </p:blipFill>
        <p:spPr bwMode="auto">
          <a:xfrm>
            <a:off x="56184" y="6454568"/>
            <a:ext cx="3412524" cy="287511"/>
          </a:xfrm>
          <a:prstGeom prst="rect">
            <a:avLst/>
          </a:prstGeom>
          <a:noFill/>
          <a:ln>
            <a:noFill/>
          </a:ln>
          <a:extLst/>
        </p:spPr>
      </p:pic>
    </p:spTree>
    <p:extLst>
      <p:ext uri="{BB962C8B-B14F-4D97-AF65-F5344CB8AC3E}">
        <p14:creationId xmlns:p14="http://schemas.microsoft.com/office/powerpoint/2010/main" val="372956771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xmlns="" id="{5DD6079F-1030-4BF3-B784-C3584D8DC444}"/>
              </a:ext>
            </a:extLst>
          </p:cNvPr>
          <p:cNvSpPr>
            <a:spLocks noGrp="1"/>
          </p:cNvSpPr>
          <p:nvPr>
            <p:ph type="title"/>
          </p:nvPr>
        </p:nvSpPr>
        <p:spPr>
          <a:xfrm>
            <a:off x="395536" y="-315416"/>
            <a:ext cx="8229600" cy="1143000"/>
          </a:xfrm>
        </p:spPr>
        <p:txBody>
          <a:bodyPr>
            <a:normAutofit/>
          </a:bodyPr>
          <a:lstStyle/>
          <a:p>
            <a:r>
              <a:rPr lang="en-US" sz="2800" dirty="0" smtClean="0"/>
              <a:t>Infection </a:t>
            </a:r>
            <a:r>
              <a:rPr lang="en-US" sz="2800" dirty="0" smtClean="0"/>
              <a:t>Prevention &amp; Control at the ORP</a:t>
            </a:r>
            <a:endParaRPr lang="en-US" sz="2800" dirty="0"/>
          </a:p>
        </p:txBody>
      </p:sp>
      <p:pic>
        <p:nvPicPr>
          <p:cNvPr id="15" name="Picture 14" descr="logoFEDenglish">
            <a:extLst>
              <a:ext uri="{FF2B5EF4-FFF2-40B4-BE49-F238E27FC236}">
                <a16:creationId xmlns="" xmlns:a16="http://schemas.microsoft.com/office/drawing/2014/main" id="{4CD5D800-7A09-414A-BE4A-00744A4B8A02}"/>
              </a:ext>
            </a:extLst>
          </p:cNvPr>
          <p:cNvPicPr/>
          <p:nvPr/>
        </p:nvPicPr>
        <p:blipFill>
          <a:blip r:embed="rId3" cstate="email">
            <a:extLst>
              <a:ext uri="{28A0092B-C50C-407E-A947-70E740481C1C}">
                <a14:useLocalDpi xmlns:a14="http://schemas.microsoft.com/office/drawing/2010/main"/>
              </a:ext>
            </a:extLst>
          </a:blip>
          <a:srcRect/>
          <a:stretch>
            <a:fillRect/>
          </a:stretch>
        </p:blipFill>
        <p:spPr bwMode="auto">
          <a:xfrm>
            <a:off x="56184" y="6454568"/>
            <a:ext cx="3412524" cy="287511"/>
          </a:xfrm>
          <a:prstGeom prst="rect">
            <a:avLst/>
          </a:prstGeom>
          <a:noFill/>
          <a:ln>
            <a:noFill/>
          </a:ln>
          <a:extLst/>
        </p:spPr>
      </p:pic>
      <p:sp>
        <p:nvSpPr>
          <p:cNvPr id="5" name="TextBox 4"/>
          <p:cNvSpPr txBox="1"/>
          <p:nvPr/>
        </p:nvSpPr>
        <p:spPr>
          <a:xfrm>
            <a:off x="323528" y="764704"/>
            <a:ext cx="8604448" cy="5355313"/>
          </a:xfrm>
          <a:prstGeom prst="rect">
            <a:avLst/>
          </a:prstGeom>
          <a:noFill/>
        </p:spPr>
        <p:txBody>
          <a:bodyPr wrap="square" rtlCol="0">
            <a:spAutoFit/>
          </a:bodyPr>
          <a:lstStyle/>
          <a:p>
            <a:r>
              <a:rPr lang="en-US" b="1" dirty="0" smtClean="0"/>
              <a:t>Hand Hygiene for staffs</a:t>
            </a:r>
          </a:p>
          <a:p>
            <a:pPr marL="342900" indent="-342900">
              <a:buFont typeface="Wingdings" charset="2"/>
              <a:buChar char="q"/>
            </a:pPr>
            <a:r>
              <a:rPr lang="en-US" dirty="0" smtClean="0"/>
              <a:t>On entering the ORP</a:t>
            </a:r>
          </a:p>
          <a:p>
            <a:pPr marL="342900" indent="-342900">
              <a:buFont typeface="Wingdings" charset="2"/>
              <a:buChar char="q"/>
            </a:pPr>
            <a:r>
              <a:rPr lang="en-US" dirty="0" smtClean="0"/>
              <a:t>Before preparing ORS solutions, or giving ORS to drink to a patient</a:t>
            </a:r>
          </a:p>
          <a:p>
            <a:pPr marL="342900" indent="-342900">
              <a:buFont typeface="Wingdings" charset="2"/>
              <a:buChar char="q"/>
            </a:pPr>
            <a:r>
              <a:rPr lang="en-US" dirty="0" smtClean="0"/>
              <a:t>Before eating, drinking (or smoking)</a:t>
            </a:r>
          </a:p>
          <a:p>
            <a:pPr marL="342900" indent="-342900">
              <a:buFont typeface="Wingdings" charset="2"/>
              <a:buChar char="q"/>
            </a:pPr>
            <a:r>
              <a:rPr lang="en-US" dirty="0" smtClean="0"/>
              <a:t>After handling soiled laundry, waste, cleaning spills or emptying excreta buckets</a:t>
            </a:r>
          </a:p>
          <a:p>
            <a:pPr marL="342900" indent="-342900">
              <a:buFont typeface="Wingdings" charset="2"/>
              <a:buChar char="q"/>
            </a:pPr>
            <a:r>
              <a:rPr lang="en-US" dirty="0"/>
              <a:t>A</a:t>
            </a:r>
            <a:r>
              <a:rPr lang="en-US" dirty="0" smtClean="0"/>
              <a:t>fter contact with vomit or any other body fluids</a:t>
            </a:r>
          </a:p>
          <a:p>
            <a:pPr marL="342900" indent="-342900">
              <a:buFont typeface="Wingdings" charset="2"/>
              <a:buChar char="q"/>
            </a:pPr>
            <a:r>
              <a:rPr lang="en-US" dirty="0" smtClean="0"/>
              <a:t>After going to the toilets</a:t>
            </a:r>
          </a:p>
          <a:p>
            <a:pPr marL="342900" indent="-342900">
              <a:buFont typeface="Wingdings" charset="2"/>
              <a:buChar char="q"/>
            </a:pPr>
            <a:r>
              <a:rPr lang="en-US" dirty="0" smtClean="0"/>
              <a:t>On leaving ORP</a:t>
            </a:r>
          </a:p>
          <a:p>
            <a:pPr marL="342900" indent="-342900">
              <a:buFont typeface="Wingdings" charset="2"/>
              <a:buChar char="q"/>
            </a:pPr>
            <a:endParaRPr lang="en-US" dirty="0"/>
          </a:p>
          <a:p>
            <a:r>
              <a:rPr lang="en-US" b="1" dirty="0" smtClean="0"/>
              <a:t>Hand Hygiene for Patients / Attendants</a:t>
            </a:r>
          </a:p>
          <a:p>
            <a:pPr marL="342900" indent="-342900">
              <a:buFont typeface="Wingdings" charset="2"/>
              <a:buChar char="q"/>
            </a:pPr>
            <a:r>
              <a:rPr lang="en-US" dirty="0"/>
              <a:t>On entering the </a:t>
            </a:r>
            <a:r>
              <a:rPr lang="en-US" dirty="0" smtClean="0"/>
              <a:t>ORP</a:t>
            </a:r>
          </a:p>
          <a:p>
            <a:pPr marL="342900" indent="-342900">
              <a:buFont typeface="Wingdings" charset="2"/>
              <a:buChar char="q"/>
            </a:pPr>
            <a:r>
              <a:rPr lang="en-US" dirty="0" smtClean="0"/>
              <a:t>Before drinking ORS or giving ORS to drink</a:t>
            </a:r>
          </a:p>
          <a:p>
            <a:pPr marL="342900" indent="-342900">
              <a:buFont typeface="Wingdings" charset="2"/>
              <a:buChar char="q"/>
            </a:pPr>
            <a:r>
              <a:rPr lang="en-US" dirty="0" smtClean="0"/>
              <a:t>Before eating (or smoking)</a:t>
            </a:r>
          </a:p>
          <a:p>
            <a:pPr marL="342900" indent="-342900">
              <a:buFont typeface="Wingdings" charset="2"/>
              <a:buChar char="q"/>
            </a:pPr>
            <a:r>
              <a:rPr lang="en-US" dirty="0" smtClean="0"/>
              <a:t>Before preparing food for a patient</a:t>
            </a:r>
          </a:p>
          <a:p>
            <a:pPr marL="342900" indent="-342900">
              <a:buFont typeface="Wingdings" charset="2"/>
              <a:buChar char="q"/>
            </a:pPr>
            <a:r>
              <a:rPr lang="en-US" dirty="0" smtClean="0"/>
              <a:t>After contact with vomit or any other body fluids</a:t>
            </a:r>
          </a:p>
          <a:p>
            <a:pPr marL="342900" indent="-342900">
              <a:buFont typeface="Wingdings" charset="2"/>
              <a:buChar char="q"/>
            </a:pPr>
            <a:r>
              <a:rPr lang="en-US" dirty="0" smtClean="0"/>
              <a:t>After handling soiled laundry</a:t>
            </a:r>
          </a:p>
          <a:p>
            <a:pPr marL="342900" indent="-342900">
              <a:buFont typeface="Wingdings" charset="2"/>
              <a:buChar char="q"/>
            </a:pPr>
            <a:r>
              <a:rPr lang="en-US" dirty="0" smtClean="0"/>
              <a:t>After going to the toilets</a:t>
            </a:r>
          </a:p>
          <a:p>
            <a:pPr marL="342900" indent="-342900">
              <a:buFont typeface="Wingdings" charset="2"/>
              <a:buChar char="q"/>
            </a:pPr>
            <a:r>
              <a:rPr lang="en-US" dirty="0"/>
              <a:t>On leaving </a:t>
            </a:r>
            <a:r>
              <a:rPr lang="en-US" dirty="0" smtClean="0"/>
              <a:t>ORP</a:t>
            </a:r>
          </a:p>
          <a:p>
            <a:endParaRPr lang="en-US" dirty="0"/>
          </a:p>
        </p:txBody>
      </p:sp>
    </p:spTree>
    <p:extLst>
      <p:ext uri="{BB962C8B-B14F-4D97-AF65-F5344CB8AC3E}">
        <p14:creationId xmlns:p14="http://schemas.microsoft.com/office/powerpoint/2010/main" val="5579102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xmlns="" id="{5DD6079F-1030-4BF3-B784-C3584D8DC444}"/>
              </a:ext>
            </a:extLst>
          </p:cNvPr>
          <p:cNvSpPr>
            <a:spLocks noGrp="1"/>
          </p:cNvSpPr>
          <p:nvPr>
            <p:ph type="title"/>
          </p:nvPr>
        </p:nvSpPr>
        <p:spPr>
          <a:xfrm>
            <a:off x="395536" y="-315416"/>
            <a:ext cx="8229600" cy="1143000"/>
          </a:xfrm>
        </p:spPr>
        <p:txBody>
          <a:bodyPr>
            <a:normAutofit/>
          </a:bodyPr>
          <a:lstStyle/>
          <a:p>
            <a:r>
              <a:rPr lang="en-US" sz="2800" dirty="0" smtClean="0"/>
              <a:t>Infection </a:t>
            </a:r>
            <a:r>
              <a:rPr lang="en-US" sz="2800" dirty="0" smtClean="0"/>
              <a:t>Prevention &amp; Control at the ORP</a:t>
            </a:r>
            <a:endParaRPr lang="en-US" sz="2800" dirty="0"/>
          </a:p>
        </p:txBody>
      </p:sp>
      <p:pic>
        <p:nvPicPr>
          <p:cNvPr id="15" name="Picture 14" descr="logoFEDenglish">
            <a:extLst>
              <a:ext uri="{FF2B5EF4-FFF2-40B4-BE49-F238E27FC236}">
                <a16:creationId xmlns="" xmlns:a16="http://schemas.microsoft.com/office/drawing/2014/main" id="{4CD5D800-7A09-414A-BE4A-00744A4B8A02}"/>
              </a:ext>
            </a:extLst>
          </p:cNvPr>
          <p:cNvPicPr/>
          <p:nvPr/>
        </p:nvPicPr>
        <p:blipFill>
          <a:blip r:embed="rId3" cstate="email">
            <a:extLst>
              <a:ext uri="{28A0092B-C50C-407E-A947-70E740481C1C}">
                <a14:useLocalDpi xmlns:a14="http://schemas.microsoft.com/office/drawing/2010/main"/>
              </a:ext>
            </a:extLst>
          </a:blip>
          <a:srcRect/>
          <a:stretch>
            <a:fillRect/>
          </a:stretch>
        </p:blipFill>
        <p:spPr bwMode="auto">
          <a:xfrm>
            <a:off x="56184" y="6454568"/>
            <a:ext cx="3412524" cy="287511"/>
          </a:xfrm>
          <a:prstGeom prst="rect">
            <a:avLst/>
          </a:prstGeom>
          <a:noFill/>
          <a:ln>
            <a:noFill/>
          </a:ln>
          <a:extLst/>
        </p:spPr>
      </p:pic>
      <p:sp>
        <p:nvSpPr>
          <p:cNvPr id="5" name="TextBox 4"/>
          <p:cNvSpPr txBox="1"/>
          <p:nvPr/>
        </p:nvSpPr>
        <p:spPr>
          <a:xfrm>
            <a:off x="323528" y="980728"/>
            <a:ext cx="8820472" cy="4801315"/>
          </a:xfrm>
          <a:prstGeom prst="rect">
            <a:avLst/>
          </a:prstGeom>
          <a:noFill/>
        </p:spPr>
        <p:txBody>
          <a:bodyPr wrap="square" rtlCol="0">
            <a:spAutoFit/>
          </a:bodyPr>
          <a:lstStyle/>
          <a:p>
            <a:r>
              <a:rPr lang="en-US" b="1" dirty="0" smtClean="0"/>
              <a:t>Basic PPE </a:t>
            </a:r>
            <a:r>
              <a:rPr lang="mr-IN" b="1" dirty="0" smtClean="0"/>
              <a:t>–</a:t>
            </a:r>
            <a:r>
              <a:rPr lang="en-US" b="1" dirty="0" smtClean="0"/>
              <a:t> Personal Protective Equipement for ORP staff</a:t>
            </a:r>
            <a:endParaRPr lang="en-US" dirty="0"/>
          </a:p>
          <a:p>
            <a:pPr marL="342900" indent="-342900">
              <a:buFont typeface="Wingdings" charset="2"/>
              <a:buChar char="q"/>
            </a:pPr>
            <a:r>
              <a:rPr lang="en-US" dirty="0" smtClean="0"/>
              <a:t>Short-sleeved top + 1 pair of trousers (locally procured is fine)</a:t>
            </a:r>
          </a:p>
          <a:p>
            <a:pPr marL="342900" indent="-342900">
              <a:buFont typeface="Wingdings" charset="2"/>
              <a:buChar char="q"/>
            </a:pPr>
            <a:r>
              <a:rPr lang="en-US" dirty="0" smtClean="0"/>
              <a:t>1 pair of boots</a:t>
            </a:r>
          </a:p>
          <a:p>
            <a:r>
              <a:rPr lang="en-US" dirty="0" smtClean="0"/>
              <a:t>Staff </a:t>
            </a:r>
            <a:r>
              <a:rPr lang="en-US" dirty="0"/>
              <a:t>change on entering and leaving the </a:t>
            </a:r>
            <a:r>
              <a:rPr lang="en-US" dirty="0" smtClean="0"/>
              <a:t>ORP. Staff </a:t>
            </a:r>
            <a:r>
              <a:rPr lang="en-US" dirty="0"/>
              <a:t>must neither leave the </a:t>
            </a:r>
            <a:r>
              <a:rPr lang="en-US" dirty="0" smtClean="0"/>
              <a:t>ORP </a:t>
            </a:r>
            <a:r>
              <a:rPr lang="en-US" dirty="0"/>
              <a:t>in their </a:t>
            </a:r>
            <a:r>
              <a:rPr lang="en-US" dirty="0" smtClean="0"/>
              <a:t>protective </a:t>
            </a:r>
            <a:r>
              <a:rPr lang="en-US" dirty="0"/>
              <a:t>clothing nor work in the </a:t>
            </a:r>
            <a:r>
              <a:rPr lang="en-US" dirty="0" smtClean="0"/>
              <a:t>ORP </a:t>
            </a:r>
            <a:r>
              <a:rPr lang="en-US" dirty="0"/>
              <a:t>in their personal clothes. </a:t>
            </a:r>
            <a:endParaRPr lang="en-US" dirty="0" smtClean="0"/>
          </a:p>
          <a:p>
            <a:endParaRPr lang="en-US" dirty="0" smtClean="0"/>
          </a:p>
          <a:p>
            <a:r>
              <a:rPr lang="en-US" b="1" dirty="0" smtClean="0"/>
              <a:t>Additional PPE</a:t>
            </a:r>
            <a:endParaRPr lang="en-US" b="1" dirty="0"/>
          </a:p>
          <a:p>
            <a:pPr marL="342900" indent="-342900">
              <a:buFont typeface="Wingdings" charset="2"/>
              <a:buChar char="q"/>
            </a:pPr>
            <a:r>
              <a:rPr lang="en-US" dirty="0" smtClean="0"/>
              <a:t>Reusable rubber gloves</a:t>
            </a:r>
          </a:p>
          <a:p>
            <a:pPr marL="342900" indent="-342900">
              <a:buFont typeface="Wingdings" charset="2"/>
              <a:buChar char="q"/>
            </a:pPr>
            <a:r>
              <a:rPr lang="en-US" dirty="0" smtClean="0"/>
              <a:t>Reusable plastic apron</a:t>
            </a:r>
          </a:p>
          <a:p>
            <a:pPr marL="342900" indent="-342900">
              <a:buFont typeface="Wingdings" charset="2"/>
              <a:buChar char="q"/>
            </a:pPr>
            <a:r>
              <a:rPr lang="en-US" dirty="0" smtClean="0"/>
              <a:t>Reusable face shield</a:t>
            </a:r>
          </a:p>
          <a:p>
            <a:r>
              <a:rPr lang="en-US" dirty="0" smtClean="0"/>
              <a:t>For the preparation of chlorine solutions; collection, transport and washing/disinfection of soiled laundry or materials, dishes; for elimination of wastewater, feces, vomit, and waste.</a:t>
            </a:r>
          </a:p>
          <a:p>
            <a:r>
              <a:rPr lang="en-US" b="1" u="sng" dirty="0"/>
              <a:t>NB</a:t>
            </a:r>
            <a:r>
              <a:rPr lang="en-US" dirty="0"/>
              <a:t>: Respiratory </a:t>
            </a:r>
            <a:r>
              <a:rPr lang="en-US" dirty="0" smtClean="0"/>
              <a:t>masks (</a:t>
            </a:r>
            <a:r>
              <a:rPr lang="en-US" dirty="0"/>
              <a:t>FFP 1, 2 or </a:t>
            </a:r>
            <a:r>
              <a:rPr lang="en-US" dirty="0" smtClean="0"/>
              <a:t>3) </a:t>
            </a:r>
            <a:r>
              <a:rPr lang="en-US" dirty="0"/>
              <a:t>protect against dust (e.g. removing</a:t>
            </a:r>
          </a:p>
          <a:p>
            <a:r>
              <a:rPr lang="en-US" dirty="0"/>
              <a:t>ashes, sweeping the waste storage area) but not against gases or </a:t>
            </a:r>
            <a:r>
              <a:rPr lang="en-US" dirty="0" smtClean="0"/>
              <a:t>vapours. Cholera </a:t>
            </a:r>
            <a:r>
              <a:rPr lang="en-US" dirty="0"/>
              <a:t>is not </a:t>
            </a:r>
            <a:r>
              <a:rPr lang="en-US" dirty="0" smtClean="0"/>
              <a:t>transmitted </a:t>
            </a:r>
            <a:r>
              <a:rPr lang="en-US" dirty="0"/>
              <a:t>by the </a:t>
            </a:r>
            <a:r>
              <a:rPr lang="en-US" dirty="0" smtClean="0"/>
              <a:t>inhalation </a:t>
            </a:r>
            <a:r>
              <a:rPr lang="en-US" dirty="0"/>
              <a:t>of droplets. It is pointless to wear a surgical mask</a:t>
            </a:r>
          </a:p>
          <a:p>
            <a:r>
              <a:rPr lang="en-US" dirty="0"/>
              <a:t>or FFP2 respirator to protect oneself against cholera.</a:t>
            </a:r>
          </a:p>
          <a:p>
            <a:endParaRPr lang="en-US" dirty="0" smtClean="0"/>
          </a:p>
        </p:txBody>
      </p:sp>
    </p:spTree>
    <p:extLst>
      <p:ext uri="{BB962C8B-B14F-4D97-AF65-F5344CB8AC3E}">
        <p14:creationId xmlns:p14="http://schemas.microsoft.com/office/powerpoint/2010/main" val="6021293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xmlns="" id="{5DD6079F-1030-4BF3-B784-C3584D8DC444}"/>
              </a:ext>
            </a:extLst>
          </p:cNvPr>
          <p:cNvSpPr>
            <a:spLocks noGrp="1"/>
          </p:cNvSpPr>
          <p:nvPr>
            <p:ph type="title"/>
          </p:nvPr>
        </p:nvSpPr>
        <p:spPr>
          <a:xfrm>
            <a:off x="395536" y="-315416"/>
            <a:ext cx="8229600" cy="1143000"/>
          </a:xfrm>
        </p:spPr>
        <p:txBody>
          <a:bodyPr>
            <a:normAutofit/>
          </a:bodyPr>
          <a:lstStyle/>
          <a:p>
            <a:r>
              <a:rPr lang="en-US" sz="2800" dirty="0" smtClean="0"/>
              <a:t>Infection </a:t>
            </a:r>
            <a:r>
              <a:rPr lang="en-US" sz="2800" dirty="0" smtClean="0"/>
              <a:t>Prevention &amp; Control at the ORP</a:t>
            </a:r>
            <a:endParaRPr lang="en-US" sz="2800" dirty="0"/>
          </a:p>
        </p:txBody>
      </p:sp>
      <p:pic>
        <p:nvPicPr>
          <p:cNvPr id="15" name="Picture 14" descr="logoFEDenglish">
            <a:extLst>
              <a:ext uri="{FF2B5EF4-FFF2-40B4-BE49-F238E27FC236}">
                <a16:creationId xmlns="" xmlns:a16="http://schemas.microsoft.com/office/drawing/2014/main" id="{4CD5D800-7A09-414A-BE4A-00744A4B8A02}"/>
              </a:ext>
            </a:extLst>
          </p:cNvPr>
          <p:cNvPicPr/>
          <p:nvPr/>
        </p:nvPicPr>
        <p:blipFill>
          <a:blip r:embed="rId3" cstate="email">
            <a:extLst>
              <a:ext uri="{28A0092B-C50C-407E-A947-70E740481C1C}">
                <a14:useLocalDpi xmlns:a14="http://schemas.microsoft.com/office/drawing/2010/main"/>
              </a:ext>
            </a:extLst>
          </a:blip>
          <a:srcRect/>
          <a:stretch>
            <a:fillRect/>
          </a:stretch>
        </p:blipFill>
        <p:spPr bwMode="auto">
          <a:xfrm>
            <a:off x="56184" y="6454568"/>
            <a:ext cx="3412524" cy="287511"/>
          </a:xfrm>
          <a:prstGeom prst="rect">
            <a:avLst/>
          </a:prstGeom>
          <a:noFill/>
          <a:ln>
            <a:noFill/>
          </a:ln>
          <a:extLst/>
        </p:spPr>
      </p:pic>
      <p:sp>
        <p:nvSpPr>
          <p:cNvPr id="5" name="TextBox 4"/>
          <p:cNvSpPr txBox="1"/>
          <p:nvPr/>
        </p:nvSpPr>
        <p:spPr>
          <a:xfrm>
            <a:off x="179512" y="764704"/>
            <a:ext cx="8964488" cy="5355313"/>
          </a:xfrm>
          <a:prstGeom prst="rect">
            <a:avLst/>
          </a:prstGeom>
          <a:noFill/>
        </p:spPr>
        <p:txBody>
          <a:bodyPr wrap="square" rtlCol="0">
            <a:spAutoFit/>
          </a:bodyPr>
          <a:lstStyle/>
          <a:p>
            <a:r>
              <a:rPr lang="en-US" b="1" dirty="0" smtClean="0"/>
              <a:t>Floors, Surfaces and utensils</a:t>
            </a:r>
          </a:p>
          <a:p>
            <a:pPr marL="342900" indent="-342900">
              <a:buFont typeface="Wingdings" charset="2"/>
              <a:buChar char="q"/>
            </a:pPr>
            <a:r>
              <a:rPr lang="en-US" dirty="0" smtClean="0"/>
              <a:t>Wash floors with detergent, rinse and disinfect with 0.2% chlorine solution 2x/day or each time it is soiled</a:t>
            </a:r>
          </a:p>
          <a:p>
            <a:pPr marL="342900" indent="-342900">
              <a:buFont typeface="Wingdings" charset="2"/>
              <a:buChar char="q"/>
            </a:pPr>
            <a:r>
              <a:rPr lang="en-US" dirty="0" smtClean="0"/>
              <a:t>Wash surfaces (table, chairs, etc.) with detergent, rinse and disinfect with 0.2% chlorine solution at the end of the day</a:t>
            </a:r>
          </a:p>
          <a:p>
            <a:pPr marL="342900" indent="-342900">
              <a:buFont typeface="Wingdings" charset="2"/>
              <a:buChar char="q"/>
            </a:pPr>
            <a:r>
              <a:rPr lang="en-US" dirty="0" smtClean="0"/>
              <a:t>After each patient, wash patient chair, cups, spoons with detergent, rinse, and disinfect with 0.2% chlorine solution</a:t>
            </a:r>
          </a:p>
          <a:p>
            <a:pPr marL="342900" indent="-342900">
              <a:buFont typeface="Wingdings" charset="2"/>
              <a:buChar char="q"/>
            </a:pPr>
            <a:endParaRPr lang="en-US" dirty="0"/>
          </a:p>
          <a:p>
            <a:r>
              <a:rPr lang="en-US" b="1" dirty="0" smtClean="0"/>
              <a:t>Vomit buckets</a:t>
            </a:r>
          </a:p>
          <a:p>
            <a:pPr marL="342900" indent="-342900">
              <a:buFont typeface="Wingdings" charset="2"/>
              <a:buChar char="q"/>
            </a:pPr>
            <a:r>
              <a:rPr lang="en-US" dirty="0" smtClean="0"/>
              <a:t>Give a new bucket to patient with 1 cm of 2% chlorine solution at the bottom</a:t>
            </a:r>
          </a:p>
          <a:p>
            <a:pPr marL="342900" indent="-342900">
              <a:buFont typeface="Wingdings" charset="2"/>
              <a:buChar char="q"/>
            </a:pPr>
            <a:r>
              <a:rPr lang="en-US" dirty="0" smtClean="0"/>
              <a:t>Empties patient vomit</a:t>
            </a:r>
            <a:r>
              <a:rPr lang="en-US" dirty="0"/>
              <a:t> </a:t>
            </a:r>
            <a:r>
              <a:rPr lang="en-US" dirty="0" smtClean="0"/>
              <a:t>bucket when a third full into the latrine pit</a:t>
            </a:r>
          </a:p>
          <a:p>
            <a:pPr marL="342900" indent="-342900">
              <a:buFont typeface="Wingdings" charset="2"/>
              <a:buChar char="q"/>
            </a:pPr>
            <a:r>
              <a:rPr lang="en-US" dirty="0" smtClean="0"/>
              <a:t>Rinse the bucket with clean water and disinfect with 0.2% solution</a:t>
            </a:r>
          </a:p>
          <a:p>
            <a:pPr marL="342900" indent="-342900">
              <a:buFont typeface="Wingdings" charset="2"/>
              <a:buChar char="q"/>
            </a:pPr>
            <a:endParaRPr lang="en-US" dirty="0" smtClean="0"/>
          </a:p>
          <a:p>
            <a:r>
              <a:rPr lang="en-US" b="1" dirty="0" smtClean="0"/>
              <a:t>Waste</a:t>
            </a:r>
          </a:p>
          <a:p>
            <a:pPr marL="342900" indent="-342900">
              <a:buFont typeface="Wingdings" charset="2"/>
              <a:buChar char="q"/>
            </a:pPr>
            <a:r>
              <a:rPr lang="en-US" dirty="0" smtClean="0"/>
              <a:t>Collect and secure waste bags in the waste management area 1x/day</a:t>
            </a:r>
          </a:p>
          <a:p>
            <a:pPr marL="342900" indent="-342900">
              <a:buFont typeface="Wingdings" charset="2"/>
              <a:buChar char="q"/>
            </a:pPr>
            <a:r>
              <a:rPr lang="en-US" dirty="0" smtClean="0"/>
              <a:t>Wash dirty bins with detergent, rinse and disinfect with 0.2% chlorine solution</a:t>
            </a:r>
          </a:p>
          <a:p>
            <a:pPr marL="342900" indent="-342900">
              <a:buFont typeface="Wingdings" charset="2"/>
              <a:buChar char="q"/>
            </a:pPr>
            <a:r>
              <a:rPr lang="en-US" dirty="0" smtClean="0"/>
              <a:t>Eliminate waste (burn or burry)</a:t>
            </a:r>
          </a:p>
          <a:p>
            <a:pPr marL="342900" indent="-342900">
              <a:buFont typeface="Wingdings" charset="2"/>
              <a:buChar char="q"/>
            </a:pPr>
            <a:r>
              <a:rPr lang="en-US" dirty="0" smtClean="0"/>
              <a:t>Clean the waste area</a:t>
            </a:r>
            <a:endParaRPr lang="en-US" dirty="0"/>
          </a:p>
          <a:p>
            <a:endParaRPr lang="en-US" dirty="0" smtClean="0"/>
          </a:p>
        </p:txBody>
      </p:sp>
    </p:spTree>
    <p:extLst>
      <p:ext uri="{BB962C8B-B14F-4D97-AF65-F5344CB8AC3E}">
        <p14:creationId xmlns:p14="http://schemas.microsoft.com/office/powerpoint/2010/main" val="73639517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xmlns="" id="{5DD6079F-1030-4BF3-B784-C3584D8DC444}"/>
              </a:ext>
            </a:extLst>
          </p:cNvPr>
          <p:cNvSpPr>
            <a:spLocks noGrp="1"/>
          </p:cNvSpPr>
          <p:nvPr>
            <p:ph type="title"/>
          </p:nvPr>
        </p:nvSpPr>
        <p:spPr>
          <a:xfrm>
            <a:off x="395536" y="-315416"/>
            <a:ext cx="8229600" cy="1143000"/>
          </a:xfrm>
        </p:spPr>
        <p:txBody>
          <a:bodyPr>
            <a:normAutofit/>
          </a:bodyPr>
          <a:lstStyle/>
          <a:p>
            <a:r>
              <a:rPr lang="en-US" sz="2800" dirty="0" smtClean="0"/>
              <a:t>Infection </a:t>
            </a:r>
            <a:r>
              <a:rPr lang="en-US" sz="2800" dirty="0" smtClean="0"/>
              <a:t>Prevention &amp; Control at the ORP</a:t>
            </a:r>
            <a:endParaRPr lang="en-US" sz="2800" dirty="0"/>
          </a:p>
        </p:txBody>
      </p:sp>
      <p:pic>
        <p:nvPicPr>
          <p:cNvPr id="15" name="Picture 14" descr="logoFEDenglish">
            <a:extLst>
              <a:ext uri="{FF2B5EF4-FFF2-40B4-BE49-F238E27FC236}">
                <a16:creationId xmlns="" xmlns:a16="http://schemas.microsoft.com/office/drawing/2014/main" id="{4CD5D800-7A09-414A-BE4A-00744A4B8A02}"/>
              </a:ext>
            </a:extLst>
          </p:cNvPr>
          <p:cNvPicPr/>
          <p:nvPr/>
        </p:nvPicPr>
        <p:blipFill>
          <a:blip r:embed="rId3" cstate="email">
            <a:extLst>
              <a:ext uri="{28A0092B-C50C-407E-A947-70E740481C1C}">
                <a14:useLocalDpi xmlns:a14="http://schemas.microsoft.com/office/drawing/2010/main"/>
              </a:ext>
            </a:extLst>
          </a:blip>
          <a:srcRect/>
          <a:stretch>
            <a:fillRect/>
          </a:stretch>
        </p:blipFill>
        <p:spPr bwMode="auto">
          <a:xfrm>
            <a:off x="56184" y="6454568"/>
            <a:ext cx="3412524" cy="287511"/>
          </a:xfrm>
          <a:prstGeom prst="rect">
            <a:avLst/>
          </a:prstGeom>
          <a:noFill/>
          <a:ln>
            <a:noFill/>
          </a:ln>
          <a:extLst/>
        </p:spPr>
      </p:pic>
      <p:sp>
        <p:nvSpPr>
          <p:cNvPr id="5" name="TextBox 4"/>
          <p:cNvSpPr txBox="1"/>
          <p:nvPr/>
        </p:nvSpPr>
        <p:spPr>
          <a:xfrm>
            <a:off x="179512" y="692696"/>
            <a:ext cx="8964488" cy="4247317"/>
          </a:xfrm>
          <a:prstGeom prst="rect">
            <a:avLst/>
          </a:prstGeom>
          <a:noFill/>
        </p:spPr>
        <p:txBody>
          <a:bodyPr wrap="square" rtlCol="0">
            <a:spAutoFit/>
          </a:bodyPr>
          <a:lstStyle/>
          <a:p>
            <a:r>
              <a:rPr lang="fr-FR" b="1" dirty="0" smtClean="0"/>
              <a:t>Laundry / staff PPE</a:t>
            </a:r>
            <a:endParaRPr lang="en-US" dirty="0"/>
          </a:p>
          <a:p>
            <a:pPr marL="342900" indent="-342900">
              <a:buFont typeface="Wingdings" charset="2"/>
              <a:buChar char="q"/>
            </a:pPr>
            <a:r>
              <a:rPr lang="en-US" dirty="0" smtClean="0"/>
              <a:t>PPE </a:t>
            </a:r>
            <a:r>
              <a:rPr lang="en-US" dirty="0"/>
              <a:t>is changed every day and each me it is </a:t>
            </a:r>
            <a:r>
              <a:rPr lang="en-US" dirty="0" smtClean="0"/>
              <a:t>soiled.</a:t>
            </a:r>
            <a:r>
              <a:rPr lang="en-US" dirty="0"/>
              <a:t> </a:t>
            </a:r>
            <a:endParaRPr lang="en-US" dirty="0" smtClean="0"/>
          </a:p>
          <a:p>
            <a:pPr marL="342900" indent="-342900">
              <a:buFont typeface="Wingdings" charset="2"/>
              <a:buChar char="q"/>
            </a:pPr>
            <a:r>
              <a:rPr lang="en-US" dirty="0" smtClean="0"/>
              <a:t>Soiled PPE</a:t>
            </a:r>
            <a:r>
              <a:rPr lang="en-US" dirty="0"/>
              <a:t> </a:t>
            </a:r>
            <a:r>
              <a:rPr lang="en-US" dirty="0" smtClean="0"/>
              <a:t>are collected </a:t>
            </a:r>
            <a:r>
              <a:rPr lang="en-US" dirty="0"/>
              <a:t>by </a:t>
            </a:r>
            <a:r>
              <a:rPr lang="en-US" dirty="0" smtClean="0"/>
              <a:t>staff </a:t>
            </a:r>
            <a:r>
              <a:rPr lang="en-US" dirty="0"/>
              <a:t>wearing </a:t>
            </a:r>
            <a:r>
              <a:rPr lang="en-US" dirty="0" smtClean="0"/>
              <a:t>plastic </a:t>
            </a:r>
            <a:r>
              <a:rPr lang="en-US" dirty="0"/>
              <a:t>aprons and rubber gloves; </a:t>
            </a:r>
          </a:p>
          <a:p>
            <a:pPr marL="342900" indent="-342900">
              <a:buFont typeface="Wingdings" charset="2"/>
              <a:buChar char="q"/>
            </a:pPr>
            <a:r>
              <a:rPr lang="en-US" dirty="0" smtClean="0"/>
              <a:t>washed </a:t>
            </a:r>
            <a:r>
              <a:rPr lang="en-US" dirty="0"/>
              <a:t>separately with soap and water or with detergent available on the local market, rinsed </a:t>
            </a:r>
            <a:r>
              <a:rPr lang="en-US" dirty="0" smtClean="0"/>
              <a:t>in </a:t>
            </a:r>
            <a:r>
              <a:rPr lang="en-US" dirty="0"/>
              <a:t>clear water, soaked in 0.05% chlorine </a:t>
            </a:r>
            <a:r>
              <a:rPr lang="en-US" dirty="0" smtClean="0"/>
              <a:t>solut</a:t>
            </a:r>
            <a:r>
              <a:rPr lang="en-US" dirty="0"/>
              <a:t>i</a:t>
            </a:r>
            <a:r>
              <a:rPr lang="en-US" dirty="0" smtClean="0"/>
              <a:t>on </a:t>
            </a:r>
            <a:r>
              <a:rPr lang="en-US" dirty="0"/>
              <a:t>for 15 minutes, rinsed in clear water again and hung out in the sun </a:t>
            </a:r>
            <a:r>
              <a:rPr lang="en-US" dirty="0" smtClean="0"/>
              <a:t>until </a:t>
            </a:r>
            <a:r>
              <a:rPr lang="en-US" dirty="0"/>
              <a:t>completely dry. </a:t>
            </a:r>
          </a:p>
          <a:p>
            <a:endParaRPr lang="en-US" dirty="0" smtClean="0"/>
          </a:p>
          <a:p>
            <a:r>
              <a:rPr lang="en-US" b="1" dirty="0" smtClean="0"/>
              <a:t>Disinfection of shoes (optional)</a:t>
            </a:r>
          </a:p>
          <a:p>
            <a:pPr marL="342900" indent="-342900">
              <a:buFont typeface="Wingdings" charset="2"/>
              <a:buChar char="q"/>
            </a:pPr>
            <a:r>
              <a:rPr lang="en-US" dirty="0" smtClean="0"/>
              <a:t>Foot bath are not recommended</a:t>
            </a:r>
          </a:p>
          <a:p>
            <a:pPr marL="342900" indent="-342900">
              <a:buFont typeface="Wingdings" charset="2"/>
              <a:buChar char="q"/>
            </a:pPr>
            <a:r>
              <a:rPr lang="en-US" dirty="0" smtClean="0"/>
              <a:t>Spraying </a:t>
            </a:r>
            <a:r>
              <a:rPr lang="en-US" dirty="0"/>
              <a:t>with 0.2% chlorine </a:t>
            </a:r>
            <a:r>
              <a:rPr lang="en-US" dirty="0" smtClean="0"/>
              <a:t>solution the shoe sole </a:t>
            </a:r>
            <a:r>
              <a:rPr lang="en-US" dirty="0"/>
              <a:t>at the </a:t>
            </a:r>
            <a:r>
              <a:rPr lang="en-US" dirty="0" smtClean="0"/>
              <a:t>exit </a:t>
            </a:r>
            <a:r>
              <a:rPr lang="en-US" dirty="0"/>
              <a:t>of the </a:t>
            </a:r>
            <a:r>
              <a:rPr lang="en-US" dirty="0" smtClean="0"/>
              <a:t>ORP</a:t>
            </a:r>
            <a:endParaRPr lang="en-US" dirty="0"/>
          </a:p>
          <a:p>
            <a:pPr marL="342900" indent="-342900">
              <a:buFont typeface="Wingdings" charset="2"/>
              <a:buChar char="q"/>
            </a:pPr>
            <a:endParaRPr lang="en-US" b="1" dirty="0"/>
          </a:p>
          <a:p>
            <a:r>
              <a:rPr lang="en-US" b="1" u="sng" dirty="0" smtClean="0"/>
              <a:t>NB: </a:t>
            </a:r>
            <a:r>
              <a:rPr lang="en-US" dirty="0" smtClean="0"/>
              <a:t>The effectiveness </a:t>
            </a:r>
            <a:r>
              <a:rPr lang="en-US" dirty="0"/>
              <a:t>of this measure in stopping the spread of vibrio in and outside </a:t>
            </a:r>
            <a:r>
              <a:rPr lang="en-US" dirty="0" smtClean="0"/>
              <a:t>an ORP or a </a:t>
            </a:r>
            <a:r>
              <a:rPr lang="en-US" dirty="0"/>
              <a:t>CTC has not been demonstrated. </a:t>
            </a:r>
            <a:r>
              <a:rPr lang="en-US" dirty="0" smtClean="0"/>
              <a:t>However shoe disinfection </a:t>
            </a:r>
            <a:r>
              <a:rPr lang="en-US" dirty="0"/>
              <a:t>points can serve to raise awareness among </a:t>
            </a:r>
            <a:r>
              <a:rPr lang="en-US" dirty="0" smtClean="0"/>
              <a:t>patients</a:t>
            </a:r>
            <a:r>
              <a:rPr lang="en-US" dirty="0"/>
              <a:t>/</a:t>
            </a:r>
            <a:r>
              <a:rPr lang="en-US" dirty="0" smtClean="0"/>
              <a:t>attendants </a:t>
            </a:r>
            <a:r>
              <a:rPr lang="en-US" dirty="0"/>
              <a:t>on the need for </a:t>
            </a:r>
            <a:r>
              <a:rPr lang="en-US" dirty="0" smtClean="0"/>
              <a:t>exceptional </a:t>
            </a:r>
            <a:r>
              <a:rPr lang="en-US" dirty="0"/>
              <a:t>measures related to the contagious nature of cholera. </a:t>
            </a:r>
            <a:endParaRPr lang="en-US" dirty="0" smtClean="0"/>
          </a:p>
        </p:txBody>
      </p:sp>
    </p:spTree>
    <p:extLst>
      <p:ext uri="{BB962C8B-B14F-4D97-AF65-F5344CB8AC3E}">
        <p14:creationId xmlns:p14="http://schemas.microsoft.com/office/powerpoint/2010/main" val="239667094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logoFEDenglish">
            <a:extLst>
              <a:ext uri="{FF2B5EF4-FFF2-40B4-BE49-F238E27FC236}">
                <a16:creationId xmlns:a16="http://schemas.microsoft.com/office/drawing/2014/main" xmlns="" id="{4CD5D800-7A09-414A-BE4A-00744A4B8A02}"/>
              </a:ext>
            </a:extLst>
          </p:cNvPr>
          <p:cNvPicPr/>
          <p:nvPr/>
        </p:nvPicPr>
        <p:blipFill>
          <a:blip r:embed="rId3" cstate="email">
            <a:extLst>
              <a:ext uri="{28A0092B-C50C-407E-A947-70E740481C1C}">
                <a14:useLocalDpi xmlns:a14="http://schemas.microsoft.com/office/drawing/2010/main"/>
              </a:ext>
            </a:extLst>
          </a:blip>
          <a:srcRect/>
          <a:stretch>
            <a:fillRect/>
          </a:stretch>
        </p:blipFill>
        <p:spPr bwMode="auto">
          <a:xfrm>
            <a:off x="323528" y="6237312"/>
            <a:ext cx="3412524" cy="287511"/>
          </a:xfrm>
          <a:prstGeom prst="rect">
            <a:avLst/>
          </a:prstGeom>
          <a:noFill/>
          <a:ln>
            <a:noFill/>
          </a:ln>
          <a:extLst/>
        </p:spPr>
      </p:pic>
      <p:sp>
        <p:nvSpPr>
          <p:cNvPr id="6" name="TextBox 5">
            <a:extLst>
              <a:ext uri="{FF2B5EF4-FFF2-40B4-BE49-F238E27FC236}">
                <a16:creationId xmlns:a16="http://schemas.microsoft.com/office/drawing/2014/main" xmlns="" id="{087C86EE-A075-4BF5-A142-F68463F29612}"/>
              </a:ext>
            </a:extLst>
          </p:cNvPr>
          <p:cNvSpPr txBox="1"/>
          <p:nvPr/>
        </p:nvSpPr>
        <p:spPr>
          <a:xfrm>
            <a:off x="251520" y="803288"/>
            <a:ext cx="8676456" cy="5355313"/>
          </a:xfrm>
          <a:prstGeom prst="rect">
            <a:avLst/>
          </a:prstGeom>
          <a:noFill/>
        </p:spPr>
        <p:txBody>
          <a:bodyPr wrap="square" rtlCol="0">
            <a:spAutoFit/>
          </a:bodyPr>
          <a:lstStyle/>
          <a:p>
            <a:r>
              <a:rPr lang="en-US" b="1" dirty="0" smtClean="0"/>
              <a:t>GENERAL PREVENTION MESSAGES</a:t>
            </a:r>
          </a:p>
          <a:p>
            <a:endParaRPr lang="en-US" dirty="0" smtClean="0"/>
          </a:p>
          <a:p>
            <a:pPr marL="457200" indent="-457200">
              <a:buFont typeface="Wingdings" charset="2"/>
              <a:buChar char="q"/>
            </a:pPr>
            <a:r>
              <a:rPr lang="en-US" dirty="0" smtClean="0"/>
              <a:t>SAFE </a:t>
            </a:r>
            <a:r>
              <a:rPr lang="en-US" dirty="0" smtClean="0"/>
              <a:t>WATER - Drink safe </a:t>
            </a:r>
            <a:r>
              <a:rPr lang="en-US" dirty="0" smtClean="0"/>
              <a:t>water : treated (boiled or with added chlorine) </a:t>
            </a:r>
            <a:r>
              <a:rPr lang="en-US" dirty="0" smtClean="0"/>
              <a:t>and safely stored in clean, covered </a:t>
            </a:r>
            <a:r>
              <a:rPr lang="en-US" dirty="0" smtClean="0"/>
              <a:t>containers.</a:t>
            </a:r>
            <a:endParaRPr lang="en-US" dirty="0" smtClean="0"/>
          </a:p>
          <a:p>
            <a:endParaRPr lang="en-US" dirty="0" smtClean="0"/>
          </a:p>
          <a:p>
            <a:pPr marL="457200" indent="-457200">
              <a:buFont typeface="Wingdings" charset="2"/>
              <a:buChar char="q"/>
            </a:pPr>
            <a:r>
              <a:rPr lang="en-US" dirty="0" smtClean="0"/>
              <a:t>HANDWASHING - Handwash with soap at key moments (after defecation;  after cleaning a child bottom and disposing of children feces properly; before and after taking care of a sick family member; before preparing food, before eating, before breastfeeding or taking care of a child)</a:t>
            </a:r>
          </a:p>
          <a:p>
            <a:endParaRPr lang="en-US" dirty="0" smtClean="0"/>
          </a:p>
          <a:p>
            <a:pPr marL="457200" indent="-457200">
              <a:buFont typeface="Wingdings" charset="2"/>
              <a:buChar char="q"/>
            </a:pPr>
            <a:r>
              <a:rPr lang="en-US" dirty="0" smtClean="0"/>
              <a:t>SAFE FOOD HYGIENE - Cook food well, eat </a:t>
            </a:r>
            <a:r>
              <a:rPr lang="en-US" dirty="0"/>
              <a:t>it hot, keep it covered, and peel </a:t>
            </a:r>
            <a:r>
              <a:rPr lang="en-US" dirty="0" smtClean="0"/>
              <a:t>/ clean fruits </a:t>
            </a:r>
            <a:r>
              <a:rPr lang="en-US" dirty="0"/>
              <a:t>and vegetables</a:t>
            </a:r>
            <a:r>
              <a:rPr lang="en-US" dirty="0" smtClean="0"/>
              <a:t>. Do not </a:t>
            </a:r>
            <a:r>
              <a:rPr lang="en-US" dirty="0" smtClean="0"/>
              <a:t>eat</a:t>
            </a:r>
            <a:r>
              <a:rPr lang="en-US" dirty="0" smtClean="0"/>
              <a:t> </a:t>
            </a:r>
            <a:r>
              <a:rPr lang="en-US" dirty="0" smtClean="0"/>
              <a:t>outside or in places where you are not sure of food hygiene.</a:t>
            </a:r>
          </a:p>
          <a:p>
            <a:endParaRPr lang="en-US" dirty="0" smtClean="0"/>
          </a:p>
          <a:p>
            <a:pPr marL="457200" indent="-457200">
              <a:buFont typeface="Wingdings" charset="2"/>
              <a:buChar char="q"/>
            </a:pPr>
            <a:r>
              <a:rPr lang="en-US" dirty="0" smtClean="0"/>
              <a:t>USING LATRINES - Use latrines or bury your feces (do no practice open defecation)</a:t>
            </a:r>
          </a:p>
          <a:p>
            <a:endParaRPr lang="en-US" dirty="0" smtClean="0"/>
          </a:p>
          <a:p>
            <a:pPr marL="457200" indent="-457200">
              <a:buFont typeface="Wingdings" charset="2"/>
              <a:buChar char="q"/>
            </a:pPr>
            <a:r>
              <a:rPr lang="en-US" dirty="0" smtClean="0"/>
              <a:t>CLEANING UP — </a:t>
            </a:r>
            <a:r>
              <a:rPr lang="en-US" dirty="0" smtClean="0"/>
              <a:t>Keep </a:t>
            </a:r>
            <a:r>
              <a:rPr lang="en-US" dirty="0" smtClean="0"/>
              <a:t>utensils &amp; surfaces clean, in latrines, in kitchen </a:t>
            </a:r>
            <a:r>
              <a:rPr lang="en-US" dirty="0"/>
              <a:t>and </a:t>
            </a:r>
            <a:r>
              <a:rPr lang="en-US" dirty="0" smtClean="0"/>
              <a:t>places </a:t>
            </a:r>
            <a:r>
              <a:rPr lang="en-US" dirty="0"/>
              <a:t>where your family bathes and washes </a:t>
            </a:r>
            <a:r>
              <a:rPr lang="en-US" dirty="0" smtClean="0"/>
              <a:t>clothes</a:t>
            </a:r>
            <a:r>
              <a:rPr lang="en-US" dirty="0" smtClean="0"/>
              <a:t>.</a:t>
            </a:r>
          </a:p>
          <a:p>
            <a:endParaRPr lang="en-US" b="1" dirty="0"/>
          </a:p>
        </p:txBody>
      </p:sp>
      <p:sp>
        <p:nvSpPr>
          <p:cNvPr id="7" name="Title 1">
            <a:extLst>
              <a:ext uri="{FF2B5EF4-FFF2-40B4-BE49-F238E27FC236}">
                <a16:creationId xmlns:a16="http://schemas.microsoft.com/office/drawing/2014/main" xmlns="" id="{5DD6079F-1030-4BF3-B784-C3584D8DC444}"/>
              </a:ext>
            </a:extLst>
          </p:cNvPr>
          <p:cNvSpPr>
            <a:spLocks noGrp="1"/>
          </p:cNvSpPr>
          <p:nvPr>
            <p:ph type="title"/>
          </p:nvPr>
        </p:nvSpPr>
        <p:spPr>
          <a:xfrm>
            <a:off x="395536" y="-315416"/>
            <a:ext cx="8229600" cy="1143000"/>
          </a:xfrm>
        </p:spPr>
        <p:txBody>
          <a:bodyPr>
            <a:normAutofit/>
          </a:bodyPr>
          <a:lstStyle/>
          <a:p>
            <a:r>
              <a:rPr lang="en-US" sz="2800" dirty="0" smtClean="0"/>
              <a:t>Key </a:t>
            </a:r>
            <a:r>
              <a:rPr lang="en-US" sz="2800" dirty="0" smtClean="0"/>
              <a:t>messages for Cholera Prevention</a:t>
            </a:r>
            <a:endParaRPr lang="en-US" sz="2800" dirty="0"/>
          </a:p>
        </p:txBody>
      </p:sp>
    </p:spTree>
    <p:extLst>
      <p:ext uri="{BB962C8B-B14F-4D97-AF65-F5344CB8AC3E}">
        <p14:creationId xmlns:p14="http://schemas.microsoft.com/office/powerpoint/2010/main" val="397802729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xmlns="" id="{087C86EE-A075-4BF5-A142-F68463F29612}"/>
              </a:ext>
            </a:extLst>
          </p:cNvPr>
          <p:cNvSpPr txBox="1"/>
          <p:nvPr/>
        </p:nvSpPr>
        <p:spPr>
          <a:xfrm>
            <a:off x="0" y="582104"/>
            <a:ext cx="9144000" cy="6186310"/>
          </a:xfrm>
          <a:prstGeom prst="rect">
            <a:avLst/>
          </a:prstGeom>
          <a:noFill/>
        </p:spPr>
        <p:txBody>
          <a:bodyPr wrap="square" rtlCol="0">
            <a:spAutoFit/>
          </a:bodyPr>
          <a:lstStyle/>
          <a:p>
            <a:r>
              <a:rPr lang="en-US" b="1" dirty="0" smtClean="0"/>
              <a:t>SPECIFIC </a:t>
            </a:r>
            <a:r>
              <a:rPr lang="en-US" b="1" dirty="0" smtClean="0"/>
              <a:t>PREVENTION MESSAGES: TAKING CARE OF A CHOLERA PATIENT AT HOME</a:t>
            </a:r>
          </a:p>
          <a:p>
            <a:endParaRPr lang="en-US" sz="1200" dirty="0" smtClean="0"/>
          </a:p>
          <a:p>
            <a:pPr marL="285750" indent="-285750">
              <a:buFont typeface="Wingdings" charset="2"/>
              <a:buChar char="q"/>
            </a:pPr>
            <a:r>
              <a:rPr lang="en-US" b="1" dirty="0" smtClean="0"/>
              <a:t>Stools</a:t>
            </a:r>
            <a:r>
              <a:rPr lang="en-US" b="1" dirty="0"/>
              <a:t>, vomit and soiled clothes </a:t>
            </a:r>
            <a:r>
              <a:rPr lang="en-US" dirty="0"/>
              <a:t>of </a:t>
            </a:r>
            <a:r>
              <a:rPr lang="en-US" dirty="0" smtClean="0"/>
              <a:t>cholera patients </a:t>
            </a:r>
            <a:r>
              <a:rPr lang="en-US" dirty="0"/>
              <a:t>are </a:t>
            </a:r>
            <a:r>
              <a:rPr lang="en-US" b="1" dirty="0"/>
              <a:t>highly </a:t>
            </a:r>
            <a:r>
              <a:rPr lang="en-US" b="1" dirty="0" smtClean="0"/>
              <a:t>contagious</a:t>
            </a:r>
            <a:r>
              <a:rPr lang="en-US" b="1" dirty="0"/>
              <a:t> </a:t>
            </a:r>
            <a:r>
              <a:rPr lang="en-US" dirty="0" smtClean="0"/>
              <a:t>and should be handled safely. </a:t>
            </a:r>
          </a:p>
          <a:p>
            <a:pPr marL="285750" indent="-285750">
              <a:buFont typeface="Wingdings" charset="2"/>
              <a:buChar char="q"/>
            </a:pPr>
            <a:r>
              <a:rPr lang="en-US" dirty="0" smtClean="0"/>
              <a:t>Be prepared in case patient vomits (If patient vomits regularly and is not able to drink ORS, refer to the CTU/CTC). Collect patient vomit into a bucket used for this purpose and this purpose only. After use </a:t>
            </a:r>
            <a:r>
              <a:rPr lang="mr-IN" dirty="0" smtClean="0"/>
              <a:t>–</a:t>
            </a:r>
            <a:r>
              <a:rPr lang="en-US" dirty="0" smtClean="0"/>
              <a:t> empty bucket into latrine pit, wash and disinfect the bucket with bleach over the latrine pit. Carefully wash hands.</a:t>
            </a:r>
            <a:endParaRPr lang="en-US" dirty="0"/>
          </a:p>
          <a:p>
            <a:pPr marL="285750" indent="-285750">
              <a:buFont typeface="Wingdings" charset="2"/>
              <a:buChar char="q"/>
            </a:pPr>
            <a:r>
              <a:rPr lang="en-US" dirty="0" smtClean="0"/>
              <a:t>Carefully wash hands with clean water &amp; soap after taking care of a sick patient or before  </a:t>
            </a:r>
            <a:r>
              <a:rPr lang="en-US" dirty="0"/>
              <a:t>taking care of someone </a:t>
            </a:r>
            <a:r>
              <a:rPr lang="en-US" dirty="0" smtClean="0"/>
              <a:t>else. Wash hands and containers, utensils </a:t>
            </a:r>
            <a:r>
              <a:rPr lang="en-US" dirty="0"/>
              <a:t>with clean water &amp; soap </a:t>
            </a:r>
            <a:r>
              <a:rPr lang="en-US" dirty="0" smtClean="0"/>
              <a:t>before preparing ORS or clean water. Wash hands, containers, utensils with clean water &amp; soap before preparing or eating food (or smoking).</a:t>
            </a:r>
          </a:p>
          <a:p>
            <a:pPr marL="285750" indent="-285750">
              <a:buFont typeface="Wingdings" charset="2"/>
              <a:buChar char="q"/>
            </a:pPr>
            <a:r>
              <a:rPr lang="en-US" dirty="0" smtClean="0"/>
              <a:t>Cleaning vomit/diarrhea spills: Remove vomit/fluid spills with a cloth (put dirty cloth in a bucket), clean floor with water/soap then disinfect by pouring bleach and let dry. Wash contaminated cloth and bucket with water and soap over the latrine pit, soak cloth in bleach water for 15 minutes, rinse over the latrine pit, than hang to dry in the sun.</a:t>
            </a:r>
            <a:endParaRPr lang="en-US" dirty="0"/>
          </a:p>
          <a:p>
            <a:pPr marL="285750" indent="-285750">
              <a:buFont typeface="Wingdings" charset="2"/>
              <a:buChar char="q"/>
            </a:pPr>
            <a:r>
              <a:rPr lang="en-US" dirty="0" smtClean="0"/>
              <a:t>Cleaning contaminated clothes / materials: Wash </a:t>
            </a:r>
            <a:r>
              <a:rPr lang="en-US" dirty="0"/>
              <a:t>contaminated materials with water and soap / </a:t>
            </a:r>
            <a:r>
              <a:rPr lang="en-US" dirty="0" smtClean="0"/>
              <a:t>detergent, rinse, disinfect by dipping into bleach solution for 15 minutes, rinse</a:t>
            </a:r>
            <a:r>
              <a:rPr lang="en-US" dirty="0"/>
              <a:t> </a:t>
            </a:r>
            <a:r>
              <a:rPr lang="en-US" dirty="0" smtClean="0"/>
              <a:t>and let dry </a:t>
            </a:r>
            <a:r>
              <a:rPr lang="en-US" dirty="0"/>
              <a:t>in the sun.</a:t>
            </a:r>
          </a:p>
          <a:p>
            <a:endParaRPr lang="en-US" b="1" dirty="0" smtClean="0"/>
          </a:p>
          <a:p>
            <a:r>
              <a:rPr lang="en-US" dirty="0" smtClean="0"/>
              <a:t>NB: Be careful of where you dispose of your contaminated used water. Pour used water into the latrines and then rinse / disinfect your bucket </a:t>
            </a:r>
            <a:r>
              <a:rPr lang="mr-IN" dirty="0" smtClean="0"/>
              <a:t>–</a:t>
            </a:r>
            <a:r>
              <a:rPr lang="en-US" dirty="0" smtClean="0"/>
              <a:t> let dry in the sun. Wash hands.</a:t>
            </a:r>
            <a:endParaRPr lang="en-US" dirty="0"/>
          </a:p>
        </p:txBody>
      </p:sp>
      <p:sp>
        <p:nvSpPr>
          <p:cNvPr id="7" name="Title 1">
            <a:extLst>
              <a:ext uri="{FF2B5EF4-FFF2-40B4-BE49-F238E27FC236}">
                <a16:creationId xmlns:a16="http://schemas.microsoft.com/office/drawing/2014/main" xmlns="" id="{5DD6079F-1030-4BF3-B784-C3584D8DC444}"/>
              </a:ext>
            </a:extLst>
          </p:cNvPr>
          <p:cNvSpPr>
            <a:spLocks noGrp="1"/>
          </p:cNvSpPr>
          <p:nvPr>
            <p:ph type="title"/>
          </p:nvPr>
        </p:nvSpPr>
        <p:spPr>
          <a:xfrm>
            <a:off x="395536" y="-315416"/>
            <a:ext cx="8229600" cy="1143000"/>
          </a:xfrm>
        </p:spPr>
        <p:txBody>
          <a:bodyPr>
            <a:normAutofit/>
          </a:bodyPr>
          <a:lstStyle/>
          <a:p>
            <a:r>
              <a:rPr lang="en-US" sz="2800" dirty="0" smtClean="0"/>
              <a:t>Key </a:t>
            </a:r>
            <a:r>
              <a:rPr lang="en-US" sz="2800" dirty="0" smtClean="0"/>
              <a:t>messages for Cholera Prevention</a:t>
            </a:r>
            <a:endParaRPr lang="en-US" sz="2800" dirty="0"/>
          </a:p>
        </p:txBody>
      </p:sp>
    </p:spTree>
    <p:extLst>
      <p:ext uri="{BB962C8B-B14F-4D97-AF65-F5344CB8AC3E}">
        <p14:creationId xmlns:p14="http://schemas.microsoft.com/office/powerpoint/2010/main" val="421322657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xmlns="" id="{5DD6079F-1030-4BF3-B784-C3584D8DC444}"/>
              </a:ext>
            </a:extLst>
          </p:cNvPr>
          <p:cNvSpPr>
            <a:spLocks noGrp="1"/>
          </p:cNvSpPr>
          <p:nvPr>
            <p:ph type="title"/>
          </p:nvPr>
        </p:nvSpPr>
        <p:spPr>
          <a:xfrm>
            <a:off x="395536" y="-315416"/>
            <a:ext cx="8229600" cy="1143000"/>
          </a:xfrm>
        </p:spPr>
        <p:txBody>
          <a:bodyPr>
            <a:normAutofit/>
          </a:bodyPr>
          <a:lstStyle/>
          <a:p>
            <a:r>
              <a:rPr lang="en-US" sz="2800" dirty="0" smtClean="0"/>
              <a:t>Reporting</a:t>
            </a:r>
            <a:endParaRPr lang="en-US" sz="2800" dirty="0"/>
          </a:p>
        </p:txBody>
      </p:sp>
      <p:sp>
        <p:nvSpPr>
          <p:cNvPr id="12" name="TextBox 11"/>
          <p:cNvSpPr txBox="1"/>
          <p:nvPr/>
        </p:nvSpPr>
        <p:spPr>
          <a:xfrm>
            <a:off x="1619672" y="4365104"/>
            <a:ext cx="5328592" cy="461665"/>
          </a:xfrm>
          <a:prstGeom prst="rect">
            <a:avLst/>
          </a:prstGeom>
          <a:noFill/>
        </p:spPr>
        <p:txBody>
          <a:bodyPr wrap="square" rtlCol="0">
            <a:spAutoFit/>
          </a:bodyPr>
          <a:lstStyle/>
          <a:p>
            <a:r>
              <a:rPr lang="en-US" sz="2400" dirty="0" smtClean="0"/>
              <a:t>BISHA # 0903 # 24 # 2 # 22 # 0 # 5 # 79</a:t>
            </a:r>
            <a:endParaRPr lang="en-US" sz="2400" dirty="0"/>
          </a:p>
        </p:txBody>
      </p:sp>
      <p:pic>
        <p:nvPicPr>
          <p:cNvPr id="14" name="Picture 13"/>
          <p:cNvPicPr>
            <a:picLocks noChangeAspect="1"/>
          </p:cNvPicPr>
          <p:nvPr/>
        </p:nvPicPr>
        <p:blipFill>
          <a:blip r:embed="rId3"/>
          <a:stretch>
            <a:fillRect/>
          </a:stretch>
        </p:blipFill>
        <p:spPr>
          <a:xfrm>
            <a:off x="467544" y="692696"/>
            <a:ext cx="7277100" cy="3149600"/>
          </a:xfrm>
          <a:prstGeom prst="rect">
            <a:avLst/>
          </a:prstGeom>
        </p:spPr>
      </p:pic>
      <p:sp>
        <p:nvSpPr>
          <p:cNvPr id="35" name="Rectangle 34"/>
          <p:cNvSpPr/>
          <p:nvPr/>
        </p:nvSpPr>
        <p:spPr>
          <a:xfrm>
            <a:off x="395536" y="4847288"/>
            <a:ext cx="8568952" cy="1200329"/>
          </a:xfrm>
          <a:prstGeom prst="rect">
            <a:avLst/>
          </a:prstGeom>
        </p:spPr>
        <p:txBody>
          <a:bodyPr wrap="square">
            <a:spAutoFit/>
          </a:bodyPr>
          <a:lstStyle/>
          <a:p>
            <a:r>
              <a:rPr lang="nb-NO" u="sng" dirty="0" smtClean="0"/>
              <a:t>Daily SMS Report:</a:t>
            </a:r>
            <a:endParaRPr lang="nb-NO" u="sng" dirty="0"/>
          </a:p>
          <a:p>
            <a:endParaRPr lang="nb-NO" dirty="0"/>
          </a:p>
          <a:p>
            <a:r>
              <a:rPr lang="nb-NO" dirty="0"/>
              <a:t>[Name of location] </a:t>
            </a:r>
            <a:r>
              <a:rPr lang="nb-NO" b="1" dirty="0">
                <a:solidFill>
                  <a:srgbClr val="FF0000"/>
                </a:solidFill>
              </a:rPr>
              <a:t>#</a:t>
            </a:r>
            <a:r>
              <a:rPr lang="nb-NO" dirty="0"/>
              <a:t> </a:t>
            </a:r>
            <a:r>
              <a:rPr lang="nb-NO" dirty="0" smtClean="0"/>
              <a:t>Day [</a:t>
            </a:r>
            <a:r>
              <a:rPr lang="nb-NO" dirty="0"/>
              <a:t>DDMM] </a:t>
            </a:r>
            <a:r>
              <a:rPr lang="nb-NO" b="1" dirty="0">
                <a:solidFill>
                  <a:srgbClr val="FF0000"/>
                </a:solidFill>
              </a:rPr>
              <a:t>#</a:t>
            </a:r>
            <a:r>
              <a:rPr lang="en-GB" dirty="0" smtClean="0"/>
              <a:t> </a:t>
            </a:r>
            <a:r>
              <a:rPr lang="en-GB" dirty="0"/>
              <a:t>Total number of cases </a:t>
            </a:r>
            <a:r>
              <a:rPr lang="nb-NO" b="1" dirty="0">
                <a:solidFill>
                  <a:srgbClr val="FF0000"/>
                </a:solidFill>
              </a:rPr>
              <a:t>#</a:t>
            </a:r>
            <a:r>
              <a:rPr lang="en-GB" dirty="0" smtClean="0"/>
              <a:t> cases </a:t>
            </a:r>
            <a:r>
              <a:rPr lang="en-GB" dirty="0"/>
              <a:t>under 5 </a:t>
            </a:r>
            <a:r>
              <a:rPr lang="nb-NO" b="1" dirty="0">
                <a:solidFill>
                  <a:srgbClr val="FF0000"/>
                </a:solidFill>
              </a:rPr>
              <a:t>#</a:t>
            </a:r>
            <a:r>
              <a:rPr lang="en-GB" dirty="0" smtClean="0"/>
              <a:t> </a:t>
            </a:r>
            <a:r>
              <a:rPr lang="en-GB" dirty="0"/>
              <a:t>cases </a:t>
            </a:r>
            <a:r>
              <a:rPr lang="en-GB" dirty="0" smtClean="0"/>
              <a:t>above </a:t>
            </a:r>
            <a:r>
              <a:rPr lang="en-GB" dirty="0"/>
              <a:t>5 </a:t>
            </a:r>
            <a:r>
              <a:rPr lang="nb-NO" b="1" dirty="0">
                <a:solidFill>
                  <a:srgbClr val="FF0000"/>
                </a:solidFill>
              </a:rPr>
              <a:t>#</a:t>
            </a:r>
            <a:r>
              <a:rPr lang="en-GB" dirty="0" smtClean="0"/>
              <a:t> </a:t>
            </a:r>
            <a:r>
              <a:rPr lang="en-GB" dirty="0"/>
              <a:t>number of </a:t>
            </a:r>
            <a:r>
              <a:rPr lang="en-GB" dirty="0" smtClean="0"/>
              <a:t>community deaths </a:t>
            </a:r>
            <a:r>
              <a:rPr lang="nb-NO" b="1" dirty="0" smtClean="0">
                <a:solidFill>
                  <a:srgbClr val="FF0000"/>
                </a:solidFill>
              </a:rPr>
              <a:t>#</a:t>
            </a:r>
            <a:r>
              <a:rPr lang="en-GB" dirty="0" smtClean="0"/>
              <a:t> </a:t>
            </a:r>
            <a:r>
              <a:rPr lang="en-GB" dirty="0"/>
              <a:t>number of cases referred </a:t>
            </a:r>
            <a:r>
              <a:rPr lang="nb-NO" b="1" dirty="0">
                <a:solidFill>
                  <a:srgbClr val="FF0000"/>
                </a:solidFill>
              </a:rPr>
              <a:t>#</a:t>
            </a:r>
            <a:r>
              <a:rPr lang="en-GB" dirty="0" smtClean="0"/>
              <a:t> </a:t>
            </a:r>
            <a:r>
              <a:rPr lang="en-GB" dirty="0"/>
              <a:t>ORS in </a:t>
            </a:r>
            <a:r>
              <a:rPr lang="en-GB" dirty="0" smtClean="0"/>
              <a:t>stock</a:t>
            </a:r>
            <a:endParaRPr lang="nb-NO" dirty="0"/>
          </a:p>
        </p:txBody>
      </p:sp>
      <p:sp>
        <p:nvSpPr>
          <p:cNvPr id="36" name="Left Bracket 35"/>
          <p:cNvSpPr/>
          <p:nvPr/>
        </p:nvSpPr>
        <p:spPr>
          <a:xfrm rot="16200000">
            <a:off x="1439652" y="3104964"/>
            <a:ext cx="144016" cy="1656184"/>
          </a:xfrm>
          <a:prstGeom prst="leftBracket">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7" name="Left Bracket 36"/>
          <p:cNvSpPr/>
          <p:nvPr/>
        </p:nvSpPr>
        <p:spPr>
          <a:xfrm rot="16200000">
            <a:off x="3131840" y="3645024"/>
            <a:ext cx="72008" cy="648072"/>
          </a:xfrm>
          <a:prstGeom prst="leftBracket">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8" name="Left Bracket 37"/>
          <p:cNvSpPr/>
          <p:nvPr/>
        </p:nvSpPr>
        <p:spPr>
          <a:xfrm rot="16200000">
            <a:off x="3923928" y="3645024"/>
            <a:ext cx="72008" cy="648072"/>
          </a:xfrm>
          <a:prstGeom prst="leftBracket">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9" name="Left Bracket 38"/>
          <p:cNvSpPr/>
          <p:nvPr/>
        </p:nvSpPr>
        <p:spPr>
          <a:xfrm rot="16200000">
            <a:off x="4788024" y="3645024"/>
            <a:ext cx="72008" cy="648072"/>
          </a:xfrm>
          <a:prstGeom prst="leftBracket">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40" name="Left Bracket 39"/>
          <p:cNvSpPr/>
          <p:nvPr/>
        </p:nvSpPr>
        <p:spPr>
          <a:xfrm rot="16200000">
            <a:off x="5580112" y="3645024"/>
            <a:ext cx="72008" cy="648072"/>
          </a:xfrm>
          <a:prstGeom prst="leftBracket">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41" name="Left Bracket 40"/>
          <p:cNvSpPr/>
          <p:nvPr/>
        </p:nvSpPr>
        <p:spPr>
          <a:xfrm rot="16200000">
            <a:off x="6444208" y="3645024"/>
            <a:ext cx="72008" cy="648072"/>
          </a:xfrm>
          <a:prstGeom prst="leftBracket">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42" name="Left Bracket 41"/>
          <p:cNvSpPr/>
          <p:nvPr/>
        </p:nvSpPr>
        <p:spPr>
          <a:xfrm rot="16200000">
            <a:off x="7236296" y="3645024"/>
            <a:ext cx="72008" cy="648072"/>
          </a:xfrm>
          <a:prstGeom prst="leftBracket">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44" name="Straight Connector 43"/>
          <p:cNvCxnSpPr>
            <a:stCxn id="36" idx="1"/>
          </p:cNvCxnSpPr>
          <p:nvPr/>
        </p:nvCxnSpPr>
        <p:spPr>
          <a:xfrm>
            <a:off x="1511660" y="4005064"/>
            <a:ext cx="1476164" cy="360040"/>
          </a:xfrm>
          <a:prstGeom prst="line">
            <a:avLst/>
          </a:prstGeom>
        </p:spPr>
        <p:style>
          <a:lnRef idx="2">
            <a:schemeClr val="accent1"/>
          </a:lnRef>
          <a:fillRef idx="0">
            <a:schemeClr val="accent1"/>
          </a:fillRef>
          <a:effectRef idx="1">
            <a:schemeClr val="accent1"/>
          </a:effectRef>
          <a:fontRef idx="minor">
            <a:schemeClr val="tx1"/>
          </a:fontRef>
        </p:style>
      </p:cxnSp>
      <p:cxnSp>
        <p:nvCxnSpPr>
          <p:cNvPr id="48" name="Straight Connector 47"/>
          <p:cNvCxnSpPr>
            <a:stCxn id="37" idx="1"/>
          </p:cNvCxnSpPr>
          <p:nvPr/>
        </p:nvCxnSpPr>
        <p:spPr>
          <a:xfrm>
            <a:off x="3167844" y="4005064"/>
            <a:ext cx="540060" cy="432048"/>
          </a:xfrm>
          <a:prstGeom prst="line">
            <a:avLst/>
          </a:prstGeom>
        </p:spPr>
        <p:style>
          <a:lnRef idx="2">
            <a:schemeClr val="accent1"/>
          </a:lnRef>
          <a:fillRef idx="0">
            <a:schemeClr val="accent1"/>
          </a:fillRef>
          <a:effectRef idx="1">
            <a:schemeClr val="accent1"/>
          </a:effectRef>
          <a:fontRef idx="minor">
            <a:schemeClr val="tx1"/>
          </a:fontRef>
        </p:style>
      </p:cxnSp>
      <p:cxnSp>
        <p:nvCxnSpPr>
          <p:cNvPr id="50" name="Straight Connector 49"/>
          <p:cNvCxnSpPr/>
          <p:nvPr/>
        </p:nvCxnSpPr>
        <p:spPr>
          <a:xfrm>
            <a:off x="3959932" y="4021776"/>
            <a:ext cx="324036" cy="360040"/>
          </a:xfrm>
          <a:prstGeom prst="line">
            <a:avLst/>
          </a:prstGeom>
        </p:spPr>
        <p:style>
          <a:lnRef idx="2">
            <a:schemeClr val="accent1"/>
          </a:lnRef>
          <a:fillRef idx="0">
            <a:schemeClr val="accent1"/>
          </a:fillRef>
          <a:effectRef idx="1">
            <a:schemeClr val="accent1"/>
          </a:effectRef>
          <a:fontRef idx="minor">
            <a:schemeClr val="tx1"/>
          </a:fontRef>
        </p:style>
      </p:cxnSp>
      <p:cxnSp>
        <p:nvCxnSpPr>
          <p:cNvPr id="52" name="Straight Connector 51"/>
          <p:cNvCxnSpPr>
            <a:stCxn id="39" idx="1"/>
          </p:cNvCxnSpPr>
          <p:nvPr/>
        </p:nvCxnSpPr>
        <p:spPr>
          <a:xfrm>
            <a:off x="4824028" y="4005064"/>
            <a:ext cx="36004" cy="432048"/>
          </a:xfrm>
          <a:prstGeom prst="line">
            <a:avLst/>
          </a:prstGeom>
        </p:spPr>
        <p:style>
          <a:lnRef idx="2">
            <a:schemeClr val="accent1"/>
          </a:lnRef>
          <a:fillRef idx="0">
            <a:schemeClr val="accent1"/>
          </a:fillRef>
          <a:effectRef idx="1">
            <a:schemeClr val="accent1"/>
          </a:effectRef>
          <a:fontRef idx="minor">
            <a:schemeClr val="tx1"/>
          </a:fontRef>
        </p:style>
      </p:cxnSp>
      <p:cxnSp>
        <p:nvCxnSpPr>
          <p:cNvPr id="54" name="Straight Connector 53"/>
          <p:cNvCxnSpPr>
            <a:stCxn id="40" idx="1"/>
          </p:cNvCxnSpPr>
          <p:nvPr/>
        </p:nvCxnSpPr>
        <p:spPr>
          <a:xfrm flipH="1">
            <a:off x="5436096" y="4005064"/>
            <a:ext cx="180020" cy="432048"/>
          </a:xfrm>
          <a:prstGeom prst="line">
            <a:avLst/>
          </a:prstGeom>
        </p:spPr>
        <p:style>
          <a:lnRef idx="2">
            <a:schemeClr val="accent1"/>
          </a:lnRef>
          <a:fillRef idx="0">
            <a:schemeClr val="accent1"/>
          </a:fillRef>
          <a:effectRef idx="1">
            <a:schemeClr val="accent1"/>
          </a:effectRef>
          <a:fontRef idx="minor">
            <a:schemeClr val="tx1"/>
          </a:fontRef>
        </p:style>
      </p:cxnSp>
      <p:cxnSp>
        <p:nvCxnSpPr>
          <p:cNvPr id="57" name="Straight Connector 56"/>
          <p:cNvCxnSpPr>
            <a:endCxn id="41" idx="1"/>
          </p:cNvCxnSpPr>
          <p:nvPr/>
        </p:nvCxnSpPr>
        <p:spPr>
          <a:xfrm flipV="1">
            <a:off x="5868144" y="4005064"/>
            <a:ext cx="612068" cy="432048"/>
          </a:xfrm>
          <a:prstGeom prst="line">
            <a:avLst/>
          </a:prstGeom>
        </p:spPr>
        <p:style>
          <a:lnRef idx="2">
            <a:schemeClr val="accent1"/>
          </a:lnRef>
          <a:fillRef idx="0">
            <a:schemeClr val="accent1"/>
          </a:fillRef>
          <a:effectRef idx="1">
            <a:schemeClr val="accent1"/>
          </a:effectRef>
          <a:fontRef idx="minor">
            <a:schemeClr val="tx1"/>
          </a:fontRef>
        </p:style>
      </p:cxnSp>
      <p:cxnSp>
        <p:nvCxnSpPr>
          <p:cNvPr id="59" name="Straight Connector 58"/>
          <p:cNvCxnSpPr>
            <a:endCxn id="42" idx="1"/>
          </p:cNvCxnSpPr>
          <p:nvPr/>
        </p:nvCxnSpPr>
        <p:spPr>
          <a:xfrm flipV="1">
            <a:off x="6516216" y="4005064"/>
            <a:ext cx="756084" cy="432048"/>
          </a:xfrm>
          <a:prstGeom prst="line">
            <a:avLst/>
          </a:prstGeom>
        </p:spPr>
        <p:style>
          <a:lnRef idx="2">
            <a:schemeClr val="accent1"/>
          </a:lnRef>
          <a:fillRef idx="0">
            <a:schemeClr val="accent1"/>
          </a:fillRef>
          <a:effectRef idx="1">
            <a:schemeClr val="accent1"/>
          </a:effectRef>
          <a:fontRef idx="minor">
            <a:schemeClr val="tx1"/>
          </a:fontRef>
        </p:style>
      </p:cxnSp>
      <p:pic>
        <p:nvPicPr>
          <p:cNvPr id="61" name="Picture 60" descr="logoFEDenglish">
            <a:extLst>
              <a:ext uri="{FF2B5EF4-FFF2-40B4-BE49-F238E27FC236}">
                <a16:creationId xmlns:a16="http://schemas.microsoft.com/office/drawing/2014/main" xmlns="" id="{4CD5D800-7A09-414A-BE4A-00744A4B8A02}"/>
              </a:ext>
            </a:extLst>
          </p:cNvPr>
          <p:cNvPicPr/>
          <p:nvPr/>
        </p:nvPicPr>
        <p:blipFill>
          <a:blip r:embed="rId4" cstate="email">
            <a:extLst>
              <a:ext uri="{28A0092B-C50C-407E-A947-70E740481C1C}">
                <a14:useLocalDpi xmlns:a14="http://schemas.microsoft.com/office/drawing/2010/main"/>
              </a:ext>
            </a:extLst>
          </a:blip>
          <a:srcRect/>
          <a:stretch>
            <a:fillRect/>
          </a:stretch>
        </p:blipFill>
        <p:spPr bwMode="auto">
          <a:xfrm>
            <a:off x="323528" y="6237312"/>
            <a:ext cx="3412524" cy="287511"/>
          </a:xfrm>
          <a:prstGeom prst="rect">
            <a:avLst/>
          </a:prstGeom>
          <a:noFill/>
          <a:ln>
            <a:noFill/>
          </a:ln>
          <a:extLst/>
        </p:spPr>
      </p:pic>
    </p:spTree>
    <p:extLst>
      <p:ext uri="{BB962C8B-B14F-4D97-AF65-F5344CB8AC3E}">
        <p14:creationId xmlns:p14="http://schemas.microsoft.com/office/powerpoint/2010/main" val="9187785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xmlns="" id="{5DD6079F-1030-4BF3-B784-C3584D8DC444}"/>
              </a:ext>
            </a:extLst>
          </p:cNvPr>
          <p:cNvSpPr>
            <a:spLocks noGrp="1"/>
          </p:cNvSpPr>
          <p:nvPr>
            <p:ph type="title"/>
          </p:nvPr>
        </p:nvSpPr>
        <p:spPr>
          <a:xfrm>
            <a:off x="323528" y="260648"/>
            <a:ext cx="8229600" cy="1143000"/>
          </a:xfrm>
        </p:spPr>
        <p:txBody>
          <a:bodyPr>
            <a:noAutofit/>
          </a:bodyPr>
          <a:lstStyle/>
          <a:p>
            <a:r>
              <a:rPr lang="en-US" sz="4800" b="1" dirty="0"/>
              <a:t/>
            </a:r>
            <a:br>
              <a:rPr lang="en-US" sz="4800" b="1" dirty="0"/>
            </a:br>
            <a:r>
              <a:rPr lang="en-US" sz="8800" b="1" dirty="0" smtClean="0"/>
              <a:t>ORP</a:t>
            </a:r>
            <a:r>
              <a:rPr lang="en-US" sz="4800" b="1" dirty="0" smtClean="0"/>
              <a:t/>
            </a:r>
            <a:br>
              <a:rPr lang="en-US" sz="4800" b="1" dirty="0" smtClean="0"/>
            </a:br>
            <a:endParaRPr lang="en-US" sz="4800" b="1" dirty="0"/>
          </a:p>
        </p:txBody>
      </p:sp>
      <p:pic>
        <p:nvPicPr>
          <p:cNvPr id="50" name="Picture 49" descr="logoFEDenglish"/>
          <p:cNvPicPr/>
          <p:nvPr/>
        </p:nvPicPr>
        <p:blipFill>
          <a:blip r:embed="rId3" cstate="email">
            <a:extLst>
              <a:ext uri="{28A0092B-C50C-407E-A947-70E740481C1C}">
                <a14:useLocalDpi xmlns:a14="http://schemas.microsoft.com/office/drawing/2010/main"/>
              </a:ext>
            </a:extLst>
          </a:blip>
          <a:srcRect/>
          <a:stretch>
            <a:fillRect/>
          </a:stretch>
        </p:blipFill>
        <p:spPr bwMode="auto">
          <a:xfrm>
            <a:off x="539552" y="6093296"/>
            <a:ext cx="4968552" cy="504056"/>
          </a:xfrm>
          <a:prstGeom prst="rect">
            <a:avLst/>
          </a:prstGeom>
          <a:noFill/>
          <a:ln>
            <a:noFill/>
          </a:ln>
          <a:extLst/>
        </p:spPr>
      </p:pic>
      <p:pic>
        <p:nvPicPr>
          <p:cNvPr id="5" name="Picture 4" descr="IFRC Logo.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47664" y="1484784"/>
            <a:ext cx="6019800" cy="3429000"/>
          </a:xfrm>
          <a:prstGeom prst="rect">
            <a:avLst/>
          </a:prstGeom>
        </p:spPr>
      </p:pic>
      <p:sp>
        <p:nvSpPr>
          <p:cNvPr id="43" name="Rectangle 42"/>
          <p:cNvSpPr/>
          <p:nvPr/>
        </p:nvSpPr>
        <p:spPr>
          <a:xfrm>
            <a:off x="1331640" y="4869160"/>
            <a:ext cx="6599232" cy="769441"/>
          </a:xfrm>
          <a:prstGeom prst="rect">
            <a:avLst/>
          </a:prstGeom>
        </p:spPr>
        <p:txBody>
          <a:bodyPr wrap="none">
            <a:spAutoFit/>
          </a:bodyPr>
          <a:lstStyle/>
          <a:p>
            <a:r>
              <a:rPr lang="en-US" sz="4400" b="1" dirty="0"/>
              <a:t>ORAL REHYDRATION POINT</a:t>
            </a:r>
            <a:endParaRPr lang="en-US" sz="4400" dirty="0"/>
          </a:p>
        </p:txBody>
      </p:sp>
    </p:spTree>
    <p:extLst>
      <p:ext uri="{BB962C8B-B14F-4D97-AF65-F5344CB8AC3E}">
        <p14:creationId xmlns:p14="http://schemas.microsoft.com/office/powerpoint/2010/main" val="13757095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xmlns="" id="{5DD6079F-1030-4BF3-B784-C3584D8DC444}"/>
              </a:ext>
            </a:extLst>
          </p:cNvPr>
          <p:cNvSpPr>
            <a:spLocks noGrp="1"/>
          </p:cNvSpPr>
          <p:nvPr>
            <p:ph type="title"/>
          </p:nvPr>
        </p:nvSpPr>
        <p:spPr>
          <a:xfrm>
            <a:off x="611560" y="2708920"/>
            <a:ext cx="8229600" cy="1143000"/>
          </a:xfrm>
        </p:spPr>
        <p:txBody>
          <a:bodyPr>
            <a:noAutofit/>
          </a:bodyPr>
          <a:lstStyle/>
          <a:p>
            <a:r>
              <a:rPr lang="en-US" sz="4800" b="1" dirty="0"/>
              <a:t/>
            </a:r>
            <a:br>
              <a:rPr lang="en-US" sz="4800" b="1" dirty="0"/>
            </a:br>
            <a:r>
              <a:rPr lang="en-US" sz="8800" b="1" dirty="0" smtClean="0"/>
              <a:t>HAND WASHING</a:t>
            </a:r>
            <a:br>
              <a:rPr lang="en-US" sz="8800" b="1" dirty="0" smtClean="0"/>
            </a:br>
            <a:r>
              <a:rPr lang="en-US" sz="8800" b="1" dirty="0" smtClean="0"/>
              <a:t>STATION</a:t>
            </a:r>
            <a:r>
              <a:rPr lang="en-US" sz="4800" b="1" dirty="0" smtClean="0"/>
              <a:t/>
            </a:r>
            <a:br>
              <a:rPr lang="en-US" sz="4800" b="1" dirty="0" smtClean="0"/>
            </a:br>
            <a:endParaRPr lang="en-US" sz="4800" b="1" dirty="0"/>
          </a:p>
        </p:txBody>
      </p:sp>
      <p:pic>
        <p:nvPicPr>
          <p:cNvPr id="10" name="Picture 9" descr="logoFEDenglish"/>
          <p:cNvPicPr/>
          <p:nvPr/>
        </p:nvPicPr>
        <p:blipFill>
          <a:blip r:embed="rId3" cstate="email">
            <a:extLst>
              <a:ext uri="{28A0092B-C50C-407E-A947-70E740481C1C}">
                <a14:useLocalDpi xmlns:a14="http://schemas.microsoft.com/office/drawing/2010/main"/>
              </a:ext>
            </a:extLst>
          </a:blip>
          <a:srcRect/>
          <a:stretch>
            <a:fillRect/>
          </a:stretch>
        </p:blipFill>
        <p:spPr bwMode="auto">
          <a:xfrm>
            <a:off x="539552" y="6093296"/>
            <a:ext cx="4968552" cy="504056"/>
          </a:xfrm>
          <a:prstGeom prst="rect">
            <a:avLst/>
          </a:prstGeom>
          <a:noFill/>
          <a:ln>
            <a:noFill/>
          </a:ln>
          <a:extLst/>
        </p:spPr>
      </p:pic>
    </p:spTree>
    <p:extLst>
      <p:ext uri="{BB962C8B-B14F-4D97-AF65-F5344CB8AC3E}">
        <p14:creationId xmlns:p14="http://schemas.microsoft.com/office/powerpoint/2010/main" val="28730880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xmlns="" id="{5DD6079F-1030-4BF3-B784-C3584D8DC444}"/>
              </a:ext>
            </a:extLst>
          </p:cNvPr>
          <p:cNvSpPr>
            <a:spLocks noGrp="1"/>
          </p:cNvSpPr>
          <p:nvPr>
            <p:ph type="title"/>
          </p:nvPr>
        </p:nvSpPr>
        <p:spPr>
          <a:xfrm>
            <a:off x="611560" y="2708920"/>
            <a:ext cx="8229600" cy="1143000"/>
          </a:xfrm>
        </p:spPr>
        <p:txBody>
          <a:bodyPr>
            <a:noAutofit/>
          </a:bodyPr>
          <a:lstStyle/>
          <a:p>
            <a:r>
              <a:rPr lang="en-US" sz="4800" b="1" dirty="0"/>
              <a:t/>
            </a:r>
            <a:br>
              <a:rPr lang="en-US" sz="4800" b="1" dirty="0"/>
            </a:br>
            <a:r>
              <a:rPr lang="en-US" sz="8800" b="1" dirty="0" smtClean="0"/>
              <a:t>LATRINE</a:t>
            </a:r>
            <a:r>
              <a:rPr lang="en-US" sz="4800" b="1" dirty="0" smtClean="0"/>
              <a:t/>
            </a:r>
            <a:br>
              <a:rPr lang="en-US" sz="4800" b="1" dirty="0" smtClean="0"/>
            </a:br>
            <a:endParaRPr lang="en-US" sz="4800" b="1" dirty="0"/>
          </a:p>
        </p:txBody>
      </p:sp>
      <p:pic>
        <p:nvPicPr>
          <p:cNvPr id="10" name="Picture 9" descr="logoFEDenglish"/>
          <p:cNvPicPr/>
          <p:nvPr/>
        </p:nvPicPr>
        <p:blipFill>
          <a:blip r:embed="rId3" cstate="email">
            <a:extLst>
              <a:ext uri="{28A0092B-C50C-407E-A947-70E740481C1C}">
                <a14:useLocalDpi xmlns:a14="http://schemas.microsoft.com/office/drawing/2010/main"/>
              </a:ext>
            </a:extLst>
          </a:blip>
          <a:srcRect/>
          <a:stretch>
            <a:fillRect/>
          </a:stretch>
        </p:blipFill>
        <p:spPr bwMode="auto">
          <a:xfrm>
            <a:off x="539552" y="6093296"/>
            <a:ext cx="4968552" cy="504056"/>
          </a:xfrm>
          <a:prstGeom prst="rect">
            <a:avLst/>
          </a:prstGeom>
          <a:noFill/>
          <a:ln>
            <a:noFill/>
          </a:ln>
          <a:extLst/>
        </p:spPr>
      </p:pic>
    </p:spTree>
    <p:extLst>
      <p:ext uri="{BB962C8B-B14F-4D97-AF65-F5344CB8AC3E}">
        <p14:creationId xmlns:p14="http://schemas.microsoft.com/office/powerpoint/2010/main" val="12581278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xmlns="" id="{5DD6079F-1030-4BF3-B784-C3584D8DC444}"/>
              </a:ext>
            </a:extLst>
          </p:cNvPr>
          <p:cNvSpPr>
            <a:spLocks noGrp="1"/>
          </p:cNvSpPr>
          <p:nvPr>
            <p:ph type="title"/>
          </p:nvPr>
        </p:nvSpPr>
        <p:spPr>
          <a:xfrm>
            <a:off x="323528" y="2132856"/>
            <a:ext cx="8229600" cy="1143000"/>
          </a:xfrm>
        </p:spPr>
        <p:txBody>
          <a:bodyPr>
            <a:noAutofit/>
          </a:bodyPr>
          <a:lstStyle/>
          <a:p>
            <a:r>
              <a:rPr lang="en-US" sz="4800" b="1" dirty="0"/>
              <a:t/>
            </a:r>
            <a:br>
              <a:rPr lang="en-US" sz="4800" b="1" dirty="0"/>
            </a:br>
            <a:r>
              <a:rPr lang="en-US" sz="8800" b="1" dirty="0" smtClean="0"/>
              <a:t>ORS</a:t>
            </a:r>
            <a:br>
              <a:rPr lang="en-US" sz="8800" b="1" dirty="0" smtClean="0"/>
            </a:br>
            <a:endParaRPr lang="en-US" sz="4800" b="1" dirty="0"/>
          </a:p>
        </p:txBody>
      </p:sp>
      <p:pic>
        <p:nvPicPr>
          <p:cNvPr id="10" name="Picture 9" descr="logoFEDenglish"/>
          <p:cNvPicPr/>
          <p:nvPr/>
        </p:nvPicPr>
        <p:blipFill>
          <a:blip r:embed="rId3" cstate="email">
            <a:extLst>
              <a:ext uri="{28A0092B-C50C-407E-A947-70E740481C1C}">
                <a14:useLocalDpi xmlns:a14="http://schemas.microsoft.com/office/drawing/2010/main"/>
              </a:ext>
            </a:extLst>
          </a:blip>
          <a:srcRect/>
          <a:stretch>
            <a:fillRect/>
          </a:stretch>
        </p:blipFill>
        <p:spPr bwMode="auto">
          <a:xfrm>
            <a:off x="539552" y="6093296"/>
            <a:ext cx="4968552" cy="504056"/>
          </a:xfrm>
          <a:prstGeom prst="rect">
            <a:avLst/>
          </a:prstGeom>
          <a:noFill/>
          <a:ln>
            <a:noFill/>
          </a:ln>
          <a:extLst/>
        </p:spPr>
      </p:pic>
      <p:sp>
        <p:nvSpPr>
          <p:cNvPr id="2" name="TextBox 1"/>
          <p:cNvSpPr txBox="1"/>
          <p:nvPr/>
        </p:nvSpPr>
        <p:spPr>
          <a:xfrm>
            <a:off x="1259632" y="4077072"/>
            <a:ext cx="6871693" cy="707886"/>
          </a:xfrm>
          <a:prstGeom prst="rect">
            <a:avLst/>
          </a:prstGeom>
          <a:noFill/>
        </p:spPr>
        <p:txBody>
          <a:bodyPr wrap="none" rtlCol="0">
            <a:spAutoFit/>
          </a:bodyPr>
          <a:lstStyle/>
          <a:p>
            <a:r>
              <a:rPr lang="en-US" sz="4000" b="1" dirty="0" smtClean="0"/>
              <a:t>ORAL REHYDRATION SOLUTION</a:t>
            </a:r>
            <a:endParaRPr lang="en-US" sz="4000" b="1" dirty="0"/>
          </a:p>
        </p:txBody>
      </p:sp>
    </p:spTree>
    <p:extLst>
      <p:ext uri="{BB962C8B-B14F-4D97-AF65-F5344CB8AC3E}">
        <p14:creationId xmlns:p14="http://schemas.microsoft.com/office/powerpoint/2010/main" val="7718955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xmlns="" id="{5DD6079F-1030-4BF3-B784-C3584D8DC444}"/>
              </a:ext>
            </a:extLst>
          </p:cNvPr>
          <p:cNvSpPr>
            <a:spLocks noGrp="1"/>
          </p:cNvSpPr>
          <p:nvPr>
            <p:ph type="title"/>
          </p:nvPr>
        </p:nvSpPr>
        <p:spPr>
          <a:xfrm>
            <a:off x="323528" y="2132856"/>
            <a:ext cx="8229600" cy="1143000"/>
          </a:xfrm>
        </p:spPr>
        <p:txBody>
          <a:bodyPr>
            <a:noAutofit/>
          </a:bodyPr>
          <a:lstStyle/>
          <a:p>
            <a:r>
              <a:rPr lang="en-US" sz="4800" b="1" dirty="0"/>
              <a:t/>
            </a:r>
            <a:br>
              <a:rPr lang="en-US" sz="4800" b="1" dirty="0"/>
            </a:br>
            <a:r>
              <a:rPr lang="en-US" sz="8800" b="1" dirty="0" smtClean="0"/>
              <a:t>DRINKING WATER</a:t>
            </a:r>
            <a:endParaRPr lang="en-US" sz="4800" b="1" dirty="0"/>
          </a:p>
        </p:txBody>
      </p:sp>
      <p:pic>
        <p:nvPicPr>
          <p:cNvPr id="10" name="Picture 9" descr="logoFEDenglish"/>
          <p:cNvPicPr/>
          <p:nvPr/>
        </p:nvPicPr>
        <p:blipFill>
          <a:blip r:embed="rId3" cstate="email">
            <a:extLst>
              <a:ext uri="{28A0092B-C50C-407E-A947-70E740481C1C}">
                <a14:useLocalDpi xmlns:a14="http://schemas.microsoft.com/office/drawing/2010/main"/>
              </a:ext>
            </a:extLst>
          </a:blip>
          <a:srcRect/>
          <a:stretch>
            <a:fillRect/>
          </a:stretch>
        </p:blipFill>
        <p:spPr bwMode="auto">
          <a:xfrm>
            <a:off x="539552" y="6093296"/>
            <a:ext cx="4968552" cy="504056"/>
          </a:xfrm>
          <a:prstGeom prst="rect">
            <a:avLst/>
          </a:prstGeom>
          <a:noFill/>
          <a:ln>
            <a:noFill/>
          </a:ln>
          <a:extLst/>
        </p:spPr>
      </p:pic>
    </p:spTree>
    <p:extLst>
      <p:ext uri="{BB962C8B-B14F-4D97-AF65-F5344CB8AC3E}">
        <p14:creationId xmlns:p14="http://schemas.microsoft.com/office/powerpoint/2010/main" val="18400633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xmlns="" id="{5DD6079F-1030-4BF3-B784-C3584D8DC444}"/>
              </a:ext>
            </a:extLst>
          </p:cNvPr>
          <p:cNvSpPr>
            <a:spLocks noGrp="1"/>
          </p:cNvSpPr>
          <p:nvPr>
            <p:ph type="title"/>
          </p:nvPr>
        </p:nvSpPr>
        <p:spPr>
          <a:xfrm>
            <a:off x="323528" y="2132856"/>
            <a:ext cx="8229600" cy="1143000"/>
          </a:xfrm>
        </p:spPr>
        <p:txBody>
          <a:bodyPr>
            <a:noAutofit/>
          </a:bodyPr>
          <a:lstStyle/>
          <a:p>
            <a:r>
              <a:rPr lang="en-US" sz="4800" b="1" dirty="0"/>
              <a:t/>
            </a:r>
            <a:br>
              <a:rPr lang="en-US" sz="4800" b="1" dirty="0"/>
            </a:br>
            <a:r>
              <a:rPr lang="en-US" sz="8800" b="1" dirty="0" smtClean="0"/>
              <a:t>REGISTRATION</a:t>
            </a:r>
            <a:endParaRPr lang="en-US" sz="4800" b="1" dirty="0"/>
          </a:p>
        </p:txBody>
      </p:sp>
      <p:pic>
        <p:nvPicPr>
          <p:cNvPr id="10" name="Picture 9" descr="logoFEDenglish"/>
          <p:cNvPicPr/>
          <p:nvPr/>
        </p:nvPicPr>
        <p:blipFill>
          <a:blip r:embed="rId3" cstate="email">
            <a:extLst>
              <a:ext uri="{28A0092B-C50C-407E-A947-70E740481C1C}">
                <a14:useLocalDpi xmlns:a14="http://schemas.microsoft.com/office/drawing/2010/main"/>
              </a:ext>
            </a:extLst>
          </a:blip>
          <a:srcRect/>
          <a:stretch>
            <a:fillRect/>
          </a:stretch>
        </p:blipFill>
        <p:spPr bwMode="auto">
          <a:xfrm>
            <a:off x="539552" y="6093296"/>
            <a:ext cx="4968552" cy="504056"/>
          </a:xfrm>
          <a:prstGeom prst="rect">
            <a:avLst/>
          </a:prstGeom>
          <a:noFill/>
          <a:ln>
            <a:noFill/>
          </a:ln>
          <a:extLst/>
        </p:spPr>
      </p:pic>
    </p:spTree>
    <p:extLst>
      <p:ext uri="{BB962C8B-B14F-4D97-AF65-F5344CB8AC3E}">
        <p14:creationId xmlns:p14="http://schemas.microsoft.com/office/powerpoint/2010/main" val="250806851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AE3C2241DE8244C8C878119BC3F1C82" ma:contentTypeVersion="8" ma:contentTypeDescription="Create a new document." ma:contentTypeScope="" ma:versionID="058924d526f688538a902df8f66a3e53">
  <xsd:schema xmlns:xsd="http://www.w3.org/2001/XMLSchema" xmlns:xs="http://www.w3.org/2001/XMLSchema" xmlns:p="http://schemas.microsoft.com/office/2006/metadata/properties" xmlns:ns2="ce8a7467-8352-403e-b49e-65a35cb59c87" xmlns:ns3="7e1b0daf-797c-4a8c-a7fb-059e12aafcd1" targetNamespace="http://schemas.microsoft.com/office/2006/metadata/properties" ma:root="true" ma:fieldsID="054dc2c86df430a4b8f80772548a9466" ns2:_="" ns3:_="">
    <xsd:import namespace="ce8a7467-8352-403e-b49e-65a35cb59c87"/>
    <xsd:import namespace="7e1b0daf-797c-4a8c-a7fb-059e12aafcd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DateTake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e8a7467-8352-403e-b49e-65a35cb59c8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7e1b0daf-797c-4a8c-a7fb-059e12aafcd1"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FF4BC8F-2F14-407B-B90D-DB35F09BDCC2}"/>
</file>

<file path=customXml/itemProps2.xml><?xml version="1.0" encoding="utf-8"?>
<ds:datastoreItem xmlns:ds="http://schemas.openxmlformats.org/officeDocument/2006/customXml" ds:itemID="{0C796A35-CF92-4726-8E9E-A3DB4C2C9178}"/>
</file>

<file path=customXml/itemProps3.xml><?xml version="1.0" encoding="utf-8"?>
<ds:datastoreItem xmlns:ds="http://schemas.openxmlformats.org/officeDocument/2006/customXml" ds:itemID="{151ED13F-6B78-4A23-95B2-1CFDBC5E0E74}"/>
</file>

<file path=docProps/app.xml><?xml version="1.0" encoding="utf-8"?>
<Properties xmlns="http://schemas.openxmlformats.org/officeDocument/2006/extended-properties" xmlns:vt="http://schemas.openxmlformats.org/officeDocument/2006/docPropsVTypes">
  <Template/>
  <TotalTime>33283</TotalTime>
  <Words>2936</Words>
  <Application>Microsoft Macintosh PowerPoint</Application>
  <PresentationFormat>On-screen Show (4:3)</PresentationFormat>
  <Paragraphs>529</Paragraphs>
  <Slides>37</Slides>
  <Notes>33</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Office Theme</vt:lpstr>
      <vt:lpstr>Cholera &amp; Oral Rehydration Therapy ORP SIGNS AND REFERENCE CARDS </vt:lpstr>
      <vt:lpstr>ORP site selection and set up checklist </vt:lpstr>
      <vt:lpstr>ORP Floor Plan</vt:lpstr>
      <vt:lpstr> ORP </vt:lpstr>
      <vt:lpstr> HAND WASHING STATION </vt:lpstr>
      <vt:lpstr> LATRINE </vt:lpstr>
      <vt:lpstr> ORS </vt:lpstr>
      <vt:lpstr> DRINKING WATER</vt:lpstr>
      <vt:lpstr> REGISTRATION</vt:lpstr>
      <vt:lpstr> STORAGE</vt:lpstr>
      <vt:lpstr> WASTE</vt:lpstr>
      <vt:lpstr> DISH WASHING LAUNDRY</vt:lpstr>
      <vt:lpstr> CHLORINE SOLUTION 0.05%</vt:lpstr>
      <vt:lpstr> CHLORINE SOLUTION 0.2%</vt:lpstr>
      <vt:lpstr> CHLORINE SOLUTION 2%</vt:lpstr>
      <vt:lpstr>Daily ORP Operation</vt:lpstr>
      <vt:lpstr>Daily ORP Operation</vt:lpstr>
      <vt:lpstr>Daily ORP Operation</vt:lpstr>
      <vt:lpstr>Daily ORP Operation</vt:lpstr>
      <vt:lpstr>Assessing the level of dehydration  of Diarrhea/Cholera patients</vt:lpstr>
      <vt:lpstr>PowerPoint Presentation</vt:lpstr>
      <vt:lpstr>PowerPoint Presentation</vt:lpstr>
      <vt:lpstr>PowerPoint Presentation</vt:lpstr>
      <vt:lpstr>PowerPoint Presentation</vt:lpstr>
      <vt:lpstr>Referral Procedure</vt:lpstr>
      <vt:lpstr> REFERRAL</vt:lpstr>
      <vt:lpstr>Home treatment</vt:lpstr>
      <vt:lpstr>How to prepare Oral Rehydration Solutions</vt:lpstr>
      <vt:lpstr>How to prepare Clean Water for ORS</vt:lpstr>
      <vt:lpstr>How to prepare Chlorine Solutions</vt:lpstr>
      <vt:lpstr>Infection Prevention &amp; Control at the ORP</vt:lpstr>
      <vt:lpstr>Infection Prevention &amp; Control at the ORP</vt:lpstr>
      <vt:lpstr>Infection Prevention &amp; Control at the ORP</vt:lpstr>
      <vt:lpstr>Infection Prevention &amp; Control at the ORP</vt:lpstr>
      <vt:lpstr>Key messages for Cholera Prevention</vt:lpstr>
      <vt:lpstr>Key messages for Cholera Prevention</vt:lpstr>
      <vt:lpstr>Reporting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Early rehydration of  people presenting to ORP</dc:title>
  <dc:creator>Generic</dc:creator>
  <cp:lastModifiedBy>Christophe  VALINGOT DELAURENTI</cp:lastModifiedBy>
  <cp:revision>285</cp:revision>
  <cp:lastPrinted>2019-03-29T12:16:33Z</cp:lastPrinted>
  <dcterms:created xsi:type="dcterms:W3CDTF">2017-06-20T12:40:55Z</dcterms:created>
  <dcterms:modified xsi:type="dcterms:W3CDTF">2019-05-05T13:53:20Z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0x010100FAE3C2241DE8244C8C878119BC3F1C82</vt:lpwstr>
  </property>
</Properties>
</file>