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7" r:id="rId2"/>
    <p:sldId id="624" r:id="rId3"/>
    <p:sldId id="584" r:id="rId4"/>
    <p:sldId id="585" r:id="rId5"/>
    <p:sldId id="366" r:id="rId6"/>
    <p:sldId id="618" r:id="rId7"/>
    <p:sldId id="368" r:id="rId8"/>
    <p:sldId id="579" r:id="rId9"/>
    <p:sldId id="373" r:id="rId10"/>
    <p:sldId id="370" r:id="rId11"/>
    <p:sldId id="639" r:id="rId12"/>
    <p:sldId id="574" r:id="rId13"/>
    <p:sldId id="346" r:id="rId14"/>
    <p:sldId id="528" r:id="rId15"/>
    <p:sldId id="623" r:id="rId16"/>
    <p:sldId id="613" r:id="rId17"/>
    <p:sldId id="610" r:id="rId18"/>
    <p:sldId id="612" r:id="rId19"/>
    <p:sldId id="615" r:id="rId20"/>
    <p:sldId id="527" r:id="rId21"/>
    <p:sldId id="614" r:id="rId22"/>
    <p:sldId id="616" r:id="rId23"/>
    <p:sldId id="630" r:id="rId24"/>
    <p:sldId id="640" r:id="rId25"/>
    <p:sldId id="358" r:id="rId26"/>
    <p:sldId id="359" r:id="rId27"/>
    <p:sldId id="374" r:id="rId28"/>
    <p:sldId id="631" r:id="rId29"/>
    <p:sldId id="632" r:id="rId30"/>
    <p:sldId id="637" r:id="rId31"/>
    <p:sldId id="357" r:id="rId32"/>
    <p:sldId id="360" r:id="rId33"/>
    <p:sldId id="356" r:id="rId34"/>
    <p:sldId id="642" r:id="rId35"/>
    <p:sldId id="617" r:id="rId36"/>
    <p:sldId id="427" r:id="rId37"/>
    <p:sldId id="648" r:id="rId38"/>
    <p:sldId id="649" r:id="rId39"/>
  </p:sldIdLst>
  <p:sldSz cx="7559675" cy="5327650"/>
  <p:notesSz cx="6858000" cy="9144000"/>
  <p:defaultTextStyle>
    <a:defPPr>
      <a:defRPr lang="en-US"/>
    </a:defPPr>
    <a:lvl1pPr marL="0" algn="l" defTabSz="736366" rtl="0" eaLnBrk="1" latinLnBrk="0" hangingPunct="1">
      <a:defRPr sz="1450" kern="1200">
        <a:solidFill>
          <a:schemeClr val="tx1"/>
        </a:solidFill>
        <a:latin typeface="+mn-lt"/>
        <a:ea typeface="+mn-ea"/>
        <a:cs typeface="+mn-cs"/>
      </a:defRPr>
    </a:lvl1pPr>
    <a:lvl2pPr marL="368183" algn="l" defTabSz="736366" rtl="0" eaLnBrk="1" latinLnBrk="0" hangingPunct="1">
      <a:defRPr sz="1450" kern="1200">
        <a:solidFill>
          <a:schemeClr val="tx1"/>
        </a:solidFill>
        <a:latin typeface="+mn-lt"/>
        <a:ea typeface="+mn-ea"/>
        <a:cs typeface="+mn-cs"/>
      </a:defRPr>
    </a:lvl2pPr>
    <a:lvl3pPr marL="736366" algn="l" defTabSz="736366" rtl="0" eaLnBrk="1" latinLnBrk="0" hangingPunct="1">
      <a:defRPr sz="1450" kern="1200">
        <a:solidFill>
          <a:schemeClr val="tx1"/>
        </a:solidFill>
        <a:latin typeface="+mn-lt"/>
        <a:ea typeface="+mn-ea"/>
        <a:cs typeface="+mn-cs"/>
      </a:defRPr>
    </a:lvl3pPr>
    <a:lvl4pPr marL="1104549" algn="l" defTabSz="736366" rtl="0" eaLnBrk="1" latinLnBrk="0" hangingPunct="1">
      <a:defRPr sz="1450" kern="1200">
        <a:solidFill>
          <a:schemeClr val="tx1"/>
        </a:solidFill>
        <a:latin typeface="+mn-lt"/>
        <a:ea typeface="+mn-ea"/>
        <a:cs typeface="+mn-cs"/>
      </a:defRPr>
    </a:lvl4pPr>
    <a:lvl5pPr marL="1472733" algn="l" defTabSz="736366" rtl="0" eaLnBrk="1" latinLnBrk="0" hangingPunct="1">
      <a:defRPr sz="1450" kern="1200">
        <a:solidFill>
          <a:schemeClr val="tx1"/>
        </a:solidFill>
        <a:latin typeface="+mn-lt"/>
        <a:ea typeface="+mn-ea"/>
        <a:cs typeface="+mn-cs"/>
      </a:defRPr>
    </a:lvl5pPr>
    <a:lvl6pPr marL="1840916" algn="l" defTabSz="736366" rtl="0" eaLnBrk="1" latinLnBrk="0" hangingPunct="1">
      <a:defRPr sz="1450" kern="1200">
        <a:solidFill>
          <a:schemeClr val="tx1"/>
        </a:solidFill>
        <a:latin typeface="+mn-lt"/>
        <a:ea typeface="+mn-ea"/>
        <a:cs typeface="+mn-cs"/>
      </a:defRPr>
    </a:lvl6pPr>
    <a:lvl7pPr marL="2209099" algn="l" defTabSz="736366" rtl="0" eaLnBrk="1" latinLnBrk="0" hangingPunct="1">
      <a:defRPr sz="1450" kern="1200">
        <a:solidFill>
          <a:schemeClr val="tx1"/>
        </a:solidFill>
        <a:latin typeface="+mn-lt"/>
        <a:ea typeface="+mn-ea"/>
        <a:cs typeface="+mn-cs"/>
      </a:defRPr>
    </a:lvl7pPr>
    <a:lvl8pPr marL="2577282" algn="l" defTabSz="736366" rtl="0" eaLnBrk="1" latinLnBrk="0" hangingPunct="1">
      <a:defRPr sz="1450" kern="1200">
        <a:solidFill>
          <a:schemeClr val="tx1"/>
        </a:solidFill>
        <a:latin typeface="+mn-lt"/>
        <a:ea typeface="+mn-ea"/>
        <a:cs typeface="+mn-cs"/>
      </a:defRPr>
    </a:lvl8pPr>
    <a:lvl9pPr marL="2945465" algn="l" defTabSz="736366" rtl="0" eaLnBrk="1" latinLnBrk="0" hangingPunct="1">
      <a:defRPr sz="14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4FB8"/>
    <a:srgbClr val="92D051"/>
    <a:srgbClr val="F5333F"/>
    <a:srgbClr val="001D41"/>
    <a:srgbClr val="E44A28"/>
    <a:srgbClr val="E4420E"/>
    <a:srgbClr val="FF9300"/>
    <a:srgbClr val="C06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25" autoAdjust="0"/>
    <p:restoredTop sz="95221" autoAdjust="0"/>
  </p:normalViewPr>
  <p:slideViewPr>
    <p:cSldViewPr>
      <p:cViewPr varScale="1">
        <p:scale>
          <a:sx n="96" d="100"/>
          <a:sy n="96" d="100"/>
        </p:scale>
        <p:origin x="184" y="544"/>
      </p:cViewPr>
      <p:guideLst>
        <p:guide orient="horz" pos="1678"/>
        <p:guide pos="2381"/>
      </p:guideLst>
    </p:cSldViewPr>
  </p:slideViewPr>
  <p:outlineViewPr>
    <p:cViewPr>
      <p:scale>
        <a:sx n="33" d="100"/>
        <a:sy n="33" d="100"/>
      </p:scale>
      <p:origin x="0" y="-13976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2E013-8E5F-4151-8F01-1D7079A4BC41}" type="datetimeFigureOut">
              <a:rPr lang="en-GB" smtClean="0"/>
              <a:t>13/12/2022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6950" y="685800"/>
            <a:ext cx="48641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42FD4B-7126-4A73-BBC8-4DDF9E1319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7455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36366" rtl="0" eaLnBrk="1" latinLnBrk="0" hangingPunct="1">
      <a:defRPr sz="966" kern="1200">
        <a:solidFill>
          <a:schemeClr val="tx1"/>
        </a:solidFill>
        <a:latin typeface="+mn-lt"/>
        <a:ea typeface="+mn-ea"/>
        <a:cs typeface="+mn-cs"/>
      </a:defRPr>
    </a:lvl1pPr>
    <a:lvl2pPr marL="368183" algn="l" defTabSz="736366" rtl="0" eaLnBrk="1" latinLnBrk="0" hangingPunct="1">
      <a:defRPr sz="966" kern="1200">
        <a:solidFill>
          <a:schemeClr val="tx1"/>
        </a:solidFill>
        <a:latin typeface="+mn-lt"/>
        <a:ea typeface="+mn-ea"/>
        <a:cs typeface="+mn-cs"/>
      </a:defRPr>
    </a:lvl2pPr>
    <a:lvl3pPr marL="736366" algn="l" defTabSz="736366" rtl="0" eaLnBrk="1" latinLnBrk="0" hangingPunct="1">
      <a:defRPr sz="966" kern="1200">
        <a:solidFill>
          <a:schemeClr val="tx1"/>
        </a:solidFill>
        <a:latin typeface="+mn-lt"/>
        <a:ea typeface="+mn-ea"/>
        <a:cs typeface="+mn-cs"/>
      </a:defRPr>
    </a:lvl3pPr>
    <a:lvl4pPr marL="1104549" algn="l" defTabSz="736366" rtl="0" eaLnBrk="1" latinLnBrk="0" hangingPunct="1">
      <a:defRPr sz="966" kern="1200">
        <a:solidFill>
          <a:schemeClr val="tx1"/>
        </a:solidFill>
        <a:latin typeface="+mn-lt"/>
        <a:ea typeface="+mn-ea"/>
        <a:cs typeface="+mn-cs"/>
      </a:defRPr>
    </a:lvl4pPr>
    <a:lvl5pPr marL="1472733" algn="l" defTabSz="736366" rtl="0" eaLnBrk="1" latinLnBrk="0" hangingPunct="1">
      <a:defRPr sz="966" kern="1200">
        <a:solidFill>
          <a:schemeClr val="tx1"/>
        </a:solidFill>
        <a:latin typeface="+mn-lt"/>
        <a:ea typeface="+mn-ea"/>
        <a:cs typeface="+mn-cs"/>
      </a:defRPr>
    </a:lvl5pPr>
    <a:lvl6pPr marL="1840916" algn="l" defTabSz="736366" rtl="0" eaLnBrk="1" latinLnBrk="0" hangingPunct="1">
      <a:defRPr sz="966" kern="1200">
        <a:solidFill>
          <a:schemeClr val="tx1"/>
        </a:solidFill>
        <a:latin typeface="+mn-lt"/>
        <a:ea typeface="+mn-ea"/>
        <a:cs typeface="+mn-cs"/>
      </a:defRPr>
    </a:lvl6pPr>
    <a:lvl7pPr marL="2209099" algn="l" defTabSz="736366" rtl="0" eaLnBrk="1" latinLnBrk="0" hangingPunct="1">
      <a:defRPr sz="966" kern="1200">
        <a:solidFill>
          <a:schemeClr val="tx1"/>
        </a:solidFill>
        <a:latin typeface="+mn-lt"/>
        <a:ea typeface="+mn-ea"/>
        <a:cs typeface="+mn-cs"/>
      </a:defRPr>
    </a:lvl7pPr>
    <a:lvl8pPr marL="2577282" algn="l" defTabSz="736366" rtl="0" eaLnBrk="1" latinLnBrk="0" hangingPunct="1">
      <a:defRPr sz="966" kern="1200">
        <a:solidFill>
          <a:schemeClr val="tx1"/>
        </a:solidFill>
        <a:latin typeface="+mn-lt"/>
        <a:ea typeface="+mn-ea"/>
        <a:cs typeface="+mn-cs"/>
      </a:defRPr>
    </a:lvl8pPr>
    <a:lvl9pPr marL="2945465" algn="l" defTabSz="736366" rtl="0" eaLnBrk="1" latinLnBrk="0" hangingPunct="1">
      <a:defRPr sz="96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Register</a:t>
            </a:r>
            <a:r>
              <a:rPr lang="nb-NO" baseline="0" dirty="0"/>
              <a:t> participants</a:t>
            </a:r>
          </a:p>
          <a:p>
            <a:r>
              <a:rPr lang="nb-NO" baseline="0" dirty="0"/>
              <a:t>Official opening and recitals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2526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322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happened to the child?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times a day has the child toilet watery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poopoo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days has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child‟s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stomach been running?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poo poo bloody or slippery?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child able to drink or breastfeed? (Offer child breast or older child clean water in cup.)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child eating?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child vomiting? How many times in one day?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538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5757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284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021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1118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0457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099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7439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916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8310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42758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1542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8064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2064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8064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8064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9706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9057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SMS </a:t>
            </a:r>
            <a:r>
              <a:rPr lang="nb-NO" dirty="0" err="1"/>
              <a:t>message</a:t>
            </a:r>
            <a:r>
              <a:rPr lang="nb-NO" dirty="0"/>
              <a:t> should </a:t>
            </a:r>
            <a:r>
              <a:rPr lang="nb-NO" dirty="0" err="1"/>
              <a:t>include</a:t>
            </a:r>
            <a:r>
              <a:rPr lang="nb-NO" dirty="0"/>
              <a:t>:</a:t>
            </a:r>
          </a:p>
          <a:p>
            <a:pPr marL="0" indent="0">
              <a:buNone/>
            </a:pPr>
            <a:endParaRPr lang="nb-NO" sz="1200" dirty="0"/>
          </a:p>
          <a:p>
            <a:pPr marL="0" indent="0">
              <a:buNone/>
            </a:pPr>
            <a:r>
              <a:rPr lang="nb-NO" sz="1200" dirty="0"/>
              <a:t>[Name of location] # D  [DDMM] </a:t>
            </a:r>
            <a:r>
              <a:rPr lang="en-GB" sz="1200" dirty="0"/>
              <a:t># Total number of cases #cases under 5 # cases over 5 # number of deaths from AWD # number of cases referred # ORS in stock # Zinc in Stock</a:t>
            </a:r>
            <a:endParaRPr lang="nb-NO" sz="1200" dirty="0"/>
          </a:p>
          <a:p>
            <a:endParaRPr lang="en-US" dirty="0"/>
          </a:p>
          <a:p>
            <a:r>
              <a:rPr lang="en-US" dirty="0"/>
              <a:t>Location: BISHA</a:t>
            </a:r>
          </a:p>
          <a:p>
            <a:r>
              <a:rPr lang="en-US" dirty="0"/>
              <a:t>Date: 09/03</a:t>
            </a:r>
          </a:p>
          <a:p>
            <a:r>
              <a:rPr lang="en-US" dirty="0"/>
              <a:t>Total diarrhea/cholera cases: 24</a:t>
            </a:r>
          </a:p>
          <a:p>
            <a:r>
              <a:rPr lang="en-US" dirty="0"/>
              <a:t>Cases under 5: 2 </a:t>
            </a:r>
          </a:p>
          <a:p>
            <a:r>
              <a:rPr lang="en-US" dirty="0"/>
              <a:t>Cases above 5: 22 </a:t>
            </a:r>
          </a:p>
          <a:p>
            <a:r>
              <a:rPr lang="en-US" dirty="0"/>
              <a:t>Community deaths: 0 </a:t>
            </a:r>
          </a:p>
          <a:p>
            <a:r>
              <a:rPr lang="en-US" dirty="0"/>
              <a:t>Referrals to CTUs/CTCs: 5</a:t>
            </a:r>
          </a:p>
          <a:p>
            <a:r>
              <a:rPr lang="en-US" dirty="0"/>
              <a:t>ORS sachets in stocks: 79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9245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51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930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682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68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682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Screening - Admission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Rapid evaluation of patients (is he a cholera case? Degree of dehydration)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Decides Home treatment or Referral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 Patient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Settles in the patient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ORS Treatment &amp; Explanations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ORP organization and rules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 ORS to drink – Explain what is ORS and what ORS is for.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Observation – if not able to drink – Refer.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Home treatment with ORS should continue until diarrhea stops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&amp; show how to prepare ORS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when to drink ORS (daily amount, plus additional amount after loose stool)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how to give ORS (small sips, stop 10 minutes if vomiting before restarting)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how to store ORS, discard at the end of each day - prepare a new solution the next day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Encourage to continue to breastfeed / feed and drink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when to come back at the ORP or go to CTC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not able to drink ORS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continuous vomiting or diarrhea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feeling worse or not improving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need more ORS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 key messages for cholera prevention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GIVE ORS SACHETS FOR 3 DAYS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If included in the response, also give household disinfection kits or hygiene kits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Referral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why patient need to be referred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sure patient / caretaker:</a:t>
            </a: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Knows where is the nearest CTC/CTU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Understands the need to go quickly to the CTU/CTC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given ORS to drink while on his way to the CTU/CTC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find a way to reach the nearest health center with family or friends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not, see with the community if there is a way to support referral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GIVE ORS Solution For the transport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Referral ticket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Keeping the ORP Clean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Ensure there is enough water available for the day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Prepares chlorine solutions (and discard old chlorine solutions)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Washes floors, surfaces (tables, chairs, etc.) and utensils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Ensure elimination of waste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Regularly Fill water filter (check several times a day)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Wash hands regularly, and especially at critical times 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Keep floors clean (clean floors 2x/day or each time it has been soiled with vomit)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Clean chairs between patients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Clean latrines after each use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Verify that already prepared ORS is sufficient or prepare new one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Clean cups, jugs, spoons and syringes regularly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Clean Vomit buckets and have new ones ready with 1cm of 0.2% solution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Verify the level of available chlorine solutions or prepare new one</a:t>
            </a:r>
          </a:p>
          <a:p>
            <a:pPr marL="285750" indent="-285750">
              <a:buFont typeface="Wingdings" charset="2"/>
              <a:buChar char="q"/>
            </a:pPr>
            <a:endParaRPr lang="en-US" dirty="0"/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673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Screening - Admission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Rapid evaluation of patients (is he a cholera case? Degree of dehydration)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Decides Home treatment or Referral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 Patient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Settles in the patient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ORS Treatment &amp; Explanations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ORP organization and rules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 ORS to drink – Explain what is ORS and what ORS is for.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Observation – if not able to drink – Refer.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Home treatment with ORS should continue until diarrhea stops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&amp; show how to prepare ORS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when to drink ORS (daily amount, plus additional amount after loose stool)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how to give ORS (small sips, stop 10 minutes if vomiting before restarting)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how to store ORS, discard at the end of each day - prepare a new solution the next day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Encourage to continue to breastfeed / feed and drink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when to come back at the ORP or go to CTC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not able to drink ORS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continuous vomiting or diarrhea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feeling worse or not improving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need more ORS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 key messages for cholera prevention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GIVE ORS SACHETS FOR 3 DAYS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If included in the response, also give household disinfection kits or hygiene kits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Referral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why patient need to be referred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sure patient / caretaker:</a:t>
            </a: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Knows where is the nearest CTC/CTU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Understands the need to go quickly to the CTU/CTC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given ORS to drink while on his way to the CTU/CTC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find a way to reach the nearest health center with family or friends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not, see with the community if there is a way to support referral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GIVE ORS Solution For the transport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Referral ticket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Keeping the ORP Clean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Ensure there is enough water available for the day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Prepares chlorine solutions (and discard old chlorine solutions)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Washes floors, surfaces (tables, chairs, etc.) and utensils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Ensure elimination of waste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Regularly Fill water filter (check several times a day)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Wash hands regularly, and especially at critical times 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Keep floors clean (clean floors 2x/day or each time it has been soiled with vomit)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Clean chairs between patients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Clean latrines after each use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Verify that already prepared ORS is sufficient or prepare new one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Clean cups, jugs, spoons and syringes regularly</a:t>
            </a:r>
          </a:p>
          <a:p>
            <a:pPr marL="285750" lvl="0" indent="-285750">
              <a:buFont typeface="Wingdings" charset="2"/>
              <a:buChar char="q"/>
            </a:pPr>
            <a:r>
              <a:rPr lang="en-US" dirty="0"/>
              <a:t>Clean Vomit buckets and have new ones ready with 1cm of 0.2% solution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Verify the level of available chlorine solutions or prepare new one</a:t>
            </a:r>
          </a:p>
          <a:p>
            <a:pPr marL="285750" indent="-285750">
              <a:buFont typeface="Wingdings" charset="2"/>
              <a:buChar char="q"/>
            </a:pPr>
            <a:endParaRPr lang="en-US" dirty="0"/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682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6950" y="685800"/>
            <a:ext cx="48641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682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655025"/>
            <a:ext cx="6425724" cy="11419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3951" y="3019001"/>
            <a:ext cx="5291773" cy="136151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5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0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0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75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8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41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8169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3209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0764" y="213353"/>
            <a:ext cx="1700927" cy="454576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984" y="213353"/>
            <a:ext cx="4976786" cy="454576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827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5876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62" y="3423509"/>
            <a:ext cx="6425724" cy="1058130"/>
          </a:xfrm>
        </p:spPr>
        <p:txBody>
          <a:bodyPr anchor="t"/>
          <a:lstStyle>
            <a:lvl1pPr algn="l">
              <a:defRPr sz="3108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7162" y="2258086"/>
            <a:ext cx="6425724" cy="1165423"/>
          </a:xfrm>
        </p:spPr>
        <p:txBody>
          <a:bodyPr anchor="b"/>
          <a:lstStyle>
            <a:lvl1pPr marL="0" indent="0">
              <a:buNone/>
              <a:defRPr sz="1554">
                <a:solidFill>
                  <a:schemeClr val="tx1">
                    <a:tint val="75000"/>
                  </a:schemeClr>
                </a:solidFill>
              </a:defRPr>
            </a:lvl1pPr>
            <a:lvl2pPr marL="355199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2pPr>
            <a:lvl3pPr marL="710397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3pPr>
            <a:lvl4pPr marL="1065596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4pPr>
            <a:lvl5pPr marL="1420795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5pPr>
            <a:lvl6pPr marL="1775993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6pPr>
            <a:lvl7pPr marL="2131192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7pPr>
            <a:lvl8pPr marL="2486391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8pPr>
            <a:lvl9pPr marL="2841589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14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984" y="1243119"/>
            <a:ext cx="3338856" cy="3516003"/>
          </a:xfrm>
        </p:spPr>
        <p:txBody>
          <a:bodyPr/>
          <a:lstStyle>
            <a:lvl1pPr>
              <a:defRPr sz="2175"/>
            </a:lvl1pPr>
            <a:lvl2pPr>
              <a:defRPr sz="1865"/>
            </a:lvl2pPr>
            <a:lvl3pPr>
              <a:defRPr sz="1554"/>
            </a:lvl3pPr>
            <a:lvl4pPr>
              <a:defRPr sz="1398"/>
            </a:lvl4pPr>
            <a:lvl5pPr>
              <a:defRPr sz="1398"/>
            </a:lvl5pPr>
            <a:lvl6pPr>
              <a:defRPr sz="1398"/>
            </a:lvl6pPr>
            <a:lvl7pPr>
              <a:defRPr sz="1398"/>
            </a:lvl7pPr>
            <a:lvl8pPr>
              <a:defRPr sz="1398"/>
            </a:lvl8pPr>
            <a:lvl9pPr>
              <a:defRPr sz="1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2835" y="1243119"/>
            <a:ext cx="3338856" cy="3516003"/>
          </a:xfrm>
        </p:spPr>
        <p:txBody>
          <a:bodyPr/>
          <a:lstStyle>
            <a:lvl1pPr>
              <a:defRPr sz="2175"/>
            </a:lvl1pPr>
            <a:lvl2pPr>
              <a:defRPr sz="1865"/>
            </a:lvl2pPr>
            <a:lvl3pPr>
              <a:defRPr sz="1554"/>
            </a:lvl3pPr>
            <a:lvl4pPr>
              <a:defRPr sz="1398"/>
            </a:lvl4pPr>
            <a:lvl5pPr>
              <a:defRPr sz="1398"/>
            </a:lvl5pPr>
            <a:lvl6pPr>
              <a:defRPr sz="1398"/>
            </a:lvl6pPr>
            <a:lvl7pPr>
              <a:defRPr sz="1398"/>
            </a:lvl7pPr>
            <a:lvl8pPr>
              <a:defRPr sz="1398"/>
            </a:lvl8pPr>
            <a:lvl9pPr>
              <a:defRPr sz="1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0481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984" y="1192556"/>
            <a:ext cx="3340169" cy="497000"/>
          </a:xfrm>
        </p:spPr>
        <p:txBody>
          <a:bodyPr anchor="b"/>
          <a:lstStyle>
            <a:lvl1pPr marL="0" indent="0">
              <a:buNone/>
              <a:defRPr sz="1865" b="1"/>
            </a:lvl1pPr>
            <a:lvl2pPr marL="355199" indent="0">
              <a:buNone/>
              <a:defRPr sz="1554" b="1"/>
            </a:lvl2pPr>
            <a:lvl3pPr marL="710397" indent="0">
              <a:buNone/>
              <a:defRPr sz="1398" b="1"/>
            </a:lvl3pPr>
            <a:lvl4pPr marL="1065596" indent="0">
              <a:buNone/>
              <a:defRPr sz="1243" b="1"/>
            </a:lvl4pPr>
            <a:lvl5pPr marL="1420795" indent="0">
              <a:buNone/>
              <a:defRPr sz="1243" b="1"/>
            </a:lvl5pPr>
            <a:lvl6pPr marL="1775993" indent="0">
              <a:buNone/>
              <a:defRPr sz="1243" b="1"/>
            </a:lvl6pPr>
            <a:lvl7pPr marL="2131192" indent="0">
              <a:buNone/>
              <a:defRPr sz="1243" b="1"/>
            </a:lvl7pPr>
            <a:lvl8pPr marL="2486391" indent="0">
              <a:buNone/>
              <a:defRPr sz="1243" b="1"/>
            </a:lvl8pPr>
            <a:lvl9pPr marL="2841589" indent="0">
              <a:buNone/>
              <a:defRPr sz="124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7984" y="1689556"/>
            <a:ext cx="3340169" cy="3069565"/>
          </a:xfrm>
        </p:spPr>
        <p:txBody>
          <a:bodyPr/>
          <a:lstStyle>
            <a:lvl1pPr>
              <a:defRPr sz="1865"/>
            </a:lvl1pPr>
            <a:lvl2pPr>
              <a:defRPr sz="1554"/>
            </a:lvl2pPr>
            <a:lvl3pPr>
              <a:defRPr sz="1398"/>
            </a:lvl3pPr>
            <a:lvl4pPr>
              <a:defRPr sz="1243"/>
            </a:lvl4pPr>
            <a:lvl5pPr>
              <a:defRPr sz="1243"/>
            </a:lvl5pPr>
            <a:lvl6pPr>
              <a:defRPr sz="1243"/>
            </a:lvl6pPr>
            <a:lvl7pPr>
              <a:defRPr sz="1243"/>
            </a:lvl7pPr>
            <a:lvl8pPr>
              <a:defRPr sz="1243"/>
            </a:lvl8pPr>
            <a:lvl9pPr>
              <a:defRPr sz="124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0210" y="1192556"/>
            <a:ext cx="3341481" cy="497000"/>
          </a:xfrm>
        </p:spPr>
        <p:txBody>
          <a:bodyPr anchor="b"/>
          <a:lstStyle>
            <a:lvl1pPr marL="0" indent="0">
              <a:buNone/>
              <a:defRPr sz="1865" b="1"/>
            </a:lvl1pPr>
            <a:lvl2pPr marL="355199" indent="0">
              <a:buNone/>
              <a:defRPr sz="1554" b="1"/>
            </a:lvl2pPr>
            <a:lvl3pPr marL="710397" indent="0">
              <a:buNone/>
              <a:defRPr sz="1398" b="1"/>
            </a:lvl3pPr>
            <a:lvl4pPr marL="1065596" indent="0">
              <a:buNone/>
              <a:defRPr sz="1243" b="1"/>
            </a:lvl4pPr>
            <a:lvl5pPr marL="1420795" indent="0">
              <a:buNone/>
              <a:defRPr sz="1243" b="1"/>
            </a:lvl5pPr>
            <a:lvl6pPr marL="1775993" indent="0">
              <a:buNone/>
              <a:defRPr sz="1243" b="1"/>
            </a:lvl6pPr>
            <a:lvl7pPr marL="2131192" indent="0">
              <a:buNone/>
              <a:defRPr sz="1243" b="1"/>
            </a:lvl7pPr>
            <a:lvl8pPr marL="2486391" indent="0">
              <a:buNone/>
              <a:defRPr sz="1243" b="1"/>
            </a:lvl8pPr>
            <a:lvl9pPr marL="2841589" indent="0">
              <a:buNone/>
              <a:defRPr sz="124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0210" y="1689556"/>
            <a:ext cx="3341481" cy="3069565"/>
          </a:xfrm>
        </p:spPr>
        <p:txBody>
          <a:bodyPr/>
          <a:lstStyle>
            <a:lvl1pPr>
              <a:defRPr sz="1865"/>
            </a:lvl1pPr>
            <a:lvl2pPr>
              <a:defRPr sz="1554"/>
            </a:lvl2pPr>
            <a:lvl3pPr>
              <a:defRPr sz="1398"/>
            </a:lvl3pPr>
            <a:lvl4pPr>
              <a:defRPr sz="1243"/>
            </a:lvl4pPr>
            <a:lvl5pPr>
              <a:defRPr sz="1243"/>
            </a:lvl5pPr>
            <a:lvl6pPr>
              <a:defRPr sz="1243"/>
            </a:lvl6pPr>
            <a:lvl7pPr>
              <a:defRPr sz="1243"/>
            </a:lvl7pPr>
            <a:lvl8pPr>
              <a:defRPr sz="1243"/>
            </a:lvl8pPr>
            <a:lvl9pPr>
              <a:defRPr sz="124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3787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3851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8328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984" y="212119"/>
            <a:ext cx="2487081" cy="902741"/>
          </a:xfrm>
        </p:spPr>
        <p:txBody>
          <a:bodyPr anchor="b"/>
          <a:lstStyle>
            <a:lvl1pPr algn="l">
              <a:defRPr sz="1554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5623" y="212120"/>
            <a:ext cx="4226068" cy="4547002"/>
          </a:xfrm>
        </p:spPr>
        <p:txBody>
          <a:bodyPr/>
          <a:lstStyle>
            <a:lvl1pPr>
              <a:defRPr sz="2486"/>
            </a:lvl1pPr>
            <a:lvl2pPr>
              <a:defRPr sz="2175"/>
            </a:lvl2pPr>
            <a:lvl3pPr>
              <a:defRPr sz="1865"/>
            </a:lvl3pPr>
            <a:lvl4pPr>
              <a:defRPr sz="1554"/>
            </a:lvl4pPr>
            <a:lvl5pPr>
              <a:defRPr sz="1554"/>
            </a:lvl5pPr>
            <a:lvl6pPr>
              <a:defRPr sz="1554"/>
            </a:lvl6pPr>
            <a:lvl7pPr>
              <a:defRPr sz="1554"/>
            </a:lvl7pPr>
            <a:lvl8pPr>
              <a:defRPr sz="1554"/>
            </a:lvl8pPr>
            <a:lvl9pPr>
              <a:defRPr sz="15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7984" y="1114860"/>
            <a:ext cx="2487081" cy="3644261"/>
          </a:xfrm>
        </p:spPr>
        <p:txBody>
          <a:bodyPr/>
          <a:lstStyle>
            <a:lvl1pPr marL="0" indent="0">
              <a:buNone/>
              <a:defRPr sz="1088"/>
            </a:lvl1pPr>
            <a:lvl2pPr marL="355199" indent="0">
              <a:buNone/>
              <a:defRPr sz="932"/>
            </a:lvl2pPr>
            <a:lvl3pPr marL="710397" indent="0">
              <a:buNone/>
              <a:defRPr sz="777"/>
            </a:lvl3pPr>
            <a:lvl4pPr marL="1065596" indent="0">
              <a:buNone/>
              <a:defRPr sz="699"/>
            </a:lvl4pPr>
            <a:lvl5pPr marL="1420795" indent="0">
              <a:buNone/>
              <a:defRPr sz="699"/>
            </a:lvl5pPr>
            <a:lvl6pPr marL="1775993" indent="0">
              <a:buNone/>
              <a:defRPr sz="699"/>
            </a:lvl6pPr>
            <a:lvl7pPr marL="2131192" indent="0">
              <a:buNone/>
              <a:defRPr sz="699"/>
            </a:lvl7pPr>
            <a:lvl8pPr marL="2486391" indent="0">
              <a:buNone/>
              <a:defRPr sz="699"/>
            </a:lvl8pPr>
            <a:lvl9pPr marL="2841589" indent="0">
              <a:buNone/>
              <a:defRPr sz="69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289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1749" y="3729355"/>
            <a:ext cx="4535805" cy="440271"/>
          </a:xfrm>
        </p:spPr>
        <p:txBody>
          <a:bodyPr anchor="b"/>
          <a:lstStyle>
            <a:lvl1pPr algn="l">
              <a:defRPr sz="1554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1749" y="476035"/>
            <a:ext cx="4535805" cy="3196590"/>
          </a:xfrm>
        </p:spPr>
        <p:txBody>
          <a:bodyPr/>
          <a:lstStyle>
            <a:lvl1pPr marL="0" indent="0">
              <a:buNone/>
              <a:defRPr sz="2486"/>
            </a:lvl1pPr>
            <a:lvl2pPr marL="355199" indent="0">
              <a:buNone/>
              <a:defRPr sz="2175"/>
            </a:lvl2pPr>
            <a:lvl3pPr marL="710397" indent="0">
              <a:buNone/>
              <a:defRPr sz="1865"/>
            </a:lvl3pPr>
            <a:lvl4pPr marL="1065596" indent="0">
              <a:buNone/>
              <a:defRPr sz="1554"/>
            </a:lvl4pPr>
            <a:lvl5pPr marL="1420795" indent="0">
              <a:buNone/>
              <a:defRPr sz="1554"/>
            </a:lvl5pPr>
            <a:lvl6pPr marL="1775993" indent="0">
              <a:buNone/>
              <a:defRPr sz="1554"/>
            </a:lvl6pPr>
            <a:lvl7pPr marL="2131192" indent="0">
              <a:buNone/>
              <a:defRPr sz="1554"/>
            </a:lvl7pPr>
            <a:lvl8pPr marL="2486391" indent="0">
              <a:buNone/>
              <a:defRPr sz="1554"/>
            </a:lvl8pPr>
            <a:lvl9pPr marL="2841589" indent="0">
              <a:buNone/>
              <a:defRPr sz="1554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1749" y="4169626"/>
            <a:ext cx="4535805" cy="625259"/>
          </a:xfrm>
        </p:spPr>
        <p:txBody>
          <a:bodyPr/>
          <a:lstStyle>
            <a:lvl1pPr marL="0" indent="0">
              <a:buNone/>
              <a:defRPr sz="1088"/>
            </a:lvl1pPr>
            <a:lvl2pPr marL="355199" indent="0">
              <a:buNone/>
              <a:defRPr sz="932"/>
            </a:lvl2pPr>
            <a:lvl3pPr marL="710397" indent="0">
              <a:buNone/>
              <a:defRPr sz="777"/>
            </a:lvl3pPr>
            <a:lvl4pPr marL="1065596" indent="0">
              <a:buNone/>
              <a:defRPr sz="699"/>
            </a:lvl4pPr>
            <a:lvl5pPr marL="1420795" indent="0">
              <a:buNone/>
              <a:defRPr sz="699"/>
            </a:lvl5pPr>
            <a:lvl6pPr marL="1775993" indent="0">
              <a:buNone/>
              <a:defRPr sz="699"/>
            </a:lvl6pPr>
            <a:lvl7pPr marL="2131192" indent="0">
              <a:buNone/>
              <a:defRPr sz="699"/>
            </a:lvl7pPr>
            <a:lvl8pPr marL="2486391" indent="0">
              <a:buNone/>
              <a:defRPr sz="699"/>
            </a:lvl8pPr>
            <a:lvl9pPr marL="2841589" indent="0">
              <a:buNone/>
              <a:defRPr sz="69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551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7984" y="213353"/>
            <a:ext cx="6803708" cy="887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984" y="1243119"/>
            <a:ext cx="6803708" cy="3516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7984" y="4937943"/>
            <a:ext cx="176392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28C3D-267A-461E-B51C-3D69E226332C}" type="datetimeFigureOut">
              <a:rPr lang="en-AU" smtClean="0"/>
              <a:t>13/12/2022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2889" y="4937943"/>
            <a:ext cx="2393897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7767" y="4937943"/>
            <a:ext cx="176392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279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10397" rtl="0" eaLnBrk="1" latinLnBrk="0" hangingPunct="1"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399" indent="-266399" algn="l" defTabSz="710397" rtl="0" eaLnBrk="1" latinLnBrk="0" hangingPunct="1">
        <a:spcBef>
          <a:spcPct val="20000"/>
        </a:spcBef>
        <a:buFont typeface="Arial" pitchFamily="34" charset="0"/>
        <a:buChar char="•"/>
        <a:defRPr sz="2486" kern="1200">
          <a:solidFill>
            <a:schemeClr val="tx1"/>
          </a:solidFill>
          <a:latin typeface="+mn-lt"/>
          <a:ea typeface="+mn-ea"/>
          <a:cs typeface="+mn-cs"/>
        </a:defRPr>
      </a:lvl1pPr>
      <a:lvl2pPr marL="577198" indent="-221999" algn="l" defTabSz="710397" rtl="0" eaLnBrk="1" latinLnBrk="0" hangingPunct="1">
        <a:spcBef>
          <a:spcPct val="20000"/>
        </a:spcBef>
        <a:buFont typeface="Arial" pitchFamily="34" charset="0"/>
        <a:buChar char="–"/>
        <a:defRPr sz="2175" kern="1200">
          <a:solidFill>
            <a:schemeClr val="tx1"/>
          </a:solidFill>
          <a:latin typeface="+mn-lt"/>
          <a:ea typeface="+mn-ea"/>
          <a:cs typeface="+mn-cs"/>
        </a:defRPr>
      </a:lvl2pPr>
      <a:lvl3pPr marL="887997" indent="-177599" algn="l" defTabSz="710397" rtl="0" eaLnBrk="1" latinLnBrk="0" hangingPunct="1">
        <a:spcBef>
          <a:spcPct val="20000"/>
        </a:spcBef>
        <a:buFont typeface="Arial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243195" indent="-177599" algn="l" defTabSz="710397" rtl="0" eaLnBrk="1" latinLnBrk="0" hangingPunct="1">
        <a:spcBef>
          <a:spcPct val="20000"/>
        </a:spcBef>
        <a:buFont typeface="Arial" pitchFamily="34" charset="0"/>
        <a:buChar char="–"/>
        <a:defRPr sz="1554" kern="1200">
          <a:solidFill>
            <a:schemeClr val="tx1"/>
          </a:solidFill>
          <a:latin typeface="+mn-lt"/>
          <a:ea typeface="+mn-ea"/>
          <a:cs typeface="+mn-cs"/>
        </a:defRPr>
      </a:lvl4pPr>
      <a:lvl5pPr marL="1598394" indent="-177599" algn="l" defTabSz="710397" rtl="0" eaLnBrk="1" latinLnBrk="0" hangingPunct="1">
        <a:spcBef>
          <a:spcPct val="20000"/>
        </a:spcBef>
        <a:buFont typeface="Arial" pitchFamily="34" charset="0"/>
        <a:buChar char="»"/>
        <a:defRPr sz="1554" kern="1200">
          <a:solidFill>
            <a:schemeClr val="tx1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spcBef>
          <a:spcPct val="20000"/>
        </a:spcBef>
        <a:buFont typeface="Arial" pitchFamily="34" charset="0"/>
        <a:buChar char="•"/>
        <a:defRPr sz="1554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spcBef>
          <a:spcPct val="20000"/>
        </a:spcBef>
        <a:buFont typeface="Arial" pitchFamily="34" charset="0"/>
        <a:buChar char="•"/>
        <a:defRPr sz="1554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spcBef>
          <a:spcPct val="20000"/>
        </a:spcBef>
        <a:buFont typeface="Arial" pitchFamily="34" charset="0"/>
        <a:buChar char="•"/>
        <a:defRPr sz="1554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spcBef>
          <a:spcPct val="20000"/>
        </a:spcBef>
        <a:buFont typeface="Arial" pitchFamily="34" charset="0"/>
        <a:buChar char="•"/>
        <a:defRPr sz="15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2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ED0D595-7872-8A2F-7F2B-46FD9627DB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9" r="18203" b="4279"/>
          <a:stretch/>
        </p:blipFill>
        <p:spPr>
          <a:xfrm>
            <a:off x="0" y="0"/>
            <a:ext cx="7555128" cy="538580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23338" y="2159769"/>
            <a:ext cx="7344816" cy="1944216"/>
          </a:xfrm>
        </p:spPr>
        <p:txBody>
          <a:bodyPr>
            <a:noAutofit/>
          </a:bodyPr>
          <a:lstStyle/>
          <a:p>
            <a:pPr algn="r"/>
            <a:r>
              <a:rPr lang="en-AU" sz="2800" b="1" dirty="0">
                <a:solidFill>
                  <a:srgbClr val="F5333F"/>
                </a:solidFill>
                <a:latin typeface="Montserrat" pitchFamily="2" charset="77"/>
              </a:rPr>
              <a:t>Cholera &amp; Oral Rehydration Therapy</a:t>
            </a:r>
            <a:br>
              <a:rPr lang="en-AU" sz="2800" b="1" dirty="0">
                <a:solidFill>
                  <a:srgbClr val="F5333F"/>
                </a:solidFill>
                <a:latin typeface="Montserrat" pitchFamily="2" charset="77"/>
              </a:rPr>
            </a:br>
            <a:r>
              <a:rPr lang="fr-FR" sz="2400" b="1" dirty="0">
                <a:solidFill>
                  <a:srgbClr val="F5333F"/>
                </a:solidFill>
                <a:latin typeface="Montserrat" pitchFamily="2" charset="77"/>
              </a:rPr>
              <a:t>ORP </a:t>
            </a:r>
            <a:r>
              <a:rPr lang="fr-FR" sz="2400" b="1" dirty="0" err="1">
                <a:solidFill>
                  <a:srgbClr val="F5333F"/>
                </a:solidFill>
                <a:latin typeface="Montserrat" pitchFamily="2" charset="77"/>
              </a:rPr>
              <a:t>Operator</a:t>
            </a:r>
            <a:r>
              <a:rPr lang="fr-FR" sz="2400" b="1" dirty="0">
                <a:solidFill>
                  <a:srgbClr val="F5333F"/>
                </a:solidFill>
                <a:latin typeface="Montserrat" pitchFamily="2" charset="77"/>
              </a:rPr>
              <a:t> </a:t>
            </a:r>
            <a:r>
              <a:rPr lang="en-AU" sz="2400" b="1" dirty="0">
                <a:solidFill>
                  <a:srgbClr val="F5333F"/>
                </a:solidFill>
                <a:latin typeface="Montserrat" pitchFamily="2" charset="77"/>
              </a:rPr>
              <a:t>Manual</a:t>
            </a:r>
            <a:br>
              <a:rPr lang="en-AU" sz="2800" b="1" dirty="0">
                <a:solidFill>
                  <a:srgbClr val="F5333F"/>
                </a:solidFill>
                <a:latin typeface="Montserrat" pitchFamily="2" charset="77"/>
              </a:rPr>
            </a:br>
            <a:br>
              <a:rPr lang="en-AU" sz="2800" b="1" dirty="0">
                <a:solidFill>
                  <a:srgbClr val="F5333F"/>
                </a:solidFill>
                <a:latin typeface="Montserrat" pitchFamily="2" charset="77"/>
              </a:rPr>
            </a:br>
            <a:endParaRPr lang="en-AU" sz="2400" b="1" dirty="0">
              <a:solidFill>
                <a:srgbClr val="F5333F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46527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3189" y="1260604"/>
            <a:ext cx="6579851" cy="3712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27" dirty="0"/>
              <a:t> </a:t>
            </a:r>
          </a:p>
          <a:p>
            <a:r>
              <a:rPr lang="en-US" sz="1600" b="1" dirty="0"/>
              <a:t>BEFORE CLOSING THE ORP (EVENING)</a:t>
            </a:r>
          </a:p>
          <a:p>
            <a:endParaRPr lang="en-US" sz="1600" b="1" dirty="0"/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Clean tables and chairs.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Wash all cups and jugs.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Clean latrine, floors.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Remove the rubbish to the waste area agreed to with the community.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Fill water filter.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Verify how many supplies you have left (ORS, zinc, chlorine, aquatabs) and alert your ORP supervisor if you are running low on something.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Verify that you have registered all cases in the logbook.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Follow up with CTU / ORP supervisor all referred cases.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Prepare your SMS message to report number of cases and send it (or go to a place with signal to send it).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Remove PPE </a:t>
            </a:r>
            <a:r>
              <a:rPr lang="mr-IN" sz="1600" dirty="0"/>
              <a:t>–</a:t>
            </a:r>
            <a:r>
              <a:rPr lang="en-US" sz="1600" dirty="0"/>
              <a:t> Wash, disinfect, rinse, and hang to dry.</a:t>
            </a: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79B48F77-18A1-5D45-BA47-5D7E141AE5CD}"/>
              </a:ext>
            </a:extLst>
          </p:cNvPr>
          <p:cNvSpPr/>
          <p:nvPr/>
        </p:nvSpPr>
        <p:spPr>
          <a:xfrm rot="10800000">
            <a:off x="479399" y="1367680"/>
            <a:ext cx="6689205" cy="3720961"/>
          </a:xfrm>
          <a:prstGeom prst="round2Same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0F35684-24CC-C042-8B00-FB10429612A1}"/>
              </a:ext>
            </a:extLst>
          </p:cNvPr>
          <p:cNvSpPr/>
          <p:nvPr/>
        </p:nvSpPr>
        <p:spPr>
          <a:xfrm>
            <a:off x="7397948" y="0"/>
            <a:ext cx="161727" cy="1151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ORP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A59C81C-BB87-6A45-B21D-CF1A5BDFDE97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10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6155D5-1F6F-8151-06A2-88A578BF4A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9A77B43-7FDA-3720-4EFE-8A5069AF09D2}"/>
              </a:ext>
            </a:extLst>
          </p:cNvPr>
          <p:cNvSpPr/>
          <p:nvPr/>
        </p:nvSpPr>
        <p:spPr>
          <a:xfrm>
            <a:off x="509439" y="594898"/>
            <a:ext cx="6659166" cy="550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F1C80E9-E745-4E6F-6805-102690882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82612" y="368303"/>
            <a:ext cx="6508879" cy="887942"/>
          </a:xfrm>
        </p:spPr>
        <p:txBody>
          <a:bodyPr>
            <a:normAutofit/>
          </a:bodyPr>
          <a:lstStyle/>
          <a:p>
            <a: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  <a:t>1. Daily ORP Operation</a:t>
            </a:r>
          </a:p>
        </p:txBody>
      </p:sp>
    </p:spTree>
    <p:extLst>
      <p:ext uri="{BB962C8B-B14F-4D97-AF65-F5344CB8AC3E}">
        <p14:creationId xmlns:p14="http://schemas.microsoft.com/office/powerpoint/2010/main" val="3686643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9A99B19B-0785-A042-9E6E-C40BF80CADD2}"/>
              </a:ext>
            </a:extLst>
          </p:cNvPr>
          <p:cNvSpPr txBox="1"/>
          <p:nvPr/>
        </p:nvSpPr>
        <p:spPr>
          <a:xfrm>
            <a:off x="4864769" y="5071550"/>
            <a:ext cx="23038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i="1" dirty="0">
                <a:solidFill>
                  <a:srgbClr val="F5333F"/>
                </a:solidFill>
              </a:rPr>
              <a:t>https://</a:t>
            </a:r>
            <a:r>
              <a:rPr lang="es-ES" sz="1100" i="1" dirty="0" err="1">
                <a:solidFill>
                  <a:srgbClr val="F5333F"/>
                </a:solidFill>
              </a:rPr>
              <a:t>deciwatt.global</a:t>
            </a:r>
            <a:r>
              <a:rPr lang="es-ES" sz="1100" i="1" dirty="0">
                <a:solidFill>
                  <a:srgbClr val="F5333F"/>
                </a:solidFill>
              </a:rPr>
              <a:t>/</a:t>
            </a:r>
            <a:r>
              <a:rPr lang="es-ES" sz="1100" i="1" dirty="0" err="1">
                <a:solidFill>
                  <a:srgbClr val="F5333F"/>
                </a:solidFill>
              </a:rPr>
              <a:t>support</a:t>
            </a:r>
            <a:r>
              <a:rPr lang="es-ES" sz="1100" i="1" dirty="0">
                <a:solidFill>
                  <a:srgbClr val="F5333F"/>
                </a:solidFill>
              </a:rPr>
              <a:t>/nl01</a:t>
            </a:r>
            <a:endParaRPr lang="es-GB" sz="1200" i="1" dirty="0">
              <a:solidFill>
                <a:srgbClr val="F5333F"/>
              </a:solidFill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2F82520-49BC-FE4F-B2C8-2C07952F51FB}"/>
              </a:ext>
            </a:extLst>
          </p:cNvPr>
          <p:cNvSpPr/>
          <p:nvPr/>
        </p:nvSpPr>
        <p:spPr>
          <a:xfrm>
            <a:off x="7397948" y="0"/>
            <a:ext cx="161727" cy="1151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ORP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4A6BE7-FB85-9B48-A26B-9AAAD094F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01" y="1241412"/>
            <a:ext cx="1951167" cy="176306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9D994AA-E28A-BD46-BAC7-CE8E71C390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04" y="1278004"/>
            <a:ext cx="1945614" cy="185076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60A781C-AFE3-9544-8455-C06557DADD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750" y="1302142"/>
            <a:ext cx="1853424" cy="191134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1C91C07E-B01C-7D43-9FD0-884E910584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02" y="3100451"/>
            <a:ext cx="1951167" cy="193963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EC6AE50-91F4-7A45-A4B3-FE411A1F14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81" y="3147974"/>
            <a:ext cx="1945614" cy="1943234"/>
          </a:xfrm>
          <a:prstGeom prst="rect">
            <a:avLst/>
          </a:prstGeom>
        </p:spPr>
      </p:pic>
      <p:pic>
        <p:nvPicPr>
          <p:cNvPr id="19" name="Imagen 18" descr="Imagen que contiene dibujo&#10;&#10;Descripción generada automáticamente">
            <a:extLst>
              <a:ext uri="{FF2B5EF4-FFF2-40B4-BE49-F238E27FC236}">
                <a16:creationId xmlns:a16="http://schemas.microsoft.com/office/drawing/2014/main" id="{1DD7FA8B-A3EB-6543-B1B9-6FDC89B376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372" y="3175302"/>
            <a:ext cx="1867802" cy="192692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6AD5642-CCB1-DC4D-8599-B8E8F8757728}"/>
              </a:ext>
            </a:extLst>
          </p:cNvPr>
          <p:cNvSpPr txBox="1"/>
          <p:nvPr/>
        </p:nvSpPr>
        <p:spPr>
          <a:xfrm>
            <a:off x="24213" y="5047640"/>
            <a:ext cx="442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sz="1000" i="1" dirty="0">
                <a:solidFill>
                  <a:srgbClr val="F5333F"/>
                </a:solidFill>
              </a:rPr>
              <a:t>Phones can also be charged with </a:t>
            </a:r>
            <a:r>
              <a:rPr lang="es-GB" sz="1000" i="1">
                <a:solidFill>
                  <a:srgbClr val="F5333F"/>
                </a:solidFill>
              </a:rPr>
              <a:t>nowlight </a:t>
            </a:r>
            <a:r>
              <a:rPr lang="es-ES" sz="1000" i="1" dirty="0">
                <a:solidFill>
                  <a:srgbClr val="F5333F"/>
                </a:solidFill>
              </a:rPr>
              <a:t>t</a:t>
            </a:r>
            <a:r>
              <a:rPr lang="es-GB" sz="1000" i="1">
                <a:solidFill>
                  <a:srgbClr val="F5333F"/>
                </a:solidFill>
              </a:rPr>
              <a:t>hus ensuring the sending of the SMS</a:t>
            </a:r>
            <a:endParaRPr lang="es-GB" sz="1000" i="1" dirty="0">
              <a:solidFill>
                <a:srgbClr val="F5333F"/>
              </a:solidFill>
            </a:endParaRP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B38156FF-1308-A445-B68F-8DAD1E23EE1D}"/>
              </a:ext>
            </a:extLst>
          </p:cNvPr>
          <p:cNvCxnSpPr>
            <a:cxnSpLocks/>
          </p:cNvCxnSpPr>
          <p:nvPr/>
        </p:nvCxnSpPr>
        <p:spPr>
          <a:xfrm>
            <a:off x="7091364" y="3166585"/>
            <a:ext cx="10918" cy="28932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9062F31B-CEDE-8E22-D53F-467AF37AD6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81C2DC6-80B0-8D5A-116B-5BE09D1E188C}"/>
              </a:ext>
            </a:extLst>
          </p:cNvPr>
          <p:cNvSpPr/>
          <p:nvPr/>
        </p:nvSpPr>
        <p:spPr>
          <a:xfrm>
            <a:off x="509439" y="594898"/>
            <a:ext cx="6659166" cy="550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AA0E5C0-F40E-D245-8BA7-2F511A111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086" y="677771"/>
            <a:ext cx="6803708" cy="355175"/>
          </a:xfrm>
        </p:spPr>
        <p:txBody>
          <a:bodyPr>
            <a:noAutofit/>
          </a:bodyPr>
          <a:lstStyle/>
          <a:p>
            <a:r>
              <a:rPr lang="es-GB" sz="2180" b="1">
                <a:solidFill>
                  <a:schemeClr val="bg1"/>
                </a:solidFill>
                <a:latin typeface="Montserrat SemiBold" pitchFamily="2" charset="77"/>
              </a:rPr>
              <a:t>1</a:t>
            </a:r>
            <a:r>
              <a:rPr lang="es-ES" sz="2180" b="1" dirty="0">
                <a:solidFill>
                  <a:schemeClr val="bg1"/>
                </a:solidFill>
                <a:latin typeface="Montserrat SemiBold" pitchFamily="2" charset="77"/>
              </a:rPr>
              <a:t>. </a:t>
            </a:r>
            <a:r>
              <a:rPr lang="es-GB" sz="2180" b="1">
                <a:solidFill>
                  <a:schemeClr val="bg1"/>
                </a:solidFill>
                <a:latin typeface="Montserrat SemiBold" pitchFamily="2" charset="77"/>
              </a:rPr>
              <a:t>How </a:t>
            </a:r>
            <a:r>
              <a:rPr lang="es-GB" sz="2180" b="1" dirty="0">
                <a:solidFill>
                  <a:schemeClr val="bg1"/>
                </a:solidFill>
                <a:latin typeface="Montserrat SemiBold" pitchFamily="2" charset="77"/>
              </a:rPr>
              <a:t>to safely pull charge the nowlight</a:t>
            </a:r>
          </a:p>
        </p:txBody>
      </p:sp>
      <p:sp>
        <p:nvSpPr>
          <p:cNvPr id="18" name="CuadroTexto 9">
            <a:extLst>
              <a:ext uri="{FF2B5EF4-FFF2-40B4-BE49-F238E27FC236}">
                <a16:creationId xmlns:a16="http://schemas.microsoft.com/office/drawing/2014/main" id="{7837771C-0C91-ECD2-A934-90C8C8D1A26A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11</a:t>
            </a:r>
            <a:endParaRPr lang="es-GB" sz="1200" dirty="0"/>
          </a:p>
        </p:txBody>
      </p:sp>
    </p:spTree>
    <p:extLst>
      <p:ext uri="{BB962C8B-B14F-4D97-AF65-F5344CB8AC3E}">
        <p14:creationId xmlns:p14="http://schemas.microsoft.com/office/powerpoint/2010/main" val="1887979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6545"/>
            <a:ext cx="7542427" cy="335636"/>
          </a:xfrm>
        </p:spPr>
        <p:txBody>
          <a:bodyPr>
            <a:normAutofit fontScale="90000"/>
          </a:bodyPr>
          <a:lstStyle/>
          <a:p>
            <a:br>
              <a:rPr lang="en-US" sz="2408" dirty="0"/>
            </a:br>
            <a:br>
              <a:rPr lang="en-US" sz="2408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46906" y="2107106"/>
            <a:ext cx="6521701" cy="291903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Clr>
                <a:srgbClr val="C00000"/>
              </a:buClr>
              <a:buNone/>
            </a:pPr>
            <a:endParaRPr lang="en-AU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1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Ask</a:t>
            </a:r>
            <a:r>
              <a:rPr lang="en-AU" sz="21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about diarrhea: Watery (3 times a day), today ? Since when ?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1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Ask</a:t>
            </a:r>
            <a:r>
              <a:rPr lang="en-AU" sz="21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about thirst ? About urine (normal or very little)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1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Ask</a:t>
            </a:r>
            <a:r>
              <a:rPr lang="en-AU" sz="21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if he/she was able to eat/drink/breastfeed at all today ? Or vomiting ?</a:t>
            </a:r>
          </a:p>
          <a:p>
            <a:pPr marL="0" indent="0">
              <a:buClr>
                <a:srgbClr val="C00000"/>
              </a:buClr>
              <a:buNone/>
            </a:pPr>
            <a:endParaRPr lang="en-AU" sz="21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1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Look</a:t>
            </a:r>
            <a:r>
              <a:rPr lang="en-AU" sz="21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general condition: Is the person awake and can he/she speak to you? Can he/she walk? Or is he/she very weak ?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1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Look</a:t>
            </a:r>
            <a:r>
              <a:rPr lang="en-AU" sz="21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for sunken eyes (that go inside)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1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Look</a:t>
            </a:r>
            <a:r>
              <a:rPr lang="en-AU" sz="21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at the mouth/tongue </a:t>
            </a:r>
            <a:r>
              <a:rPr lang="mr-IN" sz="2100" dirty="0">
                <a:latin typeface="Open Sans Light" pitchFamily="2" charset="0"/>
                <a:ea typeface="Open Sans Light" pitchFamily="2" charset="0"/>
              </a:rPr>
              <a:t>–</a:t>
            </a:r>
            <a:r>
              <a:rPr lang="en-AU" sz="21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Are they dry ?</a:t>
            </a:r>
            <a:br>
              <a:rPr lang="en-AU" sz="21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</a:br>
            <a:endParaRPr lang="en-AU" sz="21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1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Feel</a:t>
            </a:r>
            <a:r>
              <a:rPr lang="en-AU" sz="2100" dirty="0">
                <a:solidFill>
                  <a:srgbClr val="F5333F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 </a:t>
            </a:r>
            <a:r>
              <a:rPr lang="en-AU" sz="21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Pinch skin and see if it goes back to normal</a:t>
            </a:r>
          </a:p>
        </p:txBody>
      </p:sp>
      <p:sp>
        <p:nvSpPr>
          <p:cNvPr id="3" name="Redondear rectángulo de esquina del mismo lado 2">
            <a:extLst>
              <a:ext uri="{FF2B5EF4-FFF2-40B4-BE49-F238E27FC236}">
                <a16:creationId xmlns:a16="http://schemas.microsoft.com/office/drawing/2014/main" id="{C12FB5F6-7249-EA4A-A57C-9CB682EAA0D6}"/>
              </a:ext>
            </a:extLst>
          </p:cNvPr>
          <p:cNvSpPr/>
          <p:nvPr/>
        </p:nvSpPr>
        <p:spPr>
          <a:xfrm rot="10800000">
            <a:off x="467469" y="1295673"/>
            <a:ext cx="6701138" cy="3885432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C7B3A3D-B1C7-6049-B7D3-8BDD0FA40FA5}"/>
              </a:ext>
            </a:extLst>
          </p:cNvPr>
          <p:cNvSpPr txBox="1"/>
          <p:nvPr/>
        </p:nvSpPr>
        <p:spPr>
          <a:xfrm>
            <a:off x="607351" y="1387108"/>
            <a:ext cx="5020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To assess the level of dehydration use this routine:</a:t>
            </a:r>
            <a:endParaRPr lang="es-GB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2E2F41F-9870-E443-955B-A4C7C9BE8176}"/>
              </a:ext>
            </a:extLst>
          </p:cNvPr>
          <p:cNvSpPr txBox="1"/>
          <p:nvPr/>
        </p:nvSpPr>
        <p:spPr>
          <a:xfrm>
            <a:off x="2555701" y="1868456"/>
            <a:ext cx="2029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ASK </a:t>
            </a:r>
            <a:r>
              <a:rPr lang="mr-IN" sz="16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</a:rPr>
              <a:t>–</a:t>
            </a:r>
            <a:r>
              <a:rPr lang="en-AU" sz="16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LOOK </a:t>
            </a:r>
            <a:r>
              <a:rPr lang="mr-IN" sz="16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</a:rPr>
              <a:t>–</a:t>
            </a:r>
            <a:r>
              <a:rPr lang="en-AU" sz="1600" b="1" dirty="0">
                <a:solidFill>
                  <a:srgbClr val="F5333F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FEEL</a:t>
            </a:r>
            <a:endParaRPr lang="es-GB" dirty="0">
              <a:solidFill>
                <a:srgbClr val="F5333F"/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A5369BC-12C2-8E42-A6EF-C4ACAB3BBBC1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12</a:t>
            </a:r>
            <a:endParaRPr lang="es-GB" sz="1200" dirty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40A9FA71-A4C2-A544-906E-C07FB19AAED0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782F03-7D81-53B1-070B-C2FC8E3E00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D9E411E-8F74-90B2-7B2D-C954B64A27B4}"/>
              </a:ext>
            </a:extLst>
          </p:cNvPr>
          <p:cNvSpPr/>
          <p:nvPr/>
        </p:nvSpPr>
        <p:spPr>
          <a:xfrm>
            <a:off x="467468" y="573616"/>
            <a:ext cx="6701139" cy="6500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CCE53EE-EF6A-F547-BA34-662159141198}"/>
              </a:ext>
            </a:extLst>
          </p:cNvPr>
          <p:cNvSpPr txBox="1">
            <a:spLocks/>
          </p:cNvSpPr>
          <p:nvPr/>
        </p:nvSpPr>
        <p:spPr>
          <a:xfrm>
            <a:off x="499209" y="643850"/>
            <a:ext cx="6561256" cy="509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10397" rtl="0" eaLnBrk="1" latinLnBrk="0" hangingPunct="1">
              <a:spcBef>
                <a:spcPct val="0"/>
              </a:spcBef>
              <a:buNone/>
              <a:defRPr sz="341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b="1" dirty="0">
                <a:solidFill>
                  <a:schemeClr val="bg1"/>
                </a:solidFill>
                <a:latin typeface="Montserrat SemiBold" pitchFamily="2" charset="77"/>
              </a:rPr>
              <a:t>2. Assessing the level of dehydration of AWD/Cholera patients </a:t>
            </a:r>
          </a:p>
        </p:txBody>
      </p:sp>
    </p:spTree>
    <p:extLst>
      <p:ext uri="{BB962C8B-B14F-4D97-AF65-F5344CB8AC3E}">
        <p14:creationId xmlns:p14="http://schemas.microsoft.com/office/powerpoint/2010/main" val="3305417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1486315" y="1153457"/>
            <a:ext cx="1622247" cy="78315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32" dirty="0"/>
              <a:t>Does the patient have diarrhoea?</a:t>
            </a:r>
          </a:p>
          <a:p>
            <a:pPr algn="ctr"/>
            <a:r>
              <a:rPr lang="en-GB" sz="932" dirty="0"/>
              <a:t>Diarrhoea is defined as three or more loose stools within 24 hours</a:t>
            </a:r>
          </a:p>
        </p:txBody>
      </p:sp>
      <p:sp>
        <p:nvSpPr>
          <p:cNvPr id="4" name="Rechteck 3"/>
          <p:cNvSpPr/>
          <p:nvPr/>
        </p:nvSpPr>
        <p:spPr>
          <a:xfrm>
            <a:off x="3487770" y="1386930"/>
            <a:ext cx="436083" cy="269982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32" dirty="0"/>
              <a:t>No</a:t>
            </a:r>
          </a:p>
        </p:txBody>
      </p:sp>
      <p:sp>
        <p:nvSpPr>
          <p:cNvPr id="5" name="Textfeld 20"/>
          <p:cNvSpPr txBox="1"/>
          <p:nvPr/>
        </p:nvSpPr>
        <p:spPr>
          <a:xfrm>
            <a:off x="4283293" y="1222252"/>
            <a:ext cx="1251998" cy="809517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932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Provide hygiene promotion messages and information about cholera. Send home</a:t>
            </a:r>
            <a:endParaRPr lang="en-GB" sz="932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2052896" y="2118875"/>
            <a:ext cx="485620" cy="187923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32" dirty="0"/>
              <a:t>Yes</a:t>
            </a:r>
          </a:p>
        </p:txBody>
      </p:sp>
      <p:sp>
        <p:nvSpPr>
          <p:cNvPr id="7" name="Textfeld 20"/>
          <p:cNvSpPr txBox="1"/>
          <p:nvPr/>
        </p:nvSpPr>
        <p:spPr>
          <a:xfrm>
            <a:off x="1671440" y="2420551"/>
            <a:ext cx="1251998" cy="52264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932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Does the patient have diarrhoea since more than two weeks?</a:t>
            </a:r>
            <a:endParaRPr lang="en-GB" sz="932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129620" y="3143752"/>
            <a:ext cx="335637" cy="22375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32" dirty="0"/>
              <a:t>No</a:t>
            </a:r>
          </a:p>
        </p:txBody>
      </p:sp>
      <p:sp>
        <p:nvSpPr>
          <p:cNvPr id="10" name="Textfeld 20"/>
          <p:cNvSpPr txBox="1"/>
          <p:nvPr/>
        </p:nvSpPr>
        <p:spPr>
          <a:xfrm>
            <a:off x="4339232" y="2492279"/>
            <a:ext cx="1251998" cy="379206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932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Refer to a health centre</a:t>
            </a:r>
            <a:endParaRPr lang="en-GB" sz="932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feld 20"/>
          <p:cNvSpPr txBox="1"/>
          <p:nvPr/>
        </p:nvSpPr>
        <p:spPr>
          <a:xfrm>
            <a:off x="1671440" y="3538232"/>
            <a:ext cx="1251998" cy="379206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932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Is there blood in the stool?</a:t>
            </a:r>
            <a:endParaRPr lang="en-GB" sz="932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3487770" y="3671937"/>
            <a:ext cx="436083" cy="15885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32" dirty="0"/>
              <a:t>Yes</a:t>
            </a:r>
          </a:p>
        </p:txBody>
      </p:sp>
      <p:sp>
        <p:nvSpPr>
          <p:cNvPr id="13" name="Rechteck 12"/>
          <p:cNvSpPr/>
          <p:nvPr/>
        </p:nvSpPr>
        <p:spPr>
          <a:xfrm>
            <a:off x="2129620" y="4103699"/>
            <a:ext cx="335637" cy="22375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32" dirty="0"/>
              <a:t>No</a:t>
            </a:r>
          </a:p>
        </p:txBody>
      </p:sp>
      <p:sp>
        <p:nvSpPr>
          <p:cNvPr id="14" name="Textfeld 20"/>
          <p:cNvSpPr txBox="1"/>
          <p:nvPr/>
        </p:nvSpPr>
        <p:spPr>
          <a:xfrm>
            <a:off x="4283293" y="3538232"/>
            <a:ext cx="1251998" cy="379206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932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Refer to a health centre</a:t>
            </a:r>
            <a:endParaRPr lang="en-GB" sz="932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feld 20"/>
          <p:cNvSpPr txBox="1"/>
          <p:nvPr/>
        </p:nvSpPr>
        <p:spPr>
          <a:xfrm>
            <a:off x="1671440" y="4468176"/>
            <a:ext cx="1251998" cy="80951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932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Potential AWD/Cholera case, proceed with dehydration assessment</a:t>
            </a:r>
            <a:endParaRPr lang="en-GB" sz="932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7" name="Gerader Verbinder 16"/>
          <p:cNvCxnSpPr>
            <a:cxnSpLocks/>
            <a:stCxn id="3" idx="3"/>
            <a:endCxn id="4" idx="1"/>
          </p:cNvCxnSpPr>
          <p:nvPr/>
        </p:nvCxnSpPr>
        <p:spPr>
          <a:xfrm flipV="1">
            <a:off x="3108562" y="1521921"/>
            <a:ext cx="379208" cy="231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cxnSpLocks/>
            <a:stCxn id="4" idx="3"/>
            <a:endCxn id="5" idx="1"/>
          </p:cNvCxnSpPr>
          <p:nvPr/>
        </p:nvCxnSpPr>
        <p:spPr>
          <a:xfrm>
            <a:off x="3923853" y="1521921"/>
            <a:ext cx="359440" cy="1050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Gerader Verbinder 20"/>
          <p:cNvCxnSpPr>
            <a:cxnSpLocks/>
            <a:stCxn id="7" idx="3"/>
            <a:endCxn id="55" idx="1"/>
          </p:cNvCxnSpPr>
          <p:nvPr/>
        </p:nvCxnSpPr>
        <p:spPr>
          <a:xfrm flipV="1">
            <a:off x="2923438" y="2694713"/>
            <a:ext cx="564332" cy="1537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>
            <a:cxnSpLocks/>
            <a:stCxn id="55" idx="3"/>
            <a:endCxn id="10" idx="1"/>
          </p:cNvCxnSpPr>
          <p:nvPr/>
        </p:nvCxnSpPr>
        <p:spPr>
          <a:xfrm>
            <a:off x="3923853" y="2694713"/>
            <a:ext cx="629389" cy="560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Gerader Verbinder 24"/>
          <p:cNvCxnSpPr>
            <a:cxnSpLocks/>
            <a:stCxn id="11" idx="3"/>
            <a:endCxn id="12" idx="1"/>
          </p:cNvCxnSpPr>
          <p:nvPr/>
        </p:nvCxnSpPr>
        <p:spPr>
          <a:xfrm flipV="1">
            <a:off x="2923438" y="3751362"/>
            <a:ext cx="564332" cy="453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cxnSpLocks/>
            <a:stCxn id="12" idx="3"/>
            <a:endCxn id="14" idx="1"/>
          </p:cNvCxnSpPr>
          <p:nvPr/>
        </p:nvCxnSpPr>
        <p:spPr>
          <a:xfrm flipV="1">
            <a:off x="3923853" y="3727835"/>
            <a:ext cx="359440" cy="235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Gerader Verbinder 29"/>
          <p:cNvCxnSpPr>
            <a:cxnSpLocks/>
            <a:stCxn id="3" idx="2"/>
            <a:endCxn id="6" idx="0"/>
          </p:cNvCxnSpPr>
          <p:nvPr/>
        </p:nvCxnSpPr>
        <p:spPr>
          <a:xfrm flipH="1">
            <a:off x="2295706" y="1936611"/>
            <a:ext cx="1733" cy="1822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>
            <a:cxnSpLocks/>
          </p:cNvCxnSpPr>
          <p:nvPr/>
        </p:nvCxnSpPr>
        <p:spPr>
          <a:xfrm>
            <a:off x="2295706" y="2279741"/>
            <a:ext cx="0" cy="1552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Gerader Verbinder 33"/>
          <p:cNvCxnSpPr>
            <a:stCxn id="7" idx="2"/>
          </p:cNvCxnSpPr>
          <p:nvPr/>
        </p:nvCxnSpPr>
        <p:spPr>
          <a:xfrm flipH="1" flipV="1">
            <a:off x="2297439" y="3143752"/>
            <a:ext cx="107005" cy="377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>
            <a:cxnSpLocks/>
          </p:cNvCxnSpPr>
          <p:nvPr/>
        </p:nvCxnSpPr>
        <p:spPr>
          <a:xfrm>
            <a:off x="2295706" y="3367510"/>
            <a:ext cx="3467" cy="1707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Gerader Verbinder 37"/>
          <p:cNvCxnSpPr>
            <a:cxnSpLocks/>
          </p:cNvCxnSpPr>
          <p:nvPr/>
        </p:nvCxnSpPr>
        <p:spPr>
          <a:xfrm>
            <a:off x="2297439" y="3896877"/>
            <a:ext cx="0" cy="2068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Gerade Verbindung mit Pfeil 39"/>
          <p:cNvCxnSpPr>
            <a:cxnSpLocks/>
          </p:cNvCxnSpPr>
          <p:nvPr/>
        </p:nvCxnSpPr>
        <p:spPr>
          <a:xfrm>
            <a:off x="2297439" y="4327457"/>
            <a:ext cx="0" cy="243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hteck 53"/>
          <p:cNvSpPr/>
          <p:nvPr/>
        </p:nvSpPr>
        <p:spPr>
          <a:xfrm rot="16200000">
            <a:off x="-1140734" y="2806799"/>
            <a:ext cx="4220214" cy="7659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GB" sz="1400" b="1" dirty="0">
                <a:solidFill>
                  <a:srgbClr val="000000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Step 1</a:t>
            </a:r>
            <a:endParaRPr lang="en-GB" sz="14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algn="ctr"/>
            <a:r>
              <a:rPr lang="en-GB" sz="1400" b="1" dirty="0">
                <a:solidFill>
                  <a:srgbClr val="000000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Does the patient fit the AWD/Cholera case definition?</a:t>
            </a:r>
            <a:endParaRPr lang="en-GB" sz="14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55" name="Rechteck 54"/>
          <p:cNvSpPr/>
          <p:nvPr/>
        </p:nvSpPr>
        <p:spPr>
          <a:xfrm>
            <a:off x="3487770" y="2559722"/>
            <a:ext cx="436083" cy="269982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32" dirty="0"/>
              <a:t>Yes</a:t>
            </a:r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8D5AAF9D-2F05-7A40-A177-F72E93B28448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92F6BEB3-FFF9-B347-9225-06807E7EC35E}"/>
              </a:ext>
            </a:extLst>
          </p:cNvPr>
          <p:cNvSpPr txBox="1"/>
          <p:nvPr/>
        </p:nvSpPr>
        <p:spPr>
          <a:xfrm>
            <a:off x="7168607" y="4973480"/>
            <a:ext cx="341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1</a:t>
            </a:r>
            <a:r>
              <a:rPr lang="es-ES" sz="1200" dirty="0"/>
              <a:t>3</a:t>
            </a:r>
          </a:p>
          <a:p>
            <a:endParaRPr lang="es-GB" sz="1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BD66EE-1210-75B6-0A57-5F2A8FF463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64C3393-0DF5-0F39-EADD-71313E9AFA11}"/>
              </a:ext>
            </a:extLst>
          </p:cNvPr>
          <p:cNvSpPr/>
          <p:nvPr/>
        </p:nvSpPr>
        <p:spPr>
          <a:xfrm>
            <a:off x="575528" y="486916"/>
            <a:ext cx="6593079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 txBox="1">
            <a:spLocks/>
          </p:cNvSpPr>
          <p:nvPr/>
        </p:nvSpPr>
        <p:spPr>
          <a:xfrm>
            <a:off x="331673" y="500298"/>
            <a:ext cx="7048564" cy="4184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2. Decision Flow Chart for treatment and referral</a:t>
            </a:r>
          </a:p>
        </p:txBody>
      </p:sp>
    </p:spTree>
    <p:extLst>
      <p:ext uri="{BB962C8B-B14F-4D97-AF65-F5344CB8AC3E}">
        <p14:creationId xmlns:p14="http://schemas.microsoft.com/office/powerpoint/2010/main" val="3594865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 txBox="1">
            <a:spLocks/>
          </p:cNvSpPr>
          <p:nvPr/>
        </p:nvSpPr>
        <p:spPr>
          <a:xfrm>
            <a:off x="535343" y="68860"/>
            <a:ext cx="6393180" cy="49428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175" dirty="0"/>
          </a:p>
        </p:txBody>
      </p:sp>
      <p:pic>
        <p:nvPicPr>
          <p:cNvPr id="3" name="Picture 2" descr="Screen Shot 2019-05-05 at 21.49.5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7" y="917233"/>
            <a:ext cx="7501000" cy="4159646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37089C5C-1E68-0647-81BB-E3C5C143FDC2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EDA007F-A41D-5840-8935-84C34FCB6AFB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1</a:t>
            </a:r>
            <a:r>
              <a:rPr lang="es-ES" sz="1200" dirty="0"/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8CD961-DEAE-63DB-8D40-21048BB786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7F2E32E-D8BF-76FE-942A-79F716043E1D}"/>
              </a:ext>
            </a:extLst>
          </p:cNvPr>
          <p:cNvSpPr/>
          <p:nvPr/>
        </p:nvSpPr>
        <p:spPr>
          <a:xfrm>
            <a:off x="575528" y="363984"/>
            <a:ext cx="6593079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92A36E-E3FA-7E68-554B-7FC9875613CA}"/>
              </a:ext>
            </a:extLst>
          </p:cNvPr>
          <p:cNvSpPr txBox="1">
            <a:spLocks/>
          </p:cNvSpPr>
          <p:nvPr/>
        </p:nvSpPr>
        <p:spPr>
          <a:xfrm>
            <a:off x="321045" y="386617"/>
            <a:ext cx="7048564" cy="4184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2. Decision Flow Chart for treatment and referral</a:t>
            </a:r>
          </a:p>
        </p:txBody>
      </p:sp>
    </p:spTree>
    <p:extLst>
      <p:ext uri="{BB962C8B-B14F-4D97-AF65-F5344CB8AC3E}">
        <p14:creationId xmlns:p14="http://schemas.microsoft.com/office/powerpoint/2010/main" val="481482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9401" y="961291"/>
            <a:ext cx="1112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TO REFER: </a:t>
            </a:r>
          </a:p>
        </p:txBody>
      </p: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CE305747-79ED-3748-916C-7F78B851F6A0}"/>
              </a:ext>
            </a:extLst>
          </p:cNvPr>
          <p:cNvSpPr/>
          <p:nvPr/>
        </p:nvSpPr>
        <p:spPr>
          <a:xfrm rot="10800000">
            <a:off x="499836" y="957639"/>
            <a:ext cx="6593079" cy="4292840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5F832336-F236-BC44-AE25-C7A53665C24C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11A2F20A-BF94-9343-AF37-CF4C399B6B52}"/>
              </a:ext>
            </a:extLst>
          </p:cNvPr>
          <p:cNvSpPr txBox="1"/>
          <p:nvPr/>
        </p:nvSpPr>
        <p:spPr>
          <a:xfrm>
            <a:off x="466759" y="1259249"/>
            <a:ext cx="6407555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6796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All children under 5 years (even if no dehydration).</a:t>
            </a:r>
          </a:p>
          <a:p>
            <a:pPr marL="976796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All Pregnant women (even if no dehydration).</a:t>
            </a:r>
          </a:p>
          <a:p>
            <a:pPr marL="976796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All patients with severe or even some dehydration.</a:t>
            </a:r>
          </a:p>
          <a:p>
            <a:pPr marL="976796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Bloody/mucous diarrhea cases (Refer to Health Facility).</a:t>
            </a:r>
          </a:p>
          <a:p>
            <a:pPr marL="976796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Persistent diarrhea cases, more than 2 weeks (Refer to Health Facility).</a:t>
            </a:r>
          </a:p>
          <a:p>
            <a:pPr marL="976796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Patients not able to drink ORS.</a:t>
            </a:r>
          </a:p>
          <a:p>
            <a:pPr marL="976796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Patients with continuous vomiting or </a:t>
            </a:r>
            <a:r>
              <a:rPr lang="en-US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diarrhoea</a:t>
            </a: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</a:t>
            </a:r>
          </a:p>
          <a:p>
            <a:pPr marL="976796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Patients who are not improving.</a:t>
            </a:r>
          </a:p>
          <a:p>
            <a:pPr marL="976796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All cases you are worried about.</a:t>
            </a:r>
          </a:p>
          <a:p>
            <a:endParaRPr lang="en-US" sz="1300" b="1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MAKE SURE PATIENT / CARETAKER:</a:t>
            </a:r>
          </a:p>
          <a:p>
            <a:pPr lvl="2"/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1002765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Knows where is the nearest cholera treatment center (CTU/CTC).</a:t>
            </a:r>
          </a:p>
          <a:p>
            <a:pPr marL="1002765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Understands the need to go quickly to the CTU/CTC.</a:t>
            </a:r>
          </a:p>
          <a:p>
            <a:pPr marL="1002765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Is given ORS to drink while on their way to the CTU/CTC.</a:t>
            </a:r>
          </a:p>
          <a:p>
            <a:pPr marL="1002765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Will find a way to reach the nearest health center with family or friends.</a:t>
            </a:r>
          </a:p>
          <a:p>
            <a:pPr marL="1002765" lvl="2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If not, see with the community if there is a way to support referral.</a:t>
            </a:r>
          </a:p>
          <a:p>
            <a:pPr marL="221999" indent="-221999">
              <a:buFontTx/>
              <a:buChar char="-"/>
            </a:pPr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E6E9C09-474D-1143-9779-E2ACC8307A8F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1</a:t>
            </a:r>
            <a:r>
              <a:rPr lang="es-ES" sz="1200" dirty="0"/>
              <a:t>5</a:t>
            </a:r>
            <a:endParaRPr lang="es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DBE34F-F3DC-9333-0BD8-8EFA81FD9B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E0449F1-EA7C-55DA-6258-9C2516785D89}"/>
              </a:ext>
            </a:extLst>
          </p:cNvPr>
          <p:cNvSpPr/>
          <p:nvPr/>
        </p:nvSpPr>
        <p:spPr>
          <a:xfrm>
            <a:off x="499837" y="414661"/>
            <a:ext cx="6593079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01" y="466257"/>
            <a:ext cx="5604692" cy="396093"/>
          </a:xfrm>
        </p:spPr>
        <p:txBody>
          <a:bodyPr>
            <a:normAutofit fontScale="90000"/>
          </a:bodyPr>
          <a:lstStyle/>
          <a:p>
            <a:pPr algn="l"/>
            <a: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  <a:t>2. Referral</a:t>
            </a:r>
          </a:p>
        </p:txBody>
      </p:sp>
    </p:spTree>
    <p:extLst>
      <p:ext uri="{BB962C8B-B14F-4D97-AF65-F5344CB8AC3E}">
        <p14:creationId xmlns:p14="http://schemas.microsoft.com/office/powerpoint/2010/main" val="2379580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7490E2C-EC1C-2540-B5AA-66F6DCB9A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163" y="1776413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GB"/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48CE0A6F-7FB9-DA4F-9A59-B1F7BDF4FFE3}"/>
              </a:ext>
            </a:extLst>
          </p:cNvPr>
          <p:cNvSpPr txBox="1"/>
          <p:nvPr/>
        </p:nvSpPr>
        <p:spPr>
          <a:xfrm>
            <a:off x="923169" y="1061339"/>
            <a:ext cx="660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For referred patients</a:t>
            </a:r>
          </a:p>
          <a:p>
            <a:endParaRPr lang="en-US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221999" indent="-221999">
              <a:buFont typeface="Wingdings" charset="2"/>
              <a:buChar char="§"/>
            </a:pPr>
            <a:r>
              <a:rPr lang="en-US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Patients should drink ORS while </a:t>
            </a: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waiting for transport / during transport to CTC.</a:t>
            </a:r>
          </a:p>
          <a:p>
            <a:pPr marL="221999" indent="-221999">
              <a:buFont typeface="Wingdings" charset="2"/>
              <a:buChar char="§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Only patients able to drink – never try to rehydrate unconscious patients.</a:t>
            </a:r>
          </a:p>
          <a:p>
            <a:pPr marL="221999" indent="-221999">
              <a:buFont typeface="Wingdings" charset="2"/>
              <a:buChar char="§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Mothers should continue to breastfeed while going to the CTC.</a:t>
            </a:r>
            <a:endParaRPr lang="en-US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855A4211-CC8A-8549-A12A-20C29F2F7AA2}"/>
              </a:ext>
            </a:extLst>
          </p:cNvPr>
          <p:cNvSpPr txBox="1"/>
          <p:nvPr/>
        </p:nvSpPr>
        <p:spPr>
          <a:xfrm>
            <a:off x="1335897" y="5040089"/>
            <a:ext cx="5509842" cy="4392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27" i="1" dirty="0">
                <a:solidFill>
                  <a:schemeClr val="bg1">
                    <a:lumMod val="65000"/>
                  </a:schemeClr>
                </a:solidFill>
              </a:rPr>
              <a:t>Adapted from  Médecins Sans Frontières. Management of a cholera epidemic. 2017 edition. </a:t>
            </a:r>
          </a:p>
          <a:p>
            <a:endParaRPr lang="en-US" sz="1127" i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6BBA667B-6FB6-4449-8AAF-393B57B866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685622"/>
              </p:ext>
            </p:extLst>
          </p:nvPr>
        </p:nvGraphicFramePr>
        <p:xfrm>
          <a:off x="1521208" y="2267937"/>
          <a:ext cx="4855248" cy="2451100"/>
        </p:xfrm>
        <a:graphic>
          <a:graphicData uri="http://schemas.openxmlformats.org/drawingml/2006/table">
            <a:tbl>
              <a:tblPr firstRow="1" firstCol="1" bandRow="1"/>
              <a:tblGrid>
                <a:gridCol w="1754573">
                  <a:extLst>
                    <a:ext uri="{9D8B030D-6E8A-4147-A177-3AD203B41FA5}">
                      <a16:colId xmlns:a16="http://schemas.microsoft.com/office/drawing/2014/main" val="3952486985"/>
                    </a:ext>
                  </a:extLst>
                </a:gridCol>
                <a:gridCol w="3100675">
                  <a:extLst>
                    <a:ext uri="{9D8B030D-6E8A-4147-A177-3AD203B41FA5}">
                      <a16:colId xmlns:a16="http://schemas.microsoft.com/office/drawing/2014/main" val="1759277341"/>
                    </a:ext>
                  </a:extLst>
                </a:gridCol>
              </a:tblGrid>
              <a:tr h="35433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s-ES" sz="12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mount</a:t>
                      </a:r>
                      <a:r>
                        <a:rPr lang="es-E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of ORS to </a:t>
                      </a:r>
                      <a:r>
                        <a:rPr lang="es-ES" sz="12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drink</a:t>
                      </a:r>
                      <a:r>
                        <a:rPr lang="es-E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during</a:t>
                      </a:r>
                      <a:r>
                        <a:rPr lang="es-E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transport</a:t>
                      </a:r>
                      <a:r>
                        <a:rPr lang="es-E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 </a:t>
                      </a:r>
                      <a:r>
                        <a:rPr lang="es-ES" sz="12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s-E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health</a:t>
                      </a:r>
                      <a:r>
                        <a:rPr lang="es-E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center </a:t>
                      </a:r>
                      <a:r>
                        <a:rPr lang="es-ES" sz="12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s-E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CTC/CTU</a:t>
                      </a:r>
                      <a:endParaRPr lang="es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867437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Age</a:t>
                      </a:r>
                      <a:endParaRPr lang="es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ORS to </a:t>
                      </a:r>
                      <a:r>
                        <a:rPr lang="es-ES" sz="12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drink</a:t>
                      </a:r>
                      <a:r>
                        <a:rPr lang="es-E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 </a:t>
                      </a:r>
                      <a:r>
                        <a:rPr lang="es-ES" sz="12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hour</a:t>
                      </a:r>
                      <a:endParaRPr lang="es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920563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to 6 </a:t>
                      </a:r>
                      <a:r>
                        <a:rPr lang="es-E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months</a:t>
                      </a:r>
                      <a:endParaRPr lang="es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– 150 </a:t>
                      </a:r>
                      <a:r>
                        <a:rPr lang="es-E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 </a:t>
                      </a:r>
                      <a:r>
                        <a:rPr lang="es-E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hour</a:t>
                      </a: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s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051269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months to 2 years </a:t>
                      </a:r>
                      <a:endParaRPr lang="es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 – 200 </a:t>
                      </a:r>
                      <a:r>
                        <a:rPr lang="es-E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 </a:t>
                      </a:r>
                      <a:r>
                        <a:rPr lang="es-E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hour</a:t>
                      </a: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s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942919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years to 5 years </a:t>
                      </a:r>
                      <a:endParaRPr lang="es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 – 300 mL per hour</a:t>
                      </a:r>
                      <a:endParaRPr lang="es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997587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years to 15 years</a:t>
                      </a:r>
                      <a:endParaRPr lang="es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 – 500 </a:t>
                      </a:r>
                      <a:r>
                        <a:rPr lang="es-E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 </a:t>
                      </a:r>
                      <a:r>
                        <a:rPr lang="es-E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hour</a:t>
                      </a:r>
                      <a:endParaRPr lang="es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18859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More than 15 years</a:t>
                      </a:r>
                      <a:endParaRPr lang="es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1000 </a:t>
                      </a:r>
                      <a:r>
                        <a:rPr lang="es-E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 </a:t>
                      </a:r>
                      <a:r>
                        <a:rPr lang="es-E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hour</a:t>
                      </a:r>
                      <a:endParaRPr lang="es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485420"/>
                  </a:ext>
                </a:extLst>
              </a:tr>
            </a:tbl>
          </a:graphicData>
        </a:graphic>
      </p:graphicFrame>
      <p:sp>
        <p:nvSpPr>
          <p:cNvPr id="2" name="Redondear rectángulo de esquina del mismo lado 1">
            <a:extLst>
              <a:ext uri="{FF2B5EF4-FFF2-40B4-BE49-F238E27FC236}">
                <a16:creationId xmlns:a16="http://schemas.microsoft.com/office/drawing/2014/main" id="{053E3397-DDC3-EB4C-9536-85675F6FDE4A}"/>
              </a:ext>
            </a:extLst>
          </p:cNvPr>
          <p:cNvSpPr/>
          <p:nvPr/>
        </p:nvSpPr>
        <p:spPr>
          <a:xfrm rot="10800000">
            <a:off x="771033" y="1061337"/>
            <a:ext cx="6357497" cy="4189139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1BFF01FD-6D16-3D42-B06E-3E64C08553E2}"/>
              </a:ext>
            </a:extLst>
          </p:cNvPr>
          <p:cNvSpPr/>
          <p:nvPr/>
        </p:nvSpPr>
        <p:spPr>
          <a:xfrm>
            <a:off x="1119873" y="4756485"/>
            <a:ext cx="4855248" cy="28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1243" b="1" dirty="0"/>
              <a:t>50 ml = ¼ cup	100 ml = ½ cup 	200 ml = 1 cup</a:t>
            </a:r>
            <a:endParaRPr lang="en-US" sz="1243" b="1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0869C3F-6A8A-4F47-AF6F-718467C23667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1</a:t>
            </a:r>
            <a:r>
              <a:rPr lang="es-ES" sz="1200" dirty="0"/>
              <a:t>6</a:t>
            </a:r>
            <a:endParaRPr lang="es-GB" sz="1200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03B6200-DBF1-2A48-AB3C-6AF8C74A8D70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A9CE9A-C9CB-7C29-09BB-7FD7B7B934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4E24F8-B342-6EBD-E0E0-512130E5E51A}"/>
              </a:ext>
            </a:extLst>
          </p:cNvPr>
          <p:cNvSpPr/>
          <p:nvPr/>
        </p:nvSpPr>
        <p:spPr>
          <a:xfrm>
            <a:off x="735418" y="414661"/>
            <a:ext cx="6357498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A0D511F-976F-C445-871E-E08D4183A37C}"/>
              </a:ext>
            </a:extLst>
          </p:cNvPr>
          <p:cNvSpPr txBox="1">
            <a:spLocks/>
          </p:cNvSpPr>
          <p:nvPr/>
        </p:nvSpPr>
        <p:spPr>
          <a:xfrm>
            <a:off x="778462" y="477612"/>
            <a:ext cx="5404554" cy="52534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b="1" dirty="0">
                <a:solidFill>
                  <a:schemeClr val="bg1"/>
                </a:solidFill>
                <a:latin typeface="Montserrat SemiBold" pitchFamily="2" charset="77"/>
              </a:rPr>
              <a:t>2. Amount of ORS to drink during transport</a:t>
            </a:r>
          </a:p>
        </p:txBody>
      </p:sp>
    </p:spTree>
    <p:extLst>
      <p:ext uri="{BB962C8B-B14F-4D97-AF65-F5344CB8AC3E}">
        <p14:creationId xmlns:p14="http://schemas.microsoft.com/office/powerpoint/2010/main" val="312467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ICEF-OR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034" y="2365539"/>
            <a:ext cx="1405464" cy="99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42081" y="2105771"/>
            <a:ext cx="3050835" cy="265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27" b="1" dirty="0">
                <a:solidFill>
                  <a:srgbClr val="FF0000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Already Prepared Powder </a:t>
            </a:r>
            <a:r>
              <a:rPr lang="mr-IN" sz="1127" b="1" dirty="0">
                <a:solidFill>
                  <a:srgbClr val="FF0000"/>
                </a:solidFill>
                <a:latin typeface="Open Sans ExtraBold" pitchFamily="2" charset="0"/>
                <a:ea typeface="Open Sans ExtraBold" pitchFamily="2" charset="0"/>
              </a:rPr>
              <a:t>–</a:t>
            </a:r>
            <a:r>
              <a:rPr lang="en-US" sz="1127" b="1" dirty="0">
                <a:solidFill>
                  <a:srgbClr val="FF0000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ORS Sachets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7754" y="2118499"/>
            <a:ext cx="2252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solidFill>
                  <a:srgbClr val="FF0000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Home </a:t>
            </a:r>
            <a:r>
              <a:rPr lang="mr-IN" sz="1200" b="1" dirty="0">
                <a:solidFill>
                  <a:srgbClr val="FF0000"/>
                </a:solidFill>
                <a:latin typeface="Open Sans ExtraBold" pitchFamily="2" charset="0"/>
                <a:ea typeface="Open Sans ExtraBold" pitchFamily="2" charset="0"/>
              </a:rPr>
              <a:t>–</a:t>
            </a:r>
            <a:r>
              <a:rPr lang="fr-FR" sz="1200" b="1" dirty="0">
                <a:solidFill>
                  <a:srgbClr val="FF0000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made ORS Solution</a:t>
            </a:r>
            <a:endParaRPr lang="en-US" sz="1200" b="1" dirty="0">
              <a:solidFill>
                <a:srgbClr val="FF0000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pic>
        <p:nvPicPr>
          <p:cNvPr id="8" name="Picture 7" descr="diy3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54" y="2478129"/>
            <a:ext cx="2663825" cy="2594763"/>
          </a:xfrm>
          <a:prstGeom prst="rect">
            <a:avLst/>
          </a:prstGeom>
        </p:spPr>
      </p:pic>
      <p:pic>
        <p:nvPicPr>
          <p:cNvPr id="11" name="Picture 10" descr="p83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331" y="3590972"/>
            <a:ext cx="2075498" cy="1405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05246" y="3165548"/>
            <a:ext cx="1446230" cy="4392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1 Liter Safe WATER</a:t>
            </a:r>
          </a:p>
          <a:p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1 ORS Sachet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2524" y="1399535"/>
            <a:ext cx="4207903" cy="612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your hands with Soap and clean water.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container and utensil with soap and clean water.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Put 1 Liter of treated water in a clean container.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E411170-2413-654C-B829-533AF62F1E30}"/>
              </a:ext>
            </a:extLst>
          </p:cNvPr>
          <p:cNvSpPr/>
          <p:nvPr/>
        </p:nvSpPr>
        <p:spPr>
          <a:xfrm>
            <a:off x="1763613" y="1109113"/>
            <a:ext cx="3900244" cy="6923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3A151C10-8A7B-4748-95AE-553C745764E4}"/>
              </a:ext>
            </a:extLst>
          </p:cNvPr>
          <p:cNvSpPr/>
          <p:nvPr/>
        </p:nvSpPr>
        <p:spPr>
          <a:xfrm>
            <a:off x="587727" y="1944854"/>
            <a:ext cx="3018160" cy="2885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012004FE-F741-4A4F-A217-2C0055D3E7CF}"/>
              </a:ext>
            </a:extLst>
          </p:cNvPr>
          <p:cNvSpPr/>
          <p:nvPr/>
        </p:nvSpPr>
        <p:spPr>
          <a:xfrm>
            <a:off x="3894343" y="1938468"/>
            <a:ext cx="3185929" cy="3251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8" name="Redondear rectángulo de esquina del mismo lado 17">
            <a:extLst>
              <a:ext uri="{FF2B5EF4-FFF2-40B4-BE49-F238E27FC236}">
                <a16:creationId xmlns:a16="http://schemas.microsoft.com/office/drawing/2014/main" id="{91E69484-53BA-1345-A5BD-5A891409C311}"/>
              </a:ext>
            </a:extLst>
          </p:cNvPr>
          <p:cNvSpPr/>
          <p:nvPr/>
        </p:nvSpPr>
        <p:spPr>
          <a:xfrm rot="10800000">
            <a:off x="479395" y="875030"/>
            <a:ext cx="6689211" cy="4314670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8BD357B-3127-674A-B920-35FB30938CDB}"/>
              </a:ext>
            </a:extLst>
          </p:cNvPr>
          <p:cNvSpPr txBox="1"/>
          <p:nvPr/>
        </p:nvSpPr>
        <p:spPr>
          <a:xfrm>
            <a:off x="1856604" y="4487958"/>
            <a:ext cx="800155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GB" dirty="0"/>
              <a:t>Treated </a:t>
            </a:r>
          </a:p>
          <a:p>
            <a:pPr algn="ctr"/>
            <a:r>
              <a:rPr lang="es-GB" dirty="0"/>
              <a:t>Water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F9F8250-E80B-514F-8BA0-0E4BCD0AFF57}"/>
              </a:ext>
            </a:extLst>
          </p:cNvPr>
          <p:cNvSpPr txBox="1"/>
          <p:nvPr/>
        </p:nvSpPr>
        <p:spPr>
          <a:xfrm>
            <a:off x="4772866" y="4288683"/>
            <a:ext cx="6685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GB" sz="900" b="1" dirty="0">
                <a:latin typeface="Cavolini" panose="020B0604020202020204" pitchFamily="34" charset="0"/>
                <a:cs typeface="Cavolini" panose="020B0604020202020204" pitchFamily="34" charset="0"/>
              </a:rPr>
              <a:t>1 Litre </a:t>
            </a:r>
          </a:p>
          <a:p>
            <a:pPr algn="ctr"/>
            <a:r>
              <a:rPr lang="es-GB" sz="900" b="1" dirty="0">
                <a:latin typeface="Cavolini" panose="020B0604020202020204" pitchFamily="34" charset="0"/>
                <a:cs typeface="Cavolini" panose="020B0604020202020204" pitchFamily="34" charset="0"/>
              </a:rPr>
              <a:t>of </a:t>
            </a:r>
          </a:p>
          <a:p>
            <a:pPr algn="ctr"/>
            <a:r>
              <a:rPr lang="es-GB" sz="900" b="1" dirty="0">
                <a:latin typeface="Cavolini" panose="020B0604020202020204" pitchFamily="34" charset="0"/>
                <a:cs typeface="Cavolini" panose="020B0604020202020204" pitchFamily="34" charset="0"/>
              </a:rPr>
              <a:t>Treated </a:t>
            </a:r>
          </a:p>
          <a:p>
            <a:pPr algn="ctr"/>
            <a:r>
              <a:rPr lang="es-GB" sz="900" b="1" dirty="0">
                <a:latin typeface="Cavolini" panose="020B0604020202020204" pitchFamily="34" charset="0"/>
                <a:cs typeface="Cavolini" panose="020B0604020202020204" pitchFamily="34" charset="0"/>
              </a:rPr>
              <a:t>Water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B8693D09-172B-3B43-8578-9C8444484824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1</a:t>
            </a:r>
            <a:r>
              <a:rPr lang="es-ES" sz="1200" dirty="0"/>
              <a:t>7</a:t>
            </a:r>
            <a:endParaRPr lang="es-GB" sz="1200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C82A6E12-C8DD-E949-B8C5-3CC40D5D7727}"/>
              </a:ext>
            </a:extLst>
          </p:cNvPr>
          <p:cNvSpPr txBox="1"/>
          <p:nvPr/>
        </p:nvSpPr>
        <p:spPr>
          <a:xfrm>
            <a:off x="709434" y="897115"/>
            <a:ext cx="6924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If the general condition of the individual is normal, is well alert, and drinks eagerly </a:t>
            </a:r>
            <a:r>
              <a:rPr lang="es-GB" sz="120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give </a:t>
            </a:r>
            <a:endParaRPr lang="es-ES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es-GB" sz="120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him</a:t>
            </a:r>
            <a:r>
              <a:rPr lang="es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/her ORS, show how to prepare ORS and send him/her home with some advice.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1672255E-4787-9847-868C-A5E4270F3C66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9033E4-6A2F-309D-9BB6-BD074BA4FD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43804E2-2902-5833-96EE-29B20B7194CF}"/>
              </a:ext>
            </a:extLst>
          </p:cNvPr>
          <p:cNvSpPr/>
          <p:nvPr/>
        </p:nvSpPr>
        <p:spPr>
          <a:xfrm>
            <a:off x="483297" y="370526"/>
            <a:ext cx="6685309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192" y="636997"/>
            <a:ext cx="7475661" cy="472694"/>
          </a:xfrm>
        </p:spPr>
        <p:txBody>
          <a:bodyPr>
            <a:normAutofit fontScale="90000"/>
          </a:bodyPr>
          <a:lstStyle/>
          <a:p>
            <a:pPr algn="l"/>
            <a:br>
              <a:rPr lang="en-US" sz="22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2200" b="1" dirty="0">
                <a:solidFill>
                  <a:schemeClr val="bg1"/>
                </a:solidFill>
                <a:latin typeface="Montserrat SemiBold" pitchFamily="2" charset="77"/>
              </a:rPr>
              <a:t>2. How to prepare Oral Rehydration Solution </a:t>
            </a:r>
            <a:br>
              <a:rPr lang="en-US" sz="1400" b="1" dirty="0">
                <a:solidFill>
                  <a:schemeClr val="bg1"/>
                </a:solidFill>
                <a:latin typeface="Montserrat SemiBold" pitchFamily="2" charset="77"/>
              </a:rPr>
            </a:br>
            <a:br>
              <a:rPr lang="en-US" sz="1400" b="1" dirty="0">
                <a:solidFill>
                  <a:schemeClr val="bg1"/>
                </a:solidFill>
                <a:latin typeface="Montserrat SemiBold" pitchFamily="2" charset="77"/>
              </a:rPr>
            </a:br>
            <a:b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</a:br>
            <a:endParaRPr lang="en-US" sz="2175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10798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65332" y="3935902"/>
            <a:ext cx="6385144" cy="1200263"/>
          </a:xfrm>
        </p:spPr>
        <p:txBody>
          <a:bodyPr>
            <a:normAutofit fontScale="62500" lnSpcReduction="200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02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Give ORS for 3 days (3 sachets for children from 5 to 10 years old, 6 sachets for more than 10 years old and adults).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02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Explain / Show how to prepare ORS at home.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02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Explain to discard old ORS solution after 24h (at the end of the day) and prepare a new the next day.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sz="202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Ask to come back if not improving or not able to drink/eat.</a:t>
            </a:r>
          </a:p>
          <a:p>
            <a:endParaRPr lang="es-ES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301967" y="3526273"/>
            <a:ext cx="6622286" cy="28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1243" b="1" dirty="0"/>
              <a:t>	50 ml = ¼ cup		100 ml = ½ cup 		200 ml = 1 cup</a:t>
            </a:r>
            <a:endParaRPr lang="en-US" sz="1243" b="1" dirty="0"/>
          </a:p>
        </p:txBody>
      </p:sp>
      <p:sp>
        <p:nvSpPr>
          <p:cNvPr id="9" name="Redondear rectángulo de esquina del mismo lado 8">
            <a:extLst>
              <a:ext uri="{FF2B5EF4-FFF2-40B4-BE49-F238E27FC236}">
                <a16:creationId xmlns:a16="http://schemas.microsoft.com/office/drawing/2014/main" id="{7E412B6F-FC00-AE47-86ED-E368B8D637BB}"/>
              </a:ext>
            </a:extLst>
          </p:cNvPr>
          <p:cNvSpPr/>
          <p:nvPr/>
        </p:nvSpPr>
        <p:spPr>
          <a:xfrm rot="10800000">
            <a:off x="452369" y="1237460"/>
            <a:ext cx="6855860" cy="4024728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7E16B01-49E6-754F-984E-1A3F5C9D141E}"/>
              </a:ext>
            </a:extLst>
          </p:cNvPr>
          <p:cNvSpPr txBox="1"/>
          <p:nvPr/>
        </p:nvSpPr>
        <p:spPr>
          <a:xfrm>
            <a:off x="501621" y="1237461"/>
            <a:ext cx="38940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How much ORS should a person drink?</a:t>
            </a:r>
            <a:endParaRPr lang="es-GB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A5CB13F-D402-4243-BE13-6FB775A5D08D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1</a:t>
            </a:r>
            <a:r>
              <a:rPr lang="es-ES" sz="1200" dirty="0"/>
              <a:t>8</a:t>
            </a:r>
            <a:endParaRPr lang="es-GB" sz="1200" dirty="0"/>
          </a:p>
        </p:txBody>
      </p:sp>
      <p:pic>
        <p:nvPicPr>
          <p:cNvPr id="28" name="Imagen 27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20E55F2D-A964-7D4E-982B-6705FB1C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36" y="1581514"/>
            <a:ext cx="6710686" cy="1933761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FB1E076E-9861-1C46-9AB3-56B7B8BB7523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1ACA66-7667-07EA-4489-4459ADDA6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A090C64-C690-A551-C5B4-10A0C4B81C83}"/>
              </a:ext>
            </a:extLst>
          </p:cNvPr>
          <p:cNvSpPr/>
          <p:nvPr/>
        </p:nvSpPr>
        <p:spPr>
          <a:xfrm>
            <a:off x="452368" y="697138"/>
            <a:ext cx="6855861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130" y="788036"/>
            <a:ext cx="7454680" cy="335110"/>
          </a:xfrm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2. Protocol for Home Treatment – No dehydration  </a:t>
            </a:r>
            <a:endParaRPr lang="es-ES" sz="1800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56491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E17392F-3D3A-E245-8430-909AF54D7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601" y="1494639"/>
            <a:ext cx="6824625" cy="33843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GB" sz="1100" b="1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  <a:p>
            <a:pPr marL="0" indent="0">
              <a:buNone/>
            </a:pPr>
            <a:r>
              <a:rPr lang="en-GB" sz="16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Key messages for ORS preparation:</a:t>
            </a:r>
          </a:p>
          <a:p>
            <a:pPr marL="0" indent="0">
              <a:buNone/>
            </a:pPr>
            <a:endParaRPr lang="es-ES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0" indent="0">
              <a:buNone/>
            </a:pPr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Always wash your hands before handling ORS.</a:t>
            </a:r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For every person use a clean cup to serve ORS.</a:t>
            </a:r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Clean the used cups, spoons and jars regularly.</a:t>
            </a:r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Do not dilute or concentrate ORS – always follow the concentration mentioned in the sachet. If the sachet is for 1 litre, prepare 1 litre even if you use only ½ litre of ORS.</a:t>
            </a:r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Store ORS in a clean, covered/closed container in the shade.</a:t>
            </a:r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Do not keep mixed ORS solutions for more than 24 hours.</a:t>
            </a:r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Throw away any mixed ORS solutions after 24 hours and prepare fresh one.</a:t>
            </a:r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0" indent="0">
              <a:buNone/>
            </a:pPr>
            <a:endParaRPr lang="es-GB" sz="3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endParaRPr lang="es-GB" sz="18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7" name="Redondear rectángulo de esquina del mismo lado 6">
            <a:extLst>
              <a:ext uri="{FF2B5EF4-FFF2-40B4-BE49-F238E27FC236}">
                <a16:creationId xmlns:a16="http://schemas.microsoft.com/office/drawing/2014/main" id="{7ACC0C2B-8A47-FF44-8E3B-145CDDB4CDAA}"/>
              </a:ext>
            </a:extLst>
          </p:cNvPr>
          <p:cNvSpPr/>
          <p:nvPr/>
        </p:nvSpPr>
        <p:spPr>
          <a:xfrm rot="10800000">
            <a:off x="483602" y="1511697"/>
            <a:ext cx="6710628" cy="3450029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9DCCBB9-2AB5-574A-9991-9A98B58EBE6E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1</a:t>
            </a:r>
            <a:r>
              <a:rPr lang="es-ES" sz="1200" dirty="0"/>
              <a:t>9</a:t>
            </a:r>
            <a:endParaRPr lang="es-GB" sz="1200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294A700-5CDD-1649-8F31-3C453654B9D6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488A68-9B2C-393F-549B-F32D13376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FE3CC19-BC1D-3E64-D118-FF38BE1DD3AF}"/>
              </a:ext>
            </a:extLst>
          </p:cNvPr>
          <p:cNvSpPr/>
          <p:nvPr/>
        </p:nvSpPr>
        <p:spPr>
          <a:xfrm>
            <a:off x="483601" y="969500"/>
            <a:ext cx="6685006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CA5691-1CA4-2845-9563-A7E006490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601" y="770041"/>
            <a:ext cx="6230405" cy="525139"/>
          </a:xfrm>
        </p:spPr>
        <p:txBody>
          <a:bodyPr>
            <a:normAutofit fontScale="90000"/>
          </a:bodyPr>
          <a:lstStyle/>
          <a:p>
            <a:pPr algn="l"/>
            <a:br>
              <a:rPr lang="en-US" sz="18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2200" b="1" dirty="0">
                <a:solidFill>
                  <a:schemeClr val="bg1"/>
                </a:solidFill>
                <a:latin typeface="Montserrat SemiBold" pitchFamily="2" charset="77"/>
              </a:rPr>
              <a:t>2. Preparation of Oral Rehydration Solution</a:t>
            </a:r>
          </a:p>
        </p:txBody>
      </p:sp>
    </p:spTree>
    <p:extLst>
      <p:ext uri="{BB962C8B-B14F-4D97-AF65-F5344CB8AC3E}">
        <p14:creationId xmlns:p14="http://schemas.microsoft.com/office/powerpoint/2010/main" val="640804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C01FA2-FC90-C149-94EA-FB927422D7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734" y="1000450"/>
            <a:ext cx="6559377" cy="396334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s-GB" sz="1900" dirty="0"/>
              <a:t>	</a:t>
            </a:r>
            <a:r>
              <a:rPr lang="es-GB" sz="2200" dirty="0"/>
              <a:t>1 – ORP</a:t>
            </a:r>
          </a:p>
          <a:p>
            <a:pPr marL="0" indent="0">
              <a:buNone/>
            </a:pPr>
            <a:endParaRPr lang="es-ES" sz="1400" dirty="0"/>
          </a:p>
          <a:p>
            <a:pPr marL="0" indent="0">
              <a:buClr>
                <a:srgbClr val="C00000"/>
              </a:buClr>
              <a:buNone/>
            </a:pPr>
            <a:r>
              <a:rPr lang="en-US" sz="2200" dirty="0"/>
              <a:t>What is an ORP (Oral Rehydration Point), ORP site selection and set up checklist, ORP floor plan, Daily ORP operation</a:t>
            </a:r>
          </a:p>
          <a:p>
            <a:pPr marL="0" indent="0">
              <a:buClr>
                <a:srgbClr val="C00000"/>
              </a:buClr>
              <a:buNone/>
            </a:pPr>
            <a:endParaRPr lang="es-GB" sz="2200" dirty="0"/>
          </a:p>
          <a:p>
            <a:pPr marL="0" indent="0">
              <a:buNone/>
            </a:pPr>
            <a:r>
              <a:rPr lang="es-GB" sz="2200" dirty="0"/>
              <a:t>	2 – TREATMENT</a:t>
            </a:r>
          </a:p>
          <a:p>
            <a:pPr marL="0" indent="0">
              <a:buNone/>
            </a:pPr>
            <a:endParaRPr lang="es-ES" sz="2200" dirty="0"/>
          </a:p>
          <a:p>
            <a:pPr marL="0" indent="0">
              <a:buClr>
                <a:srgbClr val="C00000"/>
              </a:buClr>
              <a:buNone/>
            </a:pPr>
            <a:r>
              <a:rPr lang="en-US" sz="2200" dirty="0"/>
              <a:t>Assessing the level of dehydration of AWD/Cholera patients, Decision Flow Chart for treatment and referral, Referral, Home Treatment, How to prepare Oral Rehydration Solutions (ORS)  and clean water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en-US" sz="2200" dirty="0"/>
              <a:t> </a:t>
            </a:r>
          </a:p>
          <a:p>
            <a:pPr marL="0" indent="0">
              <a:buNone/>
            </a:pPr>
            <a:r>
              <a:rPr lang="es-GB" sz="2200" dirty="0"/>
              <a:t>	3 – IPC</a:t>
            </a:r>
          </a:p>
          <a:p>
            <a:pPr marL="0" indent="0">
              <a:buNone/>
            </a:pPr>
            <a:endParaRPr lang="es-GB" sz="2200" dirty="0"/>
          </a:p>
          <a:p>
            <a:pPr marL="0" indent="0">
              <a:buClr>
                <a:srgbClr val="C00000"/>
              </a:buClr>
              <a:buNone/>
            </a:pPr>
            <a:r>
              <a:rPr lang="en-US" sz="2200" dirty="0"/>
              <a:t>How to prepare Chlorine solutions, Infection Prevention and Control at the ORP </a:t>
            </a:r>
          </a:p>
          <a:p>
            <a:pPr marL="0" indent="0">
              <a:buClr>
                <a:srgbClr val="C00000"/>
              </a:buClr>
              <a:buNone/>
            </a:pPr>
            <a:endParaRPr lang="en-US" sz="2200" dirty="0"/>
          </a:p>
          <a:p>
            <a:pPr marL="0" indent="0">
              <a:buNone/>
            </a:pPr>
            <a:r>
              <a:rPr lang="es-GB" sz="2200" dirty="0"/>
              <a:t>	4 – CHOLERA PREVENTION</a:t>
            </a:r>
          </a:p>
          <a:p>
            <a:pPr marL="0" indent="0">
              <a:buNone/>
            </a:pPr>
            <a:endParaRPr lang="es-GB" sz="2200" dirty="0"/>
          </a:p>
          <a:p>
            <a:pPr marL="0" indent="0">
              <a:buNone/>
            </a:pPr>
            <a:r>
              <a:rPr lang="es-GB" sz="2200" dirty="0"/>
              <a:t>Cholera prevention messages to give to patients when sending them at home</a:t>
            </a:r>
          </a:p>
          <a:p>
            <a:pPr marL="0" indent="0">
              <a:buNone/>
            </a:pPr>
            <a:endParaRPr lang="es-GB" sz="2200" dirty="0"/>
          </a:p>
          <a:p>
            <a:pPr marL="0" indent="0">
              <a:buNone/>
            </a:pPr>
            <a:r>
              <a:rPr lang="es-GB" sz="2200" dirty="0"/>
              <a:t>	5 – REPORT</a:t>
            </a:r>
          </a:p>
          <a:p>
            <a:pPr marL="0" indent="0">
              <a:buNone/>
            </a:pPr>
            <a:endParaRPr lang="es-GB" sz="2200" dirty="0"/>
          </a:p>
          <a:p>
            <a:pPr marL="0" indent="0">
              <a:buNone/>
            </a:pPr>
            <a:r>
              <a:rPr lang="es-GB" sz="2200" dirty="0"/>
              <a:t>Key information of patients seen to send daily </a:t>
            </a:r>
          </a:p>
        </p:txBody>
      </p: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FDDC72DD-39B5-1249-A2FF-3AF5920D6A71}"/>
              </a:ext>
            </a:extLst>
          </p:cNvPr>
          <p:cNvSpPr/>
          <p:nvPr/>
        </p:nvSpPr>
        <p:spPr>
          <a:xfrm>
            <a:off x="583954" y="2599420"/>
            <a:ext cx="6581338" cy="395633"/>
          </a:xfrm>
          <a:prstGeom prst="round2Same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9" name="Redondear rectángulo de esquina del mismo lado 8">
            <a:extLst>
              <a:ext uri="{FF2B5EF4-FFF2-40B4-BE49-F238E27FC236}">
                <a16:creationId xmlns:a16="http://schemas.microsoft.com/office/drawing/2014/main" id="{C003BABE-7025-3844-8239-F115C91007ED}"/>
              </a:ext>
            </a:extLst>
          </p:cNvPr>
          <p:cNvSpPr/>
          <p:nvPr/>
        </p:nvSpPr>
        <p:spPr>
          <a:xfrm>
            <a:off x="595753" y="3320912"/>
            <a:ext cx="6581338" cy="395633"/>
          </a:xfrm>
          <a:prstGeom prst="round2SameRect">
            <a:avLst/>
          </a:prstGeom>
          <a:noFill/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8597325-0004-A942-A9D8-8D4984310782}"/>
              </a:ext>
            </a:extLst>
          </p:cNvPr>
          <p:cNvSpPr txBox="1"/>
          <p:nvPr/>
        </p:nvSpPr>
        <p:spPr>
          <a:xfrm>
            <a:off x="6413474" y="899505"/>
            <a:ext cx="753732" cy="315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/>
              <a:t>p.</a:t>
            </a:r>
            <a:r>
              <a:rPr lang="es-ES" dirty="0"/>
              <a:t> 3-11</a:t>
            </a:r>
            <a:r>
              <a:rPr lang="es-GB"/>
              <a:t> </a:t>
            </a:r>
            <a:endParaRPr lang="es-GB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C01AD0A-8BE4-3C44-9434-AEEAF38EC21F}"/>
              </a:ext>
            </a:extLst>
          </p:cNvPr>
          <p:cNvSpPr txBox="1"/>
          <p:nvPr/>
        </p:nvSpPr>
        <p:spPr>
          <a:xfrm>
            <a:off x="6312021" y="1817415"/>
            <a:ext cx="931665" cy="315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dirty="0"/>
              <a:t>p. 11- 23  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B1F336C-ED9B-EE49-804C-21373F635902}"/>
              </a:ext>
            </a:extLst>
          </p:cNvPr>
          <p:cNvSpPr txBox="1"/>
          <p:nvPr/>
        </p:nvSpPr>
        <p:spPr>
          <a:xfrm>
            <a:off x="6323171" y="2598773"/>
            <a:ext cx="889987" cy="315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dirty="0"/>
              <a:t>p. 24- 31 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759727B-C24A-4C4D-A21B-AF304ECE8232}"/>
              </a:ext>
            </a:extLst>
          </p:cNvPr>
          <p:cNvSpPr txBox="1"/>
          <p:nvPr/>
        </p:nvSpPr>
        <p:spPr>
          <a:xfrm>
            <a:off x="6352305" y="3360992"/>
            <a:ext cx="848309" cy="315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dirty="0"/>
              <a:t>p. 32-33 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311DC99-604C-024A-8DF9-9B354B9F0533}"/>
              </a:ext>
            </a:extLst>
          </p:cNvPr>
          <p:cNvSpPr txBox="1"/>
          <p:nvPr/>
        </p:nvSpPr>
        <p:spPr>
          <a:xfrm>
            <a:off x="6413474" y="4077334"/>
            <a:ext cx="601447" cy="315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dirty="0"/>
              <a:t>p. 34 </a:t>
            </a:r>
          </a:p>
        </p:txBody>
      </p:sp>
      <p:sp>
        <p:nvSpPr>
          <p:cNvPr id="19" name="Redondear rectángulo de esquina del mismo lado 18">
            <a:extLst>
              <a:ext uri="{FF2B5EF4-FFF2-40B4-BE49-F238E27FC236}">
                <a16:creationId xmlns:a16="http://schemas.microsoft.com/office/drawing/2014/main" id="{BBE7B2F8-3593-7045-92FE-268EC4851129}"/>
              </a:ext>
            </a:extLst>
          </p:cNvPr>
          <p:cNvSpPr/>
          <p:nvPr/>
        </p:nvSpPr>
        <p:spPr>
          <a:xfrm>
            <a:off x="602445" y="1762319"/>
            <a:ext cx="6581338" cy="395633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22" name="Redondear rectángulo de esquina del mismo lado 21">
            <a:extLst>
              <a:ext uri="{FF2B5EF4-FFF2-40B4-BE49-F238E27FC236}">
                <a16:creationId xmlns:a16="http://schemas.microsoft.com/office/drawing/2014/main" id="{2FAC8145-EBD0-4C48-82EA-204AE2E785BE}"/>
              </a:ext>
            </a:extLst>
          </p:cNvPr>
          <p:cNvSpPr/>
          <p:nvPr/>
        </p:nvSpPr>
        <p:spPr>
          <a:xfrm>
            <a:off x="607553" y="4085571"/>
            <a:ext cx="6581338" cy="395633"/>
          </a:xfrm>
          <a:prstGeom prst="round2SameRect">
            <a:avLst/>
          </a:prstGeom>
          <a:noFill/>
          <a:ln>
            <a:solidFill>
              <a:srgbClr val="FF8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23" name="Marcador de contenido 3">
            <a:extLst>
              <a:ext uri="{FF2B5EF4-FFF2-40B4-BE49-F238E27FC236}">
                <a16:creationId xmlns:a16="http://schemas.microsoft.com/office/drawing/2014/main" id="{6E3D3CEC-365A-7747-AD36-531D36D706E5}"/>
              </a:ext>
            </a:extLst>
          </p:cNvPr>
          <p:cNvSpPr txBox="1">
            <a:spLocks/>
          </p:cNvSpPr>
          <p:nvPr/>
        </p:nvSpPr>
        <p:spPr>
          <a:xfrm>
            <a:off x="595753" y="912017"/>
            <a:ext cx="6559376" cy="403709"/>
          </a:xfrm>
          <a:prstGeom prst="round2SameRect">
            <a:avLst/>
          </a:prstGeom>
          <a:noFill/>
          <a:ln w="25400" cap="flat" cmpd="sng" algn="ctr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>
            <a:lvl1pPr marL="266399" indent="-266399" algn="l" defTabSz="7103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8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77198" indent="-221999" algn="l" defTabSz="71039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87997" indent="-177599" algn="l" defTabSz="7103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43195" indent="-177599" algn="l" defTabSz="71039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54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98394" indent="-177599" algn="l" defTabSz="71039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54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54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54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54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54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7C2FF6-ECBF-C0C3-7FAC-B2444A6DE649}"/>
              </a:ext>
            </a:extLst>
          </p:cNvPr>
          <p:cNvSpPr/>
          <p:nvPr/>
        </p:nvSpPr>
        <p:spPr>
          <a:xfrm>
            <a:off x="0" y="-39680"/>
            <a:ext cx="7556168" cy="780234"/>
          </a:xfrm>
          <a:prstGeom prst="rect">
            <a:avLst/>
          </a:prstGeom>
          <a:solidFill>
            <a:srgbClr val="001D4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1ED7CB07-7C93-2F49-96ED-F40271932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944" y="98566"/>
            <a:ext cx="6803708" cy="506256"/>
          </a:xfrm>
        </p:spPr>
        <p:txBody>
          <a:bodyPr>
            <a:normAutofit/>
          </a:bodyPr>
          <a:lstStyle/>
          <a:p>
            <a:r>
              <a:rPr lang="es-GB" sz="1800" b="1" dirty="0">
                <a:solidFill>
                  <a:schemeClr val="bg1"/>
                </a:solidFill>
                <a:latin typeface="Montserrat SemiBold" pitchFamily="2" charset="77"/>
              </a:rPr>
              <a:t>Key Information for a Community ORP Volunteer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C2B315-C1D1-D05F-AE94-AFC184ED5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4" y="61449"/>
            <a:ext cx="620235" cy="60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279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C926D7-8735-154A-82D9-ABF623EE3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528" y="1500492"/>
            <a:ext cx="6765959" cy="35160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Key messages for ORS consumption:</a:t>
            </a:r>
          </a:p>
          <a:p>
            <a:pPr marL="0" indent="0">
              <a:buNone/>
            </a:pP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your hands before providing someone ORS.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ORS should be given regularly in small amounts / small sips out of a cup or spoon.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If someone vomits, wait 10 minutes and continue to give ORS but more slowly.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If vomiting continuous or you feel more sick consult to a health facility.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If diarrhoea continues consult to a health facility.</a:t>
            </a:r>
          </a:p>
          <a:p>
            <a:pPr lvl="0">
              <a:buFont typeface="Wingdings" pitchFamily="2" charset="2"/>
              <a:buChar char="q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If no ORS is left come back to the ORT volunteer.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If a child is breastfed, continue breastfeeding and make sure that also the mother drinks a lot. Wash hands before breastfeeding.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Juices or mashed bananas can be added to make ORS taste better – whatever someone adds, it is important to make it in a hygienic manner – wash your hands before handling ORS.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Stop drinking ORS when diarrhoea stops.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0" indent="0">
              <a:buNone/>
            </a:pPr>
            <a:r>
              <a:rPr lang="en-GB" sz="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 </a:t>
            </a:r>
            <a:endParaRPr lang="es-GB" sz="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0" lvl="0" indent="0">
              <a:buNone/>
            </a:pPr>
            <a:r>
              <a:rPr lang="en-GB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Never force any liquid in a person that is unconscious – nor adults nor children!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endParaRPr lang="es-GB" sz="4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E72AE0F5-79C2-E248-A8FE-EFA689BCE4CA}"/>
              </a:ext>
            </a:extLst>
          </p:cNvPr>
          <p:cNvSpPr/>
          <p:nvPr/>
        </p:nvSpPr>
        <p:spPr>
          <a:xfrm rot="10800000">
            <a:off x="447198" y="1223665"/>
            <a:ext cx="6765958" cy="3957440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1CEB9E0-AD5F-A748-9BB1-0AD9E4790E0B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20</a:t>
            </a:r>
            <a:endParaRPr lang="es-GB" sz="1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6BD201-B2D4-9E92-65CA-0D69D4579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C614511-03A5-64FF-2705-DBF03EAADE67}"/>
              </a:ext>
            </a:extLst>
          </p:cNvPr>
          <p:cNvSpPr/>
          <p:nvPr/>
        </p:nvSpPr>
        <p:spPr>
          <a:xfrm>
            <a:off x="464768" y="670161"/>
            <a:ext cx="6748387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1" name="Rectángulo 9">
            <a:extLst>
              <a:ext uri="{FF2B5EF4-FFF2-40B4-BE49-F238E27FC236}">
                <a16:creationId xmlns:a16="http://schemas.microsoft.com/office/drawing/2014/main" id="{9C65E79D-7C79-3508-7786-15212D6B21DB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11D479B-B2A3-F44E-9E51-7B7EBAB92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769" y="575512"/>
            <a:ext cx="7542427" cy="387553"/>
          </a:xfrm>
        </p:spPr>
        <p:txBody>
          <a:bodyPr>
            <a:normAutofit fontScale="90000"/>
          </a:bodyPr>
          <a:lstStyle/>
          <a:p>
            <a:pPr algn="l"/>
            <a:b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2. Consumption of Oral Rehydration Solution</a:t>
            </a:r>
            <a:endParaRPr lang="es-GB" sz="2000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61313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0128234C-F20E-2F4F-922C-9E02E2454130}"/>
              </a:ext>
            </a:extLst>
          </p:cNvPr>
          <p:cNvSpPr txBox="1"/>
          <p:nvPr/>
        </p:nvSpPr>
        <p:spPr>
          <a:xfrm>
            <a:off x="682081" y="1040126"/>
            <a:ext cx="6512815" cy="4829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What is ORS (=water/salt/sugar + electrolytes) to facilitate rehydration.</a:t>
            </a:r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Need to drink ORS until </a:t>
            </a:r>
            <a:r>
              <a:rPr lang="en-US" sz="1400" dirty="0" err="1"/>
              <a:t>diarrhoea</a:t>
            </a:r>
            <a:r>
              <a:rPr lang="en-US" sz="1400" dirty="0"/>
              <a:t> stops </a:t>
            </a:r>
            <a:r>
              <a:rPr lang="mr-IN" sz="1400" dirty="0"/>
              <a:t>–</a:t>
            </a:r>
            <a:r>
              <a:rPr lang="en-US" sz="1400" dirty="0"/>
              <a:t> ORS does not prevent or treat </a:t>
            </a:r>
            <a:r>
              <a:rPr lang="en-US" sz="1400" dirty="0" err="1"/>
              <a:t>diarrhoea</a:t>
            </a:r>
            <a:r>
              <a:rPr lang="en-US" sz="1400" dirty="0"/>
              <a:t>.</a:t>
            </a:r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How to prepare ORS sachets or Home-made ORS.</a:t>
            </a:r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Need to prepare ORS with clean hands &amp; clean water at home.</a:t>
            </a:r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When to give ORS (daily amount, plus additional amount after loose stool). </a:t>
            </a:r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How to give ORS (small sips, stop 10 minutes if vomiting before restarting).</a:t>
            </a:r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How to store ORS and discard at the end of each day - prepare a new solution the next day.</a:t>
            </a:r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Raise the importance of continue to breastfeed / feed and drink often.</a:t>
            </a:r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When to come back at the ORP or go to CTC.</a:t>
            </a:r>
          </a:p>
          <a:p>
            <a:pPr marL="710397" lvl="1" indent="-355199">
              <a:buFont typeface="Wingdings" charset="2"/>
              <a:buChar char="§"/>
            </a:pPr>
            <a:r>
              <a:rPr lang="en-US" sz="1400" dirty="0"/>
              <a:t>If not able to drink ORS / not eating / not breastfeeding.</a:t>
            </a:r>
          </a:p>
          <a:p>
            <a:pPr marL="710397" lvl="1" indent="-355199">
              <a:buFont typeface="Wingdings" charset="2"/>
              <a:buChar char="§"/>
            </a:pPr>
            <a:r>
              <a:rPr lang="en-US" sz="1400" dirty="0"/>
              <a:t>If continuous vomiting or diarrhea.</a:t>
            </a:r>
          </a:p>
          <a:p>
            <a:pPr marL="710397" lvl="1" indent="-355199">
              <a:buFont typeface="Wingdings" charset="2"/>
              <a:buChar char="§"/>
            </a:pPr>
            <a:r>
              <a:rPr lang="en-US" sz="1400" dirty="0"/>
              <a:t>If feeling worse or not improving.</a:t>
            </a:r>
          </a:p>
          <a:p>
            <a:pPr marL="710397" lvl="1" indent="-355199">
              <a:buFont typeface="Wingdings" charset="2"/>
              <a:buChar char="§"/>
            </a:pPr>
            <a:r>
              <a:rPr lang="en-US" sz="1400" dirty="0"/>
              <a:t>If need more ORS.</a:t>
            </a:r>
          </a:p>
          <a:p>
            <a:pPr marL="355199" indent="-355199">
              <a:buFont typeface="Wingdings" charset="2"/>
              <a:buChar char="q"/>
            </a:pPr>
            <a:r>
              <a:rPr lang="en-US" sz="1400" dirty="0"/>
              <a:t>Key messages for cholera prevention.</a:t>
            </a:r>
          </a:p>
          <a:p>
            <a:endParaRPr lang="en-US" sz="800" b="1" dirty="0"/>
          </a:p>
          <a:p>
            <a:r>
              <a:rPr lang="en-US" sz="1400" b="1" dirty="0"/>
              <a:t>	+ GIVE ORS SACHETS FOR 3 DAYS </a:t>
            </a:r>
          </a:p>
          <a:p>
            <a:r>
              <a:rPr lang="en-US" sz="1400" b="1" dirty="0"/>
              <a:t>	(3 sachets for children, 6 sachets for older than 10 years and adults)</a:t>
            </a:r>
          </a:p>
          <a:p>
            <a:endParaRPr lang="en-US" sz="1400" dirty="0"/>
          </a:p>
          <a:p>
            <a:endParaRPr lang="en-US" sz="1127" dirty="0"/>
          </a:p>
          <a:p>
            <a:pPr marL="221999" indent="-221999">
              <a:buFontTx/>
              <a:buChar char="-"/>
            </a:pPr>
            <a:endParaRPr lang="en-US" sz="1127" dirty="0"/>
          </a:p>
          <a:p>
            <a:endParaRPr lang="en-US" sz="1127" dirty="0"/>
          </a:p>
        </p:txBody>
      </p:sp>
      <p:sp>
        <p:nvSpPr>
          <p:cNvPr id="7" name="Redondear rectángulo de esquina del mismo lado 6">
            <a:extLst>
              <a:ext uri="{FF2B5EF4-FFF2-40B4-BE49-F238E27FC236}">
                <a16:creationId xmlns:a16="http://schemas.microsoft.com/office/drawing/2014/main" id="{F497A029-971B-E74F-9E21-5AE20BA35EE6}"/>
              </a:ext>
            </a:extLst>
          </p:cNvPr>
          <p:cNvSpPr/>
          <p:nvPr/>
        </p:nvSpPr>
        <p:spPr>
          <a:xfrm rot="10800000">
            <a:off x="571134" y="898612"/>
            <a:ext cx="6704025" cy="4285490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68D59D3-CC3F-3D45-BDE2-5BC705E9EC1E}"/>
              </a:ext>
            </a:extLst>
          </p:cNvPr>
          <p:cNvSpPr txBox="1"/>
          <p:nvPr/>
        </p:nvSpPr>
        <p:spPr>
          <a:xfrm>
            <a:off x="682081" y="886238"/>
            <a:ext cx="634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Information to give before sending a patient &amp; caregivers back home</a:t>
            </a:r>
            <a:endParaRPr lang="es-GB" sz="1400" b="1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EAD6353-C66C-4448-8FA7-B18912F22090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2</a:t>
            </a:r>
            <a:r>
              <a:rPr lang="es-ES" sz="1200" dirty="0"/>
              <a:t>1</a:t>
            </a:r>
            <a:endParaRPr lang="es-GB" sz="1200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56CCFC0F-FAE8-944C-8D79-3B4CFAA48D51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1201F7-C3BA-E907-13BA-362C43F80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0CAA774-B693-BE2C-D406-5FA424F2DF4E}"/>
              </a:ext>
            </a:extLst>
          </p:cNvPr>
          <p:cNvSpPr/>
          <p:nvPr/>
        </p:nvSpPr>
        <p:spPr>
          <a:xfrm>
            <a:off x="586474" y="355958"/>
            <a:ext cx="6704027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4" y="397714"/>
            <a:ext cx="2761315" cy="365889"/>
          </a:xfrm>
        </p:spPr>
        <p:txBody>
          <a:bodyPr>
            <a:normAutofit/>
          </a:bodyPr>
          <a:lstStyle/>
          <a:p>
            <a:pPr marL="266399" indent="-266399"/>
            <a:r>
              <a:rPr lang="en-US" sz="1800" b="1" dirty="0">
                <a:solidFill>
                  <a:schemeClr val="bg1"/>
                </a:solidFill>
                <a:latin typeface="Montserrat SemiBold" pitchFamily="2" charset="77"/>
              </a:rPr>
              <a:t>2. Home Treatment</a:t>
            </a:r>
          </a:p>
        </p:txBody>
      </p:sp>
    </p:spTree>
    <p:extLst>
      <p:ext uri="{BB962C8B-B14F-4D97-AF65-F5344CB8AC3E}">
        <p14:creationId xmlns:p14="http://schemas.microsoft.com/office/powerpoint/2010/main" val="13519636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61" b="97933" l="9901" r="98020">
                        <a14:foregroundMark x1="65347" y1="82946" x2="65347" y2="82946"/>
                        <a14:foregroundMark x1="62376" y1="89664" x2="71617" y2="89664"/>
                        <a14:foregroundMark x1="71617" y1="89664" x2="71617" y2="89664"/>
                        <a14:foregroundMark x1="71617" y1="89664" x2="71617" y2="89664"/>
                        <a14:foregroundMark x1="77228" y1="88630" x2="77228" y2="88630"/>
                        <a14:foregroundMark x1="70957" y1="84755" x2="70957" y2="84755"/>
                        <a14:foregroundMark x1="74917" y1="84755" x2="74917" y2="84755"/>
                        <a14:foregroundMark x1="64686" y1="84238" x2="64686" y2="84238"/>
                        <a14:foregroundMark x1="74257" y1="91731" x2="74257" y2="917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922" y="1342706"/>
            <a:ext cx="987973" cy="12618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7556" y="1994353"/>
            <a:ext cx="1560678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Use of a water filter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45764" y="1036241"/>
            <a:ext cx="2257512" cy="6126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Use of chemical water treatment products (aquatabs, bleach, chlorine, PUR, etc.)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87861" y="3255477"/>
            <a:ext cx="2019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0000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Always use water than has been properly treated for the preparation of ORS </a:t>
            </a:r>
          </a:p>
        </p:txBody>
      </p:sp>
      <p:pic>
        <p:nvPicPr>
          <p:cNvPr id="9" name="Picture 8" descr="Screen Shot 2019-03-10 at 19.59.1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00" y="3590826"/>
            <a:ext cx="895033" cy="1127078"/>
          </a:xfrm>
          <a:prstGeom prst="rect">
            <a:avLst/>
          </a:prstGeom>
        </p:spPr>
      </p:pic>
      <p:pic>
        <p:nvPicPr>
          <p:cNvPr id="10" name="Picture 9" descr="Boilin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967" y="3655893"/>
            <a:ext cx="1135931" cy="112453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69834" y="4028491"/>
            <a:ext cx="279698" cy="37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5" dirty="0"/>
              <a:t>+</a:t>
            </a:r>
          </a:p>
        </p:txBody>
      </p:sp>
      <p:pic>
        <p:nvPicPr>
          <p:cNvPr id="12" name="Picture 11" descr="Aquatabs1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233" y="1674436"/>
            <a:ext cx="1401600" cy="1051200"/>
          </a:xfrm>
          <a:prstGeom prst="rect">
            <a:avLst/>
          </a:prstGeom>
        </p:spPr>
      </p:pic>
      <p:pic>
        <p:nvPicPr>
          <p:cNvPr id="15" name="Imagen 14" descr="Imagen que contiene tabla, blanco, lavabo, espejo&#10;&#10;Descripción generada automáticamente">
            <a:extLst>
              <a:ext uri="{FF2B5EF4-FFF2-40B4-BE49-F238E27FC236}">
                <a16:creationId xmlns:a16="http://schemas.microsoft.com/office/drawing/2014/main" id="{242F62FF-C4FA-9948-9E72-F4C882D7ED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447" y="1092974"/>
            <a:ext cx="1080120" cy="1761330"/>
          </a:xfrm>
          <a:prstGeom prst="rect">
            <a:avLst/>
          </a:prstGeom>
        </p:spPr>
      </p:pic>
      <p:sp>
        <p:nvSpPr>
          <p:cNvPr id="2" name="Redondear rectángulo de esquina diagonal 1">
            <a:extLst>
              <a:ext uri="{FF2B5EF4-FFF2-40B4-BE49-F238E27FC236}">
                <a16:creationId xmlns:a16="http://schemas.microsoft.com/office/drawing/2014/main" id="{E78E730F-9155-5143-940A-5A34A1B0F6CD}"/>
              </a:ext>
            </a:extLst>
          </p:cNvPr>
          <p:cNvSpPr/>
          <p:nvPr/>
        </p:nvSpPr>
        <p:spPr>
          <a:xfrm rot="5400000">
            <a:off x="1706273" y="-103355"/>
            <a:ext cx="1934480" cy="3980840"/>
          </a:xfrm>
          <a:prstGeom prst="round2DiagRect">
            <a:avLst/>
          </a:prstGeom>
          <a:noFill/>
          <a:ln>
            <a:solidFill>
              <a:srgbClr val="92D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6" name="Redondear rectángulo de esquina diagonal 15">
            <a:extLst>
              <a:ext uri="{FF2B5EF4-FFF2-40B4-BE49-F238E27FC236}">
                <a16:creationId xmlns:a16="http://schemas.microsoft.com/office/drawing/2014/main" id="{EC7241E5-301C-3649-A465-D19AAFEE2FB5}"/>
              </a:ext>
            </a:extLst>
          </p:cNvPr>
          <p:cNvSpPr/>
          <p:nvPr/>
        </p:nvSpPr>
        <p:spPr>
          <a:xfrm>
            <a:off x="4998572" y="919823"/>
            <a:ext cx="2162434" cy="1934481"/>
          </a:xfrm>
          <a:prstGeom prst="round2DiagRect">
            <a:avLst/>
          </a:prstGeom>
          <a:noFill/>
          <a:ln>
            <a:solidFill>
              <a:srgbClr val="92D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4487014D-9237-CA46-9526-C5553D0D580D}"/>
              </a:ext>
            </a:extLst>
          </p:cNvPr>
          <p:cNvSpPr txBox="1"/>
          <p:nvPr/>
        </p:nvSpPr>
        <p:spPr>
          <a:xfrm>
            <a:off x="968351" y="3252252"/>
            <a:ext cx="3722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Filtering (straining)	&amp;	Boiling (1 minute)</a:t>
            </a:r>
          </a:p>
        </p:txBody>
      </p:sp>
      <p:sp>
        <p:nvSpPr>
          <p:cNvPr id="18" name="Redondear rectángulo de esquina diagonal 17">
            <a:extLst>
              <a:ext uri="{FF2B5EF4-FFF2-40B4-BE49-F238E27FC236}">
                <a16:creationId xmlns:a16="http://schemas.microsoft.com/office/drawing/2014/main" id="{9B01CD6E-11F3-9844-A7E0-946AD661C5FD}"/>
              </a:ext>
            </a:extLst>
          </p:cNvPr>
          <p:cNvSpPr/>
          <p:nvPr/>
        </p:nvSpPr>
        <p:spPr>
          <a:xfrm>
            <a:off x="683093" y="3097646"/>
            <a:ext cx="3980840" cy="1733757"/>
          </a:xfrm>
          <a:prstGeom prst="round2DiagRect">
            <a:avLst/>
          </a:prstGeom>
          <a:noFill/>
          <a:ln>
            <a:solidFill>
              <a:srgbClr val="92D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21" name="Redondear rectángulo de esquina diagonal 20">
            <a:extLst>
              <a:ext uri="{FF2B5EF4-FFF2-40B4-BE49-F238E27FC236}">
                <a16:creationId xmlns:a16="http://schemas.microsoft.com/office/drawing/2014/main" id="{01A8253D-6A46-6D4E-9F60-70F2011284C4}"/>
              </a:ext>
            </a:extLst>
          </p:cNvPr>
          <p:cNvSpPr/>
          <p:nvPr/>
        </p:nvSpPr>
        <p:spPr>
          <a:xfrm rot="5400000">
            <a:off x="5212909" y="2883309"/>
            <a:ext cx="1733759" cy="2162434"/>
          </a:xfrm>
          <a:prstGeom prst="round2Diag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63F7AE56-DA0F-6B4A-91E0-D70B1B716C10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pic>
        <p:nvPicPr>
          <p:cNvPr id="23" name="Picture 6">
            <a:extLst>
              <a:ext uri="{FF2B5EF4-FFF2-40B4-BE49-F238E27FC236}">
                <a16:creationId xmlns:a16="http://schemas.microsoft.com/office/drawing/2014/main" id="{34FC6C0C-819B-9D4D-BA49-4A2EA9B28E8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42" y="1024825"/>
            <a:ext cx="1402568" cy="1639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95E8FF1F-8D24-2343-86A7-D070A6B4D1DF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2</a:t>
            </a:r>
            <a:r>
              <a:rPr lang="es-ES" sz="1200" dirty="0"/>
              <a:t>2</a:t>
            </a:r>
            <a:endParaRPr lang="es-GB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8215C6-4E3B-169E-CF85-C9AE4CA419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5786087-16BC-DCA0-7D93-02C253992066}"/>
              </a:ext>
            </a:extLst>
          </p:cNvPr>
          <p:cNvSpPr/>
          <p:nvPr/>
        </p:nvSpPr>
        <p:spPr>
          <a:xfrm>
            <a:off x="683093" y="338858"/>
            <a:ext cx="6477913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742" y="285471"/>
            <a:ext cx="6393180" cy="580414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2. How to prepare Clean Water for ORS</a:t>
            </a:r>
          </a:p>
        </p:txBody>
      </p:sp>
    </p:spTree>
    <p:extLst>
      <p:ext uri="{BB962C8B-B14F-4D97-AF65-F5344CB8AC3E}">
        <p14:creationId xmlns:p14="http://schemas.microsoft.com/office/powerpoint/2010/main" val="1686862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arcador de contenido 12">
            <a:extLst>
              <a:ext uri="{FF2B5EF4-FFF2-40B4-BE49-F238E27FC236}">
                <a16:creationId xmlns:a16="http://schemas.microsoft.com/office/drawing/2014/main" id="{A8F395F4-ABEA-5242-904D-47DAF5558A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47" y="795558"/>
            <a:ext cx="2120190" cy="1267420"/>
          </a:xfr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617747E2-A1C3-F74A-82A2-95294124EC52}"/>
              </a:ext>
            </a:extLst>
          </p:cNvPr>
          <p:cNvSpPr txBox="1"/>
          <p:nvPr/>
        </p:nvSpPr>
        <p:spPr>
          <a:xfrm>
            <a:off x="2610804" y="552396"/>
            <a:ext cx="48995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200" b="1" dirty="0"/>
              <a:t>Remember! The filter can produce only two litres of water per hour, so make sure to regularly fill up the top part of the filter.</a:t>
            </a:r>
          </a:p>
          <a:p>
            <a:pPr lvl="0"/>
            <a:r>
              <a:rPr lang="en-GB" sz="1200" b="1" dirty="0"/>
              <a:t>Remember as well to fill up the filter every evening when closing the ORP.</a:t>
            </a:r>
          </a:p>
          <a:p>
            <a:pPr lvl="0"/>
            <a:endParaRPr lang="es-GB" sz="800" dirty="0"/>
          </a:p>
          <a:p>
            <a:pPr lvl="0"/>
            <a:r>
              <a:rPr lang="en-GB" sz="1200" b="1" dirty="0"/>
              <a:t>The filter provides clean and safe water without having to add chemicals.</a:t>
            </a:r>
            <a:r>
              <a:rPr lang="en-GB" sz="1200" dirty="0"/>
              <a:t> This means the water has no special taste which is more accepted by people.</a:t>
            </a:r>
            <a:endParaRPr lang="es-GB" sz="1200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B2741F5-EC5F-D747-9F75-326A03CFB408}"/>
              </a:ext>
            </a:extLst>
          </p:cNvPr>
          <p:cNvSpPr txBox="1"/>
          <p:nvPr/>
        </p:nvSpPr>
        <p:spPr>
          <a:xfrm>
            <a:off x="653640" y="2303785"/>
            <a:ext cx="69426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Wash your hands with water and soap.</a:t>
            </a:r>
            <a:endParaRPr lang="es-GB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Empty the water filter. </a:t>
            </a:r>
            <a:endParaRPr lang="es-GB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Unscrew the ceramic candle filters. </a:t>
            </a:r>
            <a:endParaRPr lang="es-GB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Hold the filter candle in a bowl of </a:t>
            </a:r>
            <a:br>
              <a:rPr lang="en-GB" sz="1200" dirty="0"/>
            </a:br>
            <a:r>
              <a:rPr lang="en-GB" sz="1200" dirty="0"/>
              <a:t>clean water or under running clean water. To avoid contamination of the open-ended plastic threaded mount, take care to ensure that the mount is always clear of the water (see picture).</a:t>
            </a:r>
            <a:endParaRPr lang="es-GB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Take a lightly abrasive pad (included in the kit) in one hand and cup it around the circumference of the filter candle at the top, next to the mount.</a:t>
            </a:r>
            <a:endParaRPr lang="es-GB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Press gently onto the candle surface with the abrasive pad whilst quickly turning the filter candle with the other hand. </a:t>
            </a:r>
            <a:r>
              <a:rPr lang="en-GB" sz="1200" dirty="0">
                <a:solidFill>
                  <a:srgbClr val="0070C0"/>
                </a:solidFill>
              </a:rPr>
              <a:t>Do not rub the ceramic surface too aggressively. Never use soap or detergent to clean the candle.</a:t>
            </a:r>
            <a:endParaRPr lang="es-GB" sz="12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Apply a gentle, even pressure with the pad slowly working down the length of the filter until it is clean.</a:t>
            </a:r>
            <a:endParaRPr lang="es-GB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Clean both containers with clean water and soap – rinse well with clean water.</a:t>
            </a:r>
            <a:endParaRPr lang="es-GB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Place ceramic candle filters on their place.</a:t>
            </a:r>
            <a:endParaRPr lang="es-GB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Add water to the filter. </a:t>
            </a:r>
            <a:endParaRPr lang="es-GB" sz="1200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FFB7977-F405-5B4F-92A5-C2C182D791EA}"/>
              </a:ext>
            </a:extLst>
          </p:cNvPr>
          <p:cNvSpPr txBox="1"/>
          <p:nvPr/>
        </p:nvSpPr>
        <p:spPr>
          <a:xfrm>
            <a:off x="391005" y="2087825"/>
            <a:ext cx="15357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b="1" dirty="0"/>
              <a:t>Cleaning of the filter:</a:t>
            </a:r>
          </a:p>
        </p:txBody>
      </p:sp>
      <p:pic>
        <p:nvPicPr>
          <p:cNvPr id="12" name="Imagen 11" descr="Imagen que contiene persona, interior, cepillo de dientes, cocina&#10;&#10;Descripción generada automáticamente">
            <a:extLst>
              <a:ext uri="{FF2B5EF4-FFF2-40B4-BE49-F238E27FC236}">
                <a16:creationId xmlns:a16="http://schemas.microsoft.com/office/drawing/2014/main" id="{E0866B1A-A411-B743-B58A-8D7F4C7193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127" y="1660325"/>
            <a:ext cx="1365829" cy="1349561"/>
          </a:xfrm>
          <a:prstGeom prst="rect">
            <a:avLst/>
          </a:prstGeom>
          <a:ln w="3175">
            <a:noFill/>
          </a:ln>
        </p:spPr>
      </p:pic>
      <p:pic>
        <p:nvPicPr>
          <p:cNvPr id="18" name="Imagen 17" descr="Imagen que contiene persona, interior, comida, corte&#10;&#10;Descripción generada automáticamente">
            <a:extLst>
              <a:ext uri="{FF2B5EF4-FFF2-40B4-BE49-F238E27FC236}">
                <a16:creationId xmlns:a16="http://schemas.microsoft.com/office/drawing/2014/main" id="{A2EFD53F-12ED-8D44-B594-E30D077B8C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857" y="1660325"/>
            <a:ext cx="1372718" cy="1337973"/>
          </a:xfrm>
          <a:prstGeom prst="rect">
            <a:avLst/>
          </a:prstGeom>
          <a:ln w="3175">
            <a:noFill/>
          </a:ln>
        </p:spPr>
      </p:pic>
      <p:pic>
        <p:nvPicPr>
          <p:cNvPr id="22" name="Imagen 21" descr="Imagen que contiene persona, interior, hombre, cocina&#10;&#10;Descripción generada automáticamente">
            <a:extLst>
              <a:ext uri="{FF2B5EF4-FFF2-40B4-BE49-F238E27FC236}">
                <a16:creationId xmlns:a16="http://schemas.microsoft.com/office/drawing/2014/main" id="{C8717F26-E059-AB40-9A0B-BFD6F37A73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575" y="1654373"/>
            <a:ext cx="1382568" cy="1345520"/>
          </a:xfrm>
          <a:prstGeom prst="rect">
            <a:avLst/>
          </a:prstGeom>
          <a:ln w="3175">
            <a:noFill/>
          </a:ln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3E26989C-4F73-C141-A799-C2898C051D03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sp>
        <p:nvSpPr>
          <p:cNvPr id="19" name="Redondear rectángulo de esquina del mismo lado 18">
            <a:extLst>
              <a:ext uri="{FF2B5EF4-FFF2-40B4-BE49-F238E27FC236}">
                <a16:creationId xmlns:a16="http://schemas.microsoft.com/office/drawing/2014/main" id="{BE05FE99-A792-2443-BED9-7B04B0C8C656}"/>
              </a:ext>
            </a:extLst>
          </p:cNvPr>
          <p:cNvSpPr/>
          <p:nvPr/>
        </p:nvSpPr>
        <p:spPr>
          <a:xfrm rot="10800000">
            <a:off x="341155" y="452590"/>
            <a:ext cx="7056788" cy="4762001"/>
          </a:xfrm>
          <a:prstGeom prst="round2Same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6820F3A-C7A2-004D-9A89-50EC764A5D0E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2</a:t>
            </a:r>
            <a:r>
              <a:rPr lang="es-ES" sz="1200" dirty="0"/>
              <a:t>3</a:t>
            </a:r>
            <a:endParaRPr lang="es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E9B5F2-25CA-0C25-EEF6-D4BC7D3EB2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141403-9727-EB05-67F8-3E094A6B5B89}"/>
              </a:ext>
            </a:extLst>
          </p:cNvPr>
          <p:cNvSpPr/>
          <p:nvPr/>
        </p:nvSpPr>
        <p:spPr>
          <a:xfrm>
            <a:off x="536141" y="20162"/>
            <a:ext cx="6861802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D445FCE-AAFA-F545-8BF4-435B845D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67" y="113029"/>
            <a:ext cx="6803708" cy="296141"/>
          </a:xfrm>
        </p:spPr>
        <p:txBody>
          <a:bodyPr>
            <a:normAutofit fontScale="90000"/>
          </a:bodyPr>
          <a:lstStyle/>
          <a:p>
            <a:pPr algn="l"/>
            <a:r>
              <a:rPr lang="es-GB" sz="1800" b="1">
                <a:solidFill>
                  <a:schemeClr val="bg1"/>
                </a:solidFill>
                <a:latin typeface="Montserrat SemiBold" pitchFamily="2" charset="77"/>
              </a:rPr>
              <a:t>2</a:t>
            </a:r>
            <a:r>
              <a:rPr lang="es-ES" sz="1800" b="1" dirty="0">
                <a:solidFill>
                  <a:schemeClr val="bg1"/>
                </a:solidFill>
                <a:latin typeface="Montserrat SemiBold" pitchFamily="2" charset="77"/>
              </a:rPr>
              <a:t>. </a:t>
            </a:r>
            <a:r>
              <a:rPr lang="es-GB" sz="1800" b="1">
                <a:solidFill>
                  <a:schemeClr val="bg1"/>
                </a:solidFill>
                <a:latin typeface="Montserrat SemiBold" pitchFamily="2" charset="77"/>
              </a:rPr>
              <a:t>Ceramic </a:t>
            </a:r>
            <a:r>
              <a:rPr lang="es-GB" sz="1800" b="1" dirty="0">
                <a:solidFill>
                  <a:schemeClr val="bg1"/>
                </a:solidFill>
                <a:latin typeface="Montserrat SemiBold" pitchFamily="2" charset="77"/>
              </a:rPr>
              <a:t>candle water filter use and maintenance</a:t>
            </a:r>
          </a:p>
        </p:txBody>
      </p:sp>
    </p:spTree>
    <p:extLst>
      <p:ext uri="{BB962C8B-B14F-4D97-AF65-F5344CB8AC3E}">
        <p14:creationId xmlns:p14="http://schemas.microsoft.com/office/powerpoint/2010/main" val="29675015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dibujo&#10;&#10;Descripción generada automáticamente">
            <a:extLst>
              <a:ext uri="{FF2B5EF4-FFF2-40B4-BE49-F238E27FC236}">
                <a16:creationId xmlns:a16="http://schemas.microsoft.com/office/drawing/2014/main" id="{863E97CB-8793-3B4D-AC9E-BD88856ACA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64" y="1013431"/>
            <a:ext cx="1018166" cy="1596752"/>
          </a:xfrm>
          <a:prstGeom prst="rect">
            <a:avLst/>
          </a:prstGeom>
        </p:spPr>
      </p:pic>
      <p:pic>
        <p:nvPicPr>
          <p:cNvPr id="13" name="Imagen 1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290C2429-AB23-E648-B540-2E4CEC0E5C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592" y="1987102"/>
            <a:ext cx="602249" cy="817354"/>
          </a:xfrm>
          <a:prstGeom prst="rect">
            <a:avLst/>
          </a:prstGeom>
        </p:spPr>
      </p:pic>
      <p:pic>
        <p:nvPicPr>
          <p:cNvPr id="15" name="Imagen 14" descr="Imagen que contiene mapa&#10;&#10;Descripción generada automáticamente">
            <a:extLst>
              <a:ext uri="{FF2B5EF4-FFF2-40B4-BE49-F238E27FC236}">
                <a16:creationId xmlns:a16="http://schemas.microsoft.com/office/drawing/2014/main" id="{2EB4ACF9-3B03-A742-BF45-6AF2C7819F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139" y="3020682"/>
            <a:ext cx="1402824" cy="1723152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D7964232-76E5-0446-851F-607D275682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058" y="3012878"/>
            <a:ext cx="2126080" cy="1724477"/>
          </a:xfrm>
          <a:prstGeom prst="rect">
            <a:avLst/>
          </a:prstGeom>
        </p:spPr>
      </p:pic>
      <p:pic>
        <p:nvPicPr>
          <p:cNvPr id="19" name="Imagen 18" descr="Imagen que contiene dibujo&#10;&#10;Descripción generada automáticamente">
            <a:extLst>
              <a:ext uri="{FF2B5EF4-FFF2-40B4-BE49-F238E27FC236}">
                <a16:creationId xmlns:a16="http://schemas.microsoft.com/office/drawing/2014/main" id="{AD2F1704-D7F3-F949-994F-2EE89272B6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451" y="3180956"/>
            <a:ext cx="1348890" cy="1376037"/>
          </a:xfrm>
          <a:prstGeom prst="rect">
            <a:avLst/>
          </a:prstGeom>
        </p:spPr>
      </p:pic>
      <p:pic>
        <p:nvPicPr>
          <p:cNvPr id="21" name="Imagen 20" descr="Imagen que contiene dibujo&#10;&#10;Descripción generada automáticamente">
            <a:extLst>
              <a:ext uri="{FF2B5EF4-FFF2-40B4-BE49-F238E27FC236}">
                <a16:creationId xmlns:a16="http://schemas.microsoft.com/office/drawing/2014/main" id="{E87BBCBC-7BFF-1E43-956E-3A5B6F47FE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089" y="1022442"/>
            <a:ext cx="1080583" cy="1613667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F56965D6-A277-874C-BF44-C7EEB806624E}"/>
              </a:ext>
            </a:extLst>
          </p:cNvPr>
          <p:cNvSpPr txBox="1"/>
          <p:nvPr/>
        </p:nvSpPr>
        <p:spPr>
          <a:xfrm>
            <a:off x="1086932" y="4690402"/>
            <a:ext cx="18038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00" dirty="0">
                <a:latin typeface="Avenir Next Condensed" panose="020B0506020202020204" pitchFamily="34" charset="0"/>
              </a:rPr>
              <a:t>C</a:t>
            </a:r>
            <a:r>
              <a:rPr lang="es-GB" sz="1000" dirty="0">
                <a:latin typeface="Avenir Next Condensed" panose="020B0506020202020204" pitchFamily="34" charset="0"/>
              </a:rPr>
              <a:t>lose the tap.</a:t>
            </a:r>
          </a:p>
          <a:p>
            <a:pPr algn="r"/>
            <a:r>
              <a:rPr lang="es-GB" sz="1000" dirty="0">
                <a:latin typeface="Avenir Next Condensed" panose="020B0506020202020204" pitchFamily="34" charset="0"/>
              </a:rPr>
              <a:t>With water still covering the filter base, pump SLOWLY 10 times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D4DDB50B-97C1-3B41-A84D-B79C09BF76DF}"/>
              </a:ext>
            </a:extLst>
          </p:cNvPr>
          <p:cNvSpPr txBox="1"/>
          <p:nvPr/>
        </p:nvSpPr>
        <p:spPr>
          <a:xfrm>
            <a:off x="4306158" y="4809022"/>
            <a:ext cx="1402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sz="1000" dirty="0">
                <a:latin typeface="Avenir Next Condensed" panose="020B0506020202020204" pitchFamily="34" charset="0"/>
              </a:rPr>
              <a:t>Discard remaining water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7E289F49-EDDC-D34B-BD97-651E07AAC0EB}"/>
              </a:ext>
            </a:extLst>
          </p:cNvPr>
          <p:cNvSpPr txBox="1"/>
          <p:nvPr/>
        </p:nvSpPr>
        <p:spPr>
          <a:xfrm>
            <a:off x="5895396" y="4553406"/>
            <a:ext cx="13063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sz="1000" b="1" dirty="0">
                <a:solidFill>
                  <a:schemeClr val="accent1">
                    <a:lumMod val="75000"/>
                  </a:schemeClr>
                </a:solidFill>
                <a:latin typeface="Avenir Next Condensed" panose="020B0506020202020204" pitchFamily="34" charset="0"/>
              </a:rPr>
              <a:t>Clean the gauze:</a:t>
            </a:r>
          </a:p>
          <a:p>
            <a:r>
              <a:rPr lang="es-GB" sz="1000" dirty="0">
                <a:latin typeface="Avenir Next Condensed" panose="020B0506020202020204" pitchFamily="34" charset="0"/>
              </a:rPr>
              <a:t>Remove and wash in clean water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0F904438-5DB2-1047-B3C3-1F587372918B}"/>
              </a:ext>
            </a:extLst>
          </p:cNvPr>
          <p:cNvSpPr txBox="1"/>
          <p:nvPr/>
        </p:nvSpPr>
        <p:spPr>
          <a:xfrm>
            <a:off x="696411" y="3572296"/>
            <a:ext cx="67175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sz="1050" dirty="0">
                <a:latin typeface="Avenir Next Condensed" panose="020B0506020202020204" pitchFamily="34" charset="0"/>
              </a:rPr>
              <a:t>Every time </a:t>
            </a:r>
          </a:p>
          <a:p>
            <a:r>
              <a:rPr lang="es-GB" sz="1050" dirty="0">
                <a:latin typeface="Avenir Next Condensed" panose="020B0506020202020204" pitchFamily="34" charset="0"/>
              </a:rPr>
              <a:t>the bucket</a:t>
            </a:r>
          </a:p>
          <a:p>
            <a:r>
              <a:rPr lang="es-GB" sz="1050" dirty="0">
                <a:latin typeface="Avenir Next Condensed" panose="020B0506020202020204" pitchFamily="34" charset="0"/>
              </a:rPr>
              <a:t>is nearly empty </a:t>
            </a:r>
          </a:p>
        </p:txBody>
      </p:sp>
      <p:sp>
        <p:nvSpPr>
          <p:cNvPr id="33" name="Redondear rectángulo de esquina del mismo lado 32">
            <a:extLst>
              <a:ext uri="{FF2B5EF4-FFF2-40B4-BE49-F238E27FC236}">
                <a16:creationId xmlns:a16="http://schemas.microsoft.com/office/drawing/2014/main" id="{68504917-5DA0-924B-B098-FA5A7FF7A80D}"/>
              </a:ext>
            </a:extLst>
          </p:cNvPr>
          <p:cNvSpPr/>
          <p:nvPr/>
        </p:nvSpPr>
        <p:spPr>
          <a:xfrm rot="10800000">
            <a:off x="538993" y="941293"/>
            <a:ext cx="6768752" cy="1943322"/>
          </a:xfrm>
          <a:prstGeom prst="round2SameRect">
            <a:avLst/>
          </a:prstGeom>
          <a:noFill/>
          <a:ln w="9525">
            <a:solidFill>
              <a:srgbClr val="92D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34" name="Rectángulo redondeado 33">
            <a:extLst>
              <a:ext uri="{FF2B5EF4-FFF2-40B4-BE49-F238E27FC236}">
                <a16:creationId xmlns:a16="http://schemas.microsoft.com/office/drawing/2014/main" id="{95A7CAB8-22E0-B348-90D0-296F16817D03}"/>
              </a:ext>
            </a:extLst>
          </p:cNvPr>
          <p:cNvSpPr/>
          <p:nvPr/>
        </p:nvSpPr>
        <p:spPr>
          <a:xfrm>
            <a:off x="554297" y="2940892"/>
            <a:ext cx="6768752" cy="2335896"/>
          </a:xfrm>
          <a:prstGeom prst="roundRect">
            <a:avLst/>
          </a:prstGeom>
          <a:noFill/>
          <a:ln w="9525">
            <a:solidFill>
              <a:srgbClr val="92D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F7CC967E-08A3-A742-A408-6C92C9BC1E8D}"/>
              </a:ext>
            </a:extLst>
          </p:cNvPr>
          <p:cNvSpPr/>
          <p:nvPr/>
        </p:nvSpPr>
        <p:spPr>
          <a:xfrm>
            <a:off x="2751184" y="4701457"/>
            <a:ext cx="160109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GB" sz="1000" dirty="0">
                <a:latin typeface="Avenir Next Condensed" panose="020B0506020202020204" pitchFamily="34" charset="0"/>
              </a:rPr>
              <a:t>See clean water move up</a:t>
            </a:r>
          </a:p>
          <a:p>
            <a:pPr algn="ctr"/>
            <a:r>
              <a:rPr lang="es-GB" sz="1000" dirty="0">
                <a:latin typeface="Avenir Next Condensed" panose="020B0506020202020204" pitchFamily="34" charset="0"/>
              </a:rPr>
              <a:t>and down in the tube and</a:t>
            </a:r>
          </a:p>
          <a:p>
            <a:pPr algn="ctr"/>
            <a:r>
              <a:rPr lang="es-GB" sz="1000" dirty="0">
                <a:latin typeface="Avenir Next Condensed" panose="020B0506020202020204" pitchFamily="34" charset="0"/>
              </a:rPr>
              <a:t>unfiltered water coming out</a:t>
            </a: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B16E7117-441F-B44D-8B9E-A210C2C19946}"/>
              </a:ext>
            </a:extLst>
          </p:cNvPr>
          <p:cNvSpPr/>
          <p:nvPr/>
        </p:nvSpPr>
        <p:spPr>
          <a:xfrm>
            <a:off x="7397947" y="1079649"/>
            <a:ext cx="161727" cy="1080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TREATMENT</a:t>
            </a:r>
          </a:p>
        </p:txBody>
      </p:sp>
      <p:sp>
        <p:nvSpPr>
          <p:cNvPr id="38" name="Flecha a la derecha con muesca 37">
            <a:extLst>
              <a:ext uri="{FF2B5EF4-FFF2-40B4-BE49-F238E27FC236}">
                <a16:creationId xmlns:a16="http://schemas.microsoft.com/office/drawing/2014/main" id="{8B182515-55EA-0F40-8B88-83113B1C6D62}"/>
              </a:ext>
            </a:extLst>
          </p:cNvPr>
          <p:cNvSpPr/>
          <p:nvPr/>
        </p:nvSpPr>
        <p:spPr>
          <a:xfrm>
            <a:off x="2986947" y="1032533"/>
            <a:ext cx="421492" cy="274575"/>
          </a:xfrm>
          <a:prstGeom prst="notch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4A3C465-FD1A-A84E-913B-3346A061B96A}"/>
              </a:ext>
            </a:extLst>
          </p:cNvPr>
          <p:cNvSpPr txBox="1"/>
          <p:nvPr/>
        </p:nvSpPr>
        <p:spPr>
          <a:xfrm>
            <a:off x="683804" y="1025848"/>
            <a:ext cx="745717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b="1" dirty="0">
                <a:solidFill>
                  <a:schemeClr val="accent1">
                    <a:lumMod val="75000"/>
                  </a:schemeClr>
                </a:solidFill>
                <a:latin typeface="Ayuthaya" pitchFamily="2" charset="-34"/>
                <a:ea typeface="Ayuthaya" pitchFamily="2" charset="-34"/>
                <a:cs typeface="Ayuthaya" pitchFamily="2" charset="-34"/>
              </a:rPr>
              <a:t>DRINK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1BF61307-BE38-E04F-AB55-CC69065CC393}"/>
              </a:ext>
            </a:extLst>
          </p:cNvPr>
          <p:cNvSpPr txBox="1"/>
          <p:nvPr/>
        </p:nvSpPr>
        <p:spPr>
          <a:xfrm>
            <a:off x="683266" y="3143246"/>
            <a:ext cx="745717" cy="315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b="1" dirty="0">
                <a:solidFill>
                  <a:schemeClr val="accent1">
                    <a:lumMod val="75000"/>
                  </a:schemeClr>
                </a:solidFill>
                <a:latin typeface="Ayuthaya" pitchFamily="2" charset="-34"/>
                <a:ea typeface="Ayuthaya" pitchFamily="2" charset="-34"/>
                <a:cs typeface="Ayuthaya" pitchFamily="2" charset="-34"/>
              </a:rPr>
              <a:t>CLEAN</a:t>
            </a:r>
          </a:p>
        </p:txBody>
      </p:sp>
      <p:sp>
        <p:nvSpPr>
          <p:cNvPr id="37" name="Flecha a la derecha con muesca 36">
            <a:extLst>
              <a:ext uri="{FF2B5EF4-FFF2-40B4-BE49-F238E27FC236}">
                <a16:creationId xmlns:a16="http://schemas.microsoft.com/office/drawing/2014/main" id="{0C8C1BAA-3735-1C4E-B7B5-71D9CA07CCE7}"/>
              </a:ext>
            </a:extLst>
          </p:cNvPr>
          <p:cNvSpPr/>
          <p:nvPr/>
        </p:nvSpPr>
        <p:spPr>
          <a:xfrm>
            <a:off x="5235355" y="1005195"/>
            <a:ext cx="421492" cy="274575"/>
          </a:xfrm>
          <a:prstGeom prst="notched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Imagen 3" descr="Imagen que contiene dibujo&#10;&#10;Descripción generada automáticamente">
            <a:extLst>
              <a:ext uri="{FF2B5EF4-FFF2-40B4-BE49-F238E27FC236}">
                <a16:creationId xmlns:a16="http://schemas.microsoft.com/office/drawing/2014/main" id="{C9689717-07C9-3C46-99A1-C0085418ED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492" y="984817"/>
            <a:ext cx="1049582" cy="967126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E18BAE4-F8A5-2D41-9874-EDBA225987CE}"/>
              </a:ext>
            </a:extLst>
          </p:cNvPr>
          <p:cNvSpPr txBox="1"/>
          <p:nvPr/>
        </p:nvSpPr>
        <p:spPr>
          <a:xfrm>
            <a:off x="6727381" y="2103887"/>
            <a:ext cx="4299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B" sz="1000" dirty="0">
                <a:latin typeface="Avenir Next Condensed" panose="020B0506020202020204" pitchFamily="34" charset="0"/>
              </a:rPr>
              <a:t>Drink</a:t>
            </a:r>
          </a:p>
          <a:p>
            <a:pPr algn="ctr"/>
            <a:r>
              <a:rPr lang="es-ES" sz="1000" dirty="0" err="1">
                <a:latin typeface="Avenir Next Condensed" panose="020B0506020202020204" pitchFamily="34" charset="0"/>
              </a:rPr>
              <a:t>Safe</a:t>
            </a:r>
            <a:endParaRPr lang="es-GB" sz="1000" dirty="0">
              <a:latin typeface="Avenir Next Condensed" panose="020B0506020202020204" pitchFamily="34" charset="0"/>
            </a:endParaRPr>
          </a:p>
          <a:p>
            <a:pPr algn="ctr"/>
            <a:r>
              <a:rPr lang="es-GB" sz="1000" dirty="0">
                <a:latin typeface="Avenir Next Condensed" panose="020B0506020202020204" pitchFamily="34" charset="0"/>
              </a:rPr>
              <a:t>ORS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452332C-3D28-024A-9B1C-C5221D9AFD68}"/>
              </a:ext>
            </a:extLst>
          </p:cNvPr>
          <p:cNvSpPr txBox="1"/>
          <p:nvPr/>
        </p:nvSpPr>
        <p:spPr>
          <a:xfrm>
            <a:off x="6558822" y="1128806"/>
            <a:ext cx="74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B" sz="1000" dirty="0">
                <a:latin typeface="Avenir Next Condensed" panose="020B0506020202020204" pitchFamily="34" charset="0"/>
              </a:rPr>
              <a:t>Use this</a:t>
            </a:r>
          </a:p>
          <a:p>
            <a:pPr algn="ctr"/>
            <a:r>
              <a:rPr lang="es-GB" sz="1000" dirty="0">
                <a:latin typeface="Avenir Next Condensed" panose="020B0506020202020204" pitchFamily="34" charset="0"/>
              </a:rPr>
              <a:t>water to</a:t>
            </a:r>
          </a:p>
          <a:p>
            <a:pPr algn="ctr"/>
            <a:r>
              <a:rPr lang="es-GB" sz="1000" dirty="0">
                <a:latin typeface="Avenir Next Condensed" panose="020B0506020202020204" pitchFamily="34" charset="0"/>
              </a:rPr>
              <a:t>prepare ORS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14B64867-07E1-0644-907A-3B718BCC0811}"/>
              </a:ext>
            </a:extLst>
          </p:cNvPr>
          <p:cNvSpPr txBox="1"/>
          <p:nvPr/>
        </p:nvSpPr>
        <p:spPr>
          <a:xfrm>
            <a:off x="647536" y="1502893"/>
            <a:ext cx="919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sz="1000" b="1" dirty="0">
                <a:solidFill>
                  <a:srgbClr val="0070C0"/>
                </a:solidFill>
                <a:latin typeface="Avenir Next Condensed" panose="020B0506020202020204" pitchFamily="34" charset="0"/>
              </a:rPr>
              <a:t>1.</a:t>
            </a:r>
            <a:r>
              <a:rPr lang="es-GB" sz="1000" dirty="0">
                <a:latin typeface="Avenir Next Condensed" panose="020B0506020202020204" pitchFamily="34" charset="0"/>
              </a:rPr>
              <a:t> Fill the bucket with cloudy/dirty water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E94FEA5C-9BC9-7248-A4E9-D8CC9C2681D1}"/>
              </a:ext>
            </a:extLst>
          </p:cNvPr>
          <p:cNvSpPr txBox="1"/>
          <p:nvPr/>
        </p:nvSpPr>
        <p:spPr>
          <a:xfrm>
            <a:off x="2688832" y="1480201"/>
            <a:ext cx="107610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sz="1000" b="1" dirty="0">
                <a:solidFill>
                  <a:srgbClr val="0070C0"/>
                </a:solidFill>
                <a:latin typeface="Avenir Next Condensed" panose="020B0506020202020204" pitchFamily="34" charset="0"/>
              </a:rPr>
              <a:t>2. </a:t>
            </a:r>
            <a:r>
              <a:rPr lang="es-GB" sz="1000" dirty="0">
                <a:latin typeface="Avenir Next Condensed" panose="020B0506020202020204" pitchFamily="34" charset="0"/>
              </a:rPr>
              <a:t>Place the Grifaid filter in the water and fix the filter to the bucket using the integrated clamp. Slide open the tap and pump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8A069A3F-04D0-5B40-9E1D-E944BF9D535C}"/>
              </a:ext>
            </a:extLst>
          </p:cNvPr>
          <p:cNvSpPr txBox="1"/>
          <p:nvPr/>
        </p:nvSpPr>
        <p:spPr>
          <a:xfrm>
            <a:off x="4908049" y="1488302"/>
            <a:ext cx="1076103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GB" sz="1000" b="1" dirty="0">
                <a:solidFill>
                  <a:srgbClr val="0070C0"/>
                </a:solidFill>
                <a:latin typeface="Avenir Next Condensed" panose="020B0506020202020204" pitchFamily="34" charset="0"/>
              </a:rPr>
              <a:t>3.</a:t>
            </a:r>
            <a:r>
              <a:rPr lang="es-GB" sz="1000" dirty="0">
                <a:latin typeface="Avenir Next Condensed" panose="020B0506020202020204" pitchFamily="34" charset="0"/>
              </a:rPr>
              <a:t> Collect the clean and safe water in a clean container</a:t>
            </a:r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BB772237-23B8-D441-ADAE-DE5C28520454}"/>
              </a:ext>
            </a:extLst>
          </p:cNvPr>
          <p:cNvSpPr/>
          <p:nvPr/>
        </p:nvSpPr>
        <p:spPr>
          <a:xfrm>
            <a:off x="4985855" y="2219287"/>
            <a:ext cx="1042320" cy="550889"/>
          </a:xfrm>
          <a:prstGeom prst="round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0E987DF-7595-A745-A93A-48B7FB76E350}"/>
              </a:ext>
            </a:extLst>
          </p:cNvPr>
          <p:cNvSpPr txBox="1"/>
          <p:nvPr/>
        </p:nvSpPr>
        <p:spPr>
          <a:xfrm>
            <a:off x="4960410" y="2210779"/>
            <a:ext cx="10523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B" sz="1000" dirty="0">
                <a:latin typeface="Avenir Next Condensed" panose="020B0506020202020204" pitchFamily="34" charset="0"/>
              </a:rPr>
              <a:t>Remember to treat this water if it will be stored!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5C6545-97D4-E54D-BBAB-49754C3546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5551477-9D65-938B-9C2B-C4863D2378E2}"/>
              </a:ext>
            </a:extLst>
          </p:cNvPr>
          <p:cNvSpPr/>
          <p:nvPr/>
        </p:nvSpPr>
        <p:spPr>
          <a:xfrm>
            <a:off x="554297" y="361811"/>
            <a:ext cx="6843650" cy="463749"/>
          </a:xfrm>
          <a:prstGeom prst="rect">
            <a:avLst/>
          </a:prstGeom>
          <a:solidFill>
            <a:srgbClr val="92D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D4D021D9-8D7F-BD44-874C-6345D250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677" y="365831"/>
            <a:ext cx="4246309" cy="486973"/>
          </a:xfrm>
        </p:spPr>
        <p:txBody>
          <a:bodyPr>
            <a:normAutofit/>
          </a:bodyPr>
          <a:lstStyle/>
          <a:p>
            <a:pPr algn="l"/>
            <a:r>
              <a:rPr lang="es-GB" sz="1600" b="1">
                <a:solidFill>
                  <a:schemeClr val="bg1"/>
                </a:solidFill>
                <a:latin typeface="Montserrat SemiBold" pitchFamily="2" charset="77"/>
              </a:rPr>
              <a:t>2</a:t>
            </a:r>
            <a:r>
              <a:rPr lang="es-ES" sz="1600" b="1" dirty="0">
                <a:solidFill>
                  <a:schemeClr val="bg1"/>
                </a:solidFill>
                <a:latin typeface="Montserrat SemiBold" pitchFamily="2" charset="77"/>
              </a:rPr>
              <a:t>. </a:t>
            </a:r>
            <a:r>
              <a:rPr lang="es-GB" sz="1600" b="1">
                <a:solidFill>
                  <a:schemeClr val="bg1"/>
                </a:solidFill>
                <a:latin typeface="Montserrat SemiBold" pitchFamily="2" charset="77"/>
              </a:rPr>
              <a:t>GRIFAID </a:t>
            </a:r>
            <a:r>
              <a:rPr lang="es-GB" sz="1600" b="1" dirty="0">
                <a:solidFill>
                  <a:schemeClr val="bg1"/>
                </a:solidFill>
                <a:latin typeface="Montserrat SemiBold" pitchFamily="2" charset="77"/>
              </a:rPr>
              <a:t>filter use and maintenance </a:t>
            </a:r>
          </a:p>
        </p:txBody>
      </p:sp>
      <p:sp>
        <p:nvSpPr>
          <p:cNvPr id="11" name="CuadroTexto 22">
            <a:extLst>
              <a:ext uri="{FF2B5EF4-FFF2-40B4-BE49-F238E27FC236}">
                <a16:creationId xmlns:a16="http://schemas.microsoft.com/office/drawing/2014/main" id="{58F56E9F-8632-941D-B5E4-A2EE55C0D067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2</a:t>
            </a:r>
            <a:r>
              <a:rPr lang="es-ES" sz="1200" dirty="0"/>
              <a:t>4</a:t>
            </a:r>
            <a:endParaRPr lang="es-GB" sz="1200" dirty="0"/>
          </a:p>
        </p:txBody>
      </p:sp>
    </p:spTree>
    <p:extLst>
      <p:ext uri="{BB962C8B-B14F-4D97-AF65-F5344CB8AC3E}">
        <p14:creationId xmlns:p14="http://schemas.microsoft.com/office/powerpoint/2010/main" val="2883464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2391" y="1250933"/>
            <a:ext cx="62878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 Hygiene for staffs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On entering the ORP.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Before preparing ORS solutions, or giving ORS to drink to a patient.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Before eating, drinking (or smoking).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After handling soiled laundry, waste, cleaning spills or emptying excreta buckets.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After contact with vomit or any other body fluids.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After going to the toilets.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On leaving ORP.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 Hygiene for Patients / Attendants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On entering the ORP.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Before drinking ORS or giving ORS to drink.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Before eating (or smoking).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Before preparing food for a patient.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After contact with vomit or any other body fluids.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After handling soiled laundry.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After going to the toilets.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On leaving ORP.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0C67D91F-88AA-7541-85A3-5579304E4E42}"/>
              </a:ext>
            </a:extLst>
          </p:cNvPr>
          <p:cNvSpPr/>
          <p:nvPr/>
        </p:nvSpPr>
        <p:spPr>
          <a:xfrm rot="10800000">
            <a:off x="479402" y="1062249"/>
            <a:ext cx="6684380" cy="4151305"/>
          </a:xfrm>
          <a:prstGeom prst="round2Same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2E3C066-28F3-5A43-AC88-66F6C2BE44E0}"/>
              </a:ext>
            </a:extLst>
          </p:cNvPr>
          <p:cNvSpPr/>
          <p:nvPr/>
        </p:nvSpPr>
        <p:spPr>
          <a:xfrm>
            <a:off x="7397947" y="2122338"/>
            <a:ext cx="171170" cy="107528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IPC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071ACB2-C29D-4748-853A-5F0D0A714B91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2</a:t>
            </a:r>
            <a:r>
              <a:rPr lang="es-ES" sz="1200" dirty="0"/>
              <a:t>5</a:t>
            </a:r>
            <a:endParaRPr lang="es-GB" sz="1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32862B-994A-2965-36D5-CFDFF4E69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CC4E8B-6F65-C97E-018A-2F12DD8C22B8}"/>
              </a:ext>
            </a:extLst>
          </p:cNvPr>
          <p:cNvSpPr/>
          <p:nvPr/>
        </p:nvSpPr>
        <p:spPr>
          <a:xfrm>
            <a:off x="495837" y="492810"/>
            <a:ext cx="6667945" cy="4637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774" y="447642"/>
            <a:ext cx="2652364" cy="573242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3. Hand Hygiene</a:t>
            </a:r>
          </a:p>
        </p:txBody>
      </p:sp>
    </p:spTree>
    <p:extLst>
      <p:ext uri="{BB962C8B-B14F-4D97-AF65-F5344CB8AC3E}">
        <p14:creationId xmlns:p14="http://schemas.microsoft.com/office/powerpoint/2010/main" val="16561335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1957" y="968682"/>
            <a:ext cx="641197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Basic PPE </a:t>
            </a:r>
            <a:r>
              <a:rPr lang="mr-IN" sz="1300" b="1" dirty="0">
                <a:latin typeface="Open Sans ExtraBold" pitchFamily="2" charset="0"/>
                <a:ea typeface="Open Sans ExtraBold" pitchFamily="2" charset="0"/>
              </a:rPr>
              <a:t>–</a:t>
            </a:r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Personal Protective Equipment for ORP staff</a:t>
            </a:r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Short-sleeved top + 1 pair of trousers (locally procured is fine).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1 pair of boots.</a:t>
            </a:r>
          </a:p>
          <a:p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Staff change on entering and leaving the ORP. Staff must neither leave the ORP in their protective clothing nor work in the ORP in their personal clothes. 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Additional PPE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Reusable rubber gloves.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Reusable plastic apron.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Reusable face shield.</a:t>
            </a:r>
          </a:p>
          <a:p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For the preparation of chlorine solutions; collection, transport and washing/disinfection of soiled laundry or materials, dishes; for elimination of wastewater, feces, vomit, and waste.</a:t>
            </a:r>
          </a:p>
          <a:p>
            <a:endParaRPr lang="en-US" sz="1300" b="1" u="sng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  <a:p>
            <a:r>
              <a:rPr lang="en-US" sz="1300" b="1" u="sng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NB</a:t>
            </a: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: Respiratory masks (FFP 1, 2 or 3) protect against dust (e.g. removing</a:t>
            </a:r>
          </a:p>
          <a:p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ashes, sweeping the waste storage area) but not against gases or vapours. Cholera is not transmitted by the inhalation of droplets. It is pointless to wear a surgical mask</a:t>
            </a:r>
          </a:p>
          <a:p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or FFP2 respirator to protect oneself against cholera.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06C9FE51-112C-9046-B273-7557316199ED}"/>
              </a:ext>
            </a:extLst>
          </p:cNvPr>
          <p:cNvSpPr/>
          <p:nvPr/>
        </p:nvSpPr>
        <p:spPr>
          <a:xfrm rot="10800000">
            <a:off x="545745" y="968681"/>
            <a:ext cx="6667944" cy="4244872"/>
          </a:xfrm>
          <a:prstGeom prst="round2Same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E7FF57D-7276-E74B-BB1F-E0C783EE131D}"/>
              </a:ext>
            </a:extLst>
          </p:cNvPr>
          <p:cNvSpPr/>
          <p:nvPr/>
        </p:nvSpPr>
        <p:spPr>
          <a:xfrm>
            <a:off x="7397947" y="2122338"/>
            <a:ext cx="171170" cy="107528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IPC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E202045-C522-524C-B2E5-516791C82351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/>
              <a:t>2</a:t>
            </a:r>
            <a:r>
              <a:rPr lang="es-ES" sz="1200" dirty="0"/>
              <a:t>6</a:t>
            </a:r>
            <a:endParaRPr lang="es-GB" sz="1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FE9376-5007-4CC5-CD52-DFBCFBC70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5A26742-329C-B262-9EC9-5A9CBAF0C880}"/>
              </a:ext>
            </a:extLst>
          </p:cNvPr>
          <p:cNvSpPr/>
          <p:nvPr/>
        </p:nvSpPr>
        <p:spPr>
          <a:xfrm>
            <a:off x="545743" y="393934"/>
            <a:ext cx="6667945" cy="4637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747" y="308262"/>
            <a:ext cx="6852200" cy="60492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3. Personal Protective Equipment</a:t>
            </a:r>
          </a:p>
        </p:txBody>
      </p:sp>
    </p:spTree>
    <p:extLst>
      <p:ext uri="{BB962C8B-B14F-4D97-AF65-F5344CB8AC3E}">
        <p14:creationId xmlns:p14="http://schemas.microsoft.com/office/powerpoint/2010/main" val="60212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89839" y="1938523"/>
            <a:ext cx="1734126" cy="156630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/ CLEAN</a:t>
            </a:r>
          </a:p>
        </p:txBody>
      </p:sp>
      <p:sp>
        <p:nvSpPr>
          <p:cNvPr id="6" name="Rectangle 5"/>
          <p:cNvSpPr/>
          <p:nvPr/>
        </p:nvSpPr>
        <p:spPr>
          <a:xfrm>
            <a:off x="3127553" y="1933344"/>
            <a:ext cx="1734126" cy="156630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RINSE</a:t>
            </a:r>
          </a:p>
        </p:txBody>
      </p:sp>
      <p:sp>
        <p:nvSpPr>
          <p:cNvPr id="7" name="Rectangle 6"/>
          <p:cNvSpPr/>
          <p:nvPr/>
        </p:nvSpPr>
        <p:spPr>
          <a:xfrm>
            <a:off x="5260232" y="1950367"/>
            <a:ext cx="1734126" cy="156630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DISINFECT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9649" y="3887961"/>
            <a:ext cx="6118874" cy="78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27" b="1" dirty="0">
                <a:solidFill>
                  <a:srgbClr val="FF0000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ONLY CLEAN ITEMS CAN BE EFFICIENTLY DISINFECTED</a:t>
            </a:r>
          </a:p>
          <a:p>
            <a:endParaRPr lang="en-US" sz="1127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NB : IF NOT CLEAN </a:t>
            </a:r>
            <a:r>
              <a:rPr lang="mr-IN" sz="1127" dirty="0">
                <a:latin typeface="Open Sans Light" pitchFamily="2" charset="0"/>
                <a:ea typeface="Open Sans Light" pitchFamily="2" charset="0"/>
              </a:rPr>
              <a:t>–</a:t>
            </a:r>
            <a:r>
              <a:rPr lang="en-US" sz="1127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CHLORINE WILL REACT WITH ORGANIC MATER RATHER THAN WITH MICROBES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0D16523-7D12-1C4F-ABE1-D53B66A8B7DD}"/>
              </a:ext>
            </a:extLst>
          </p:cNvPr>
          <p:cNvSpPr txBox="1"/>
          <p:nvPr/>
        </p:nvSpPr>
        <p:spPr>
          <a:xfrm>
            <a:off x="989839" y="1589965"/>
            <a:ext cx="1734125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B" dirty="0">
                <a:solidFill>
                  <a:srgbClr val="FF0000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First</a:t>
            </a:r>
            <a:r>
              <a:rPr lang="es-GB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DAC6939-FDB2-454C-93E9-D49DD83AAD4F}"/>
              </a:ext>
            </a:extLst>
          </p:cNvPr>
          <p:cNvSpPr txBox="1"/>
          <p:nvPr/>
        </p:nvSpPr>
        <p:spPr>
          <a:xfrm>
            <a:off x="3127553" y="1606988"/>
            <a:ext cx="1734125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B" dirty="0">
                <a:solidFill>
                  <a:srgbClr val="FF0000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Second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24598C9-A1D9-3944-A29B-EDD51C01D88E}"/>
              </a:ext>
            </a:extLst>
          </p:cNvPr>
          <p:cNvSpPr txBox="1"/>
          <p:nvPr/>
        </p:nvSpPr>
        <p:spPr>
          <a:xfrm>
            <a:off x="5260232" y="1579080"/>
            <a:ext cx="1734125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B" dirty="0">
                <a:solidFill>
                  <a:srgbClr val="FF0000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Third</a:t>
            </a:r>
          </a:p>
        </p:txBody>
      </p:sp>
      <p:sp>
        <p:nvSpPr>
          <p:cNvPr id="11" name="Redondear rectángulo de esquina del mismo lado 10">
            <a:extLst>
              <a:ext uri="{FF2B5EF4-FFF2-40B4-BE49-F238E27FC236}">
                <a16:creationId xmlns:a16="http://schemas.microsoft.com/office/drawing/2014/main" id="{13A7081C-52BE-924C-B6D5-C53570595028}"/>
              </a:ext>
            </a:extLst>
          </p:cNvPr>
          <p:cNvSpPr/>
          <p:nvPr/>
        </p:nvSpPr>
        <p:spPr>
          <a:xfrm rot="10800000">
            <a:off x="340828" y="1434490"/>
            <a:ext cx="6862604" cy="3722901"/>
          </a:xfrm>
          <a:prstGeom prst="round2Same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09293AD6-E2AB-0D44-AE9F-9FCCE61DA407}"/>
              </a:ext>
            </a:extLst>
          </p:cNvPr>
          <p:cNvSpPr/>
          <p:nvPr/>
        </p:nvSpPr>
        <p:spPr>
          <a:xfrm>
            <a:off x="7397947" y="2122338"/>
            <a:ext cx="171170" cy="107528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IPC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A834771-B837-BA4B-9DC9-95931FC55DEF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27</a:t>
            </a:r>
            <a:endParaRPr lang="es-GB" sz="12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3ACC937-92D2-F617-57A7-314E27C4C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2D26A15-7412-944C-FBAA-95A52CBCE02F}"/>
              </a:ext>
            </a:extLst>
          </p:cNvPr>
          <p:cNvSpPr/>
          <p:nvPr/>
        </p:nvSpPr>
        <p:spPr>
          <a:xfrm>
            <a:off x="334068" y="816604"/>
            <a:ext cx="6869364" cy="4637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857050-C105-4025-ACD7-5C0017D51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628" y="889178"/>
            <a:ext cx="6862602" cy="623050"/>
          </a:xfrm>
        </p:spPr>
        <p:txBody>
          <a:bodyPr>
            <a:noAutofit/>
          </a:bodyPr>
          <a:lstStyle/>
          <a:p>
            <a:pPr algn="l" latinLnBrk="1"/>
            <a:b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</a:br>
            <a:r>
              <a:rPr lang="en-US" sz="1800" b="1" dirty="0">
                <a:solidFill>
                  <a:schemeClr val="bg1"/>
                </a:solidFill>
                <a:latin typeface="Montserrat SemiBold" pitchFamily="2" charset="77"/>
              </a:rPr>
              <a:t>3. General Principles for cleaning surfaces and items</a:t>
            </a:r>
            <a:b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</a:br>
            <a:br>
              <a:rPr lang="en-GB" sz="2000" b="1" dirty="0">
                <a:solidFill>
                  <a:schemeClr val="bg1"/>
                </a:solidFill>
                <a:latin typeface="Montserrat SemiBold" pitchFamily="2" charset="77"/>
              </a:rPr>
            </a:br>
            <a:endParaRPr lang="en-US" sz="1800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870780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88069C45-DC96-6D45-900D-C07918DC76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67" y="1988303"/>
            <a:ext cx="6354340" cy="2719192"/>
          </a:xfr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27DEB25D-42BC-4B45-8A97-9C63BD5B936D}"/>
              </a:ext>
            </a:extLst>
          </p:cNvPr>
          <p:cNvSpPr txBox="1"/>
          <p:nvPr/>
        </p:nvSpPr>
        <p:spPr>
          <a:xfrm>
            <a:off x="2790295" y="4276485"/>
            <a:ext cx="444592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This solution can be prepared weekly if stored properly</a:t>
            </a: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72C48021-A9FF-BA43-B799-F143F69814A4}"/>
              </a:ext>
            </a:extLst>
          </p:cNvPr>
          <p:cNvSpPr/>
          <p:nvPr/>
        </p:nvSpPr>
        <p:spPr>
          <a:xfrm rot="10800000">
            <a:off x="479399" y="1511697"/>
            <a:ext cx="6753171" cy="3502606"/>
          </a:xfrm>
          <a:prstGeom prst="round2Same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3AE5CC4-F4C6-224E-93F8-6938BB29EEF1}"/>
              </a:ext>
            </a:extLst>
          </p:cNvPr>
          <p:cNvSpPr/>
          <p:nvPr/>
        </p:nvSpPr>
        <p:spPr>
          <a:xfrm>
            <a:off x="7397947" y="2122338"/>
            <a:ext cx="171170" cy="107528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IPC</a:t>
            </a:r>
          </a:p>
        </p:txBody>
      </p:sp>
      <p:sp>
        <p:nvSpPr>
          <p:cNvPr id="3" name="Rectángulo redondeado 2">
            <a:extLst>
              <a:ext uri="{FF2B5EF4-FFF2-40B4-BE49-F238E27FC236}">
                <a16:creationId xmlns:a16="http://schemas.microsoft.com/office/drawing/2014/main" id="{F22E3333-FDC4-3940-9603-DD01C5A12A33}"/>
              </a:ext>
            </a:extLst>
          </p:cNvPr>
          <p:cNvSpPr/>
          <p:nvPr/>
        </p:nvSpPr>
        <p:spPr>
          <a:xfrm>
            <a:off x="2829217" y="4240755"/>
            <a:ext cx="4321778" cy="38794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7D04EC9-DD34-CB48-966A-789B86550ADF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28</a:t>
            </a:r>
            <a:endParaRPr lang="es-GB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F90A0C-65DC-38C4-0AF2-9D0EF4093A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162C6EC-CF54-DF36-0759-18AE5FF64D7C}"/>
              </a:ext>
            </a:extLst>
          </p:cNvPr>
          <p:cNvSpPr/>
          <p:nvPr/>
        </p:nvSpPr>
        <p:spPr>
          <a:xfrm>
            <a:off x="479399" y="823761"/>
            <a:ext cx="6753171" cy="4637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7587B83-A3CE-F24F-8DB7-6AED51C7C5A3}"/>
              </a:ext>
            </a:extLst>
          </p:cNvPr>
          <p:cNvSpPr/>
          <p:nvPr/>
        </p:nvSpPr>
        <p:spPr>
          <a:xfrm>
            <a:off x="510659" y="904062"/>
            <a:ext cx="6828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Montserrat SemiBold" pitchFamily="2" charset="77"/>
              </a:rPr>
              <a:t>3. How to prepare Chlorine Solutions with 1g </a:t>
            </a:r>
            <a:r>
              <a:rPr lang="en-US" sz="1800" b="1" dirty="0" err="1">
                <a:solidFill>
                  <a:schemeClr val="bg1"/>
                </a:solidFill>
                <a:latin typeface="Montserrat SemiBold" pitchFamily="2" charset="77"/>
              </a:rPr>
              <a:t>Aquatabs</a:t>
            </a:r>
            <a:endParaRPr lang="es-GB" sz="1600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416996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DB5619-D955-ECB0-302E-08DE2FAE2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C25C1C32-85F1-ED4E-B035-DFD73D1C99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69" y="431577"/>
            <a:ext cx="6672200" cy="2798642"/>
          </a:xfrm>
        </p:spPr>
      </p:pic>
      <p:pic>
        <p:nvPicPr>
          <p:cNvPr id="5" name="Marcador de contenido 6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FCB701AB-2257-5B4F-9254-DADF95350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61" y="3185296"/>
            <a:ext cx="6804025" cy="1977492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568856C-5561-E246-9392-F27A574D3D89}"/>
              </a:ext>
            </a:extLst>
          </p:cNvPr>
          <p:cNvSpPr txBox="1"/>
          <p:nvPr/>
        </p:nvSpPr>
        <p:spPr>
          <a:xfrm>
            <a:off x="4283886" y="2712612"/>
            <a:ext cx="2796385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B" dirty="0"/>
              <a:t>Prepare this solution daily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C7C7B0B-C881-C149-9853-2904DAB4BEA1}"/>
              </a:ext>
            </a:extLst>
          </p:cNvPr>
          <p:cNvSpPr txBox="1"/>
          <p:nvPr/>
        </p:nvSpPr>
        <p:spPr>
          <a:xfrm>
            <a:off x="5199655" y="4896073"/>
            <a:ext cx="2310712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dirty="0"/>
              <a:t>Prepare this solution daily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E9CD89E3-A9C1-5348-AD3D-FE729D4806E2}"/>
              </a:ext>
            </a:extLst>
          </p:cNvPr>
          <p:cNvSpPr/>
          <p:nvPr/>
        </p:nvSpPr>
        <p:spPr>
          <a:xfrm>
            <a:off x="7397947" y="2122338"/>
            <a:ext cx="171170" cy="107528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IPC</a:t>
            </a:r>
          </a:p>
        </p:txBody>
      </p:sp>
      <p:sp>
        <p:nvSpPr>
          <p:cNvPr id="13" name="Rectángulo redondeado 12">
            <a:extLst>
              <a:ext uri="{FF2B5EF4-FFF2-40B4-BE49-F238E27FC236}">
                <a16:creationId xmlns:a16="http://schemas.microsoft.com/office/drawing/2014/main" id="{5698CE52-CB78-6D44-8FC3-90246FC7A75E}"/>
              </a:ext>
            </a:extLst>
          </p:cNvPr>
          <p:cNvSpPr/>
          <p:nvPr/>
        </p:nvSpPr>
        <p:spPr>
          <a:xfrm>
            <a:off x="4571918" y="2700908"/>
            <a:ext cx="2232256" cy="32717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4" name="Rectángulo redondeado 13">
            <a:extLst>
              <a:ext uri="{FF2B5EF4-FFF2-40B4-BE49-F238E27FC236}">
                <a16:creationId xmlns:a16="http://schemas.microsoft.com/office/drawing/2014/main" id="{DB051574-79B0-AA49-B80D-FD57AEA34277}"/>
              </a:ext>
            </a:extLst>
          </p:cNvPr>
          <p:cNvSpPr/>
          <p:nvPr/>
        </p:nvSpPr>
        <p:spPr>
          <a:xfrm>
            <a:off x="5219997" y="4924769"/>
            <a:ext cx="2092888" cy="2593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D99ED90-AA30-FA42-9A85-792BCDBFCF8D}"/>
              </a:ext>
            </a:extLst>
          </p:cNvPr>
          <p:cNvSpPr txBox="1"/>
          <p:nvPr/>
        </p:nvSpPr>
        <p:spPr>
          <a:xfrm>
            <a:off x="7159218" y="4597757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29</a:t>
            </a:r>
            <a:endParaRPr lang="es-GB" sz="1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BC47754-4BED-EC8F-18E7-03F81F656B81}"/>
              </a:ext>
            </a:extLst>
          </p:cNvPr>
          <p:cNvSpPr/>
          <p:nvPr/>
        </p:nvSpPr>
        <p:spPr>
          <a:xfrm>
            <a:off x="514745" y="105596"/>
            <a:ext cx="6587234" cy="3186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66A63AC3-183D-994B-A3C4-1764D0A66305}"/>
              </a:ext>
            </a:extLst>
          </p:cNvPr>
          <p:cNvSpPr/>
          <p:nvPr/>
        </p:nvSpPr>
        <p:spPr>
          <a:xfrm>
            <a:off x="582546" y="154352"/>
            <a:ext cx="53886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Montserrat SemiBold" pitchFamily="2" charset="77"/>
              </a:rPr>
              <a:t>3. How to prepare Chlorine Solutions with 1g </a:t>
            </a:r>
            <a:r>
              <a:rPr lang="en-US" sz="1400" b="1" dirty="0" err="1">
                <a:solidFill>
                  <a:schemeClr val="bg1"/>
                </a:solidFill>
                <a:latin typeface="Montserrat SemiBold" pitchFamily="2" charset="77"/>
              </a:rPr>
              <a:t>Aquatabs</a:t>
            </a:r>
            <a:endParaRPr lang="es-GB" sz="1400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97820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725096B-F025-5428-FD6C-7C6E81288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08AC6B3-F5B5-D08D-028D-815DCF508665}"/>
              </a:ext>
            </a:extLst>
          </p:cNvPr>
          <p:cNvSpPr/>
          <p:nvPr/>
        </p:nvSpPr>
        <p:spPr>
          <a:xfrm>
            <a:off x="482222" y="544670"/>
            <a:ext cx="6595230" cy="550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43" y="605495"/>
            <a:ext cx="6393180" cy="593058"/>
          </a:xfrm>
        </p:spPr>
        <p:txBody>
          <a:bodyPr>
            <a:normAutofit/>
          </a:bodyPr>
          <a:lstStyle/>
          <a:p>
            <a:pPr algn="l"/>
            <a: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  <a:t>1. What is an ORP (Oral Rehydration Point)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5343" y="1198553"/>
            <a:ext cx="670777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An ORP is the entry point </a:t>
            </a:r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at the community level </a:t>
            </a: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for </a:t>
            </a:r>
            <a:r>
              <a:rPr lang="en-US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diarrhoea</a:t>
            </a: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/ cholera treatment of mild cases with Oral Rehydration Solutions (ORS) and referral of severe / at risk cases.</a:t>
            </a:r>
          </a:p>
          <a:p>
            <a:pPr algn="just"/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algn="just"/>
            <a:r>
              <a:rPr lang="en-US" sz="1300" b="1" u="sng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NB:</a:t>
            </a:r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</a:t>
            </a: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ORPs do not replace cholera treatment centers or units. ORP is meant to procure early access to Oral Rehydration Therapy and early referral to cholera treatment centers/units.</a:t>
            </a:r>
          </a:p>
          <a:p>
            <a:pPr algn="just"/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06388" y="3072235"/>
            <a:ext cx="361794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Encourage early care-seeking behavior.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Assess dehydration in </a:t>
            </a:r>
            <a:r>
              <a:rPr lang="en-US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diarrhoea</a:t>
            </a: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patients.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Provide home treatment for mild cases.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Refer patients with dehydration </a:t>
            </a:r>
          </a:p>
          <a:p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      to CTUs/CTCs.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Refer other at-risk patients.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Give cholera prevention messages.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Report on number of patients seen.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6388" y="2672856"/>
            <a:ext cx="2964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Main Functions: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1BA5CA3-28C7-524E-AC69-B307F34FDD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25" y="2833952"/>
            <a:ext cx="2187065" cy="196421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01968DF-EE17-3E41-A89D-A522EA0C8C32}"/>
              </a:ext>
            </a:extLst>
          </p:cNvPr>
          <p:cNvSpPr txBox="1"/>
          <p:nvPr/>
        </p:nvSpPr>
        <p:spPr>
          <a:xfrm>
            <a:off x="5672683" y="1731580"/>
            <a:ext cx="184731" cy="315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GB" dirty="0"/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4741D9FE-EDE9-1F44-A96F-10B5ADD56B32}"/>
              </a:ext>
            </a:extLst>
          </p:cNvPr>
          <p:cNvSpPr/>
          <p:nvPr/>
        </p:nvSpPr>
        <p:spPr>
          <a:xfrm rot="10800000">
            <a:off x="3242905" y="2663824"/>
            <a:ext cx="3925702" cy="2356551"/>
          </a:xfrm>
          <a:prstGeom prst="round2Same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F884FD68-2094-9B4F-B153-5661C8077733}"/>
              </a:ext>
            </a:extLst>
          </p:cNvPr>
          <p:cNvSpPr/>
          <p:nvPr/>
        </p:nvSpPr>
        <p:spPr>
          <a:xfrm>
            <a:off x="7397948" y="0"/>
            <a:ext cx="161727" cy="1151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ORP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D06B8C21-F46C-0D4E-936B-D7848B6F79E3}"/>
              </a:ext>
            </a:extLst>
          </p:cNvPr>
          <p:cNvSpPr txBox="1"/>
          <p:nvPr/>
        </p:nvSpPr>
        <p:spPr>
          <a:xfrm>
            <a:off x="7168607" y="49734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20660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963332"/>
              </p:ext>
            </p:extLst>
          </p:nvPr>
        </p:nvGraphicFramePr>
        <p:xfrm>
          <a:off x="602477" y="845338"/>
          <a:ext cx="6393181" cy="418038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87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1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1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201">
                <a:tc>
                  <a:txBody>
                    <a:bodyPr/>
                    <a:lstStyle/>
                    <a:p>
                      <a:r>
                        <a:rPr lang="en-US" sz="1100" dirty="0"/>
                        <a:t>Chlorine</a:t>
                      </a:r>
                    </a:p>
                    <a:p>
                      <a:r>
                        <a:rPr lang="en-US" sz="1100" dirty="0"/>
                        <a:t>Solutions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Solution 0,05%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Solution 0,2%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Solution 2%</a:t>
                      </a:r>
                    </a:p>
                  </a:txBody>
                  <a:tcPr marL="71035" marR="71035" marT="35518" marB="3551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207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/>
                        <a:t>Uses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Handwashing, washing clothes, utensils, dishes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Disinfection of shoes, floors, beds, chairs,</a:t>
                      </a:r>
                      <a:r>
                        <a:rPr lang="en-US" sz="1200" b="1" baseline="0" dirty="0"/>
                        <a:t> footbaths</a:t>
                      </a:r>
                      <a:r>
                        <a:rPr lang="en-US" sz="1200" b="1" dirty="0"/>
                        <a:t> 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Feces, vomit</a:t>
                      </a:r>
                    </a:p>
                  </a:txBody>
                  <a:tcPr marL="71035" marR="71035" marT="35518" marB="3551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207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How often to prepare solutions</a:t>
                      </a:r>
                      <a:endParaRPr lang="en-US" sz="1200" i="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Daily</a:t>
                      </a:r>
                      <a:endParaRPr lang="en-US" sz="1200" i="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Daily</a:t>
                      </a:r>
                      <a:endParaRPr lang="en-US" sz="1200" i="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Weekly</a:t>
                      </a:r>
                    </a:p>
                    <a:p>
                      <a:pPr algn="ctr"/>
                      <a:r>
                        <a:rPr lang="en-US" sz="1200" dirty="0"/>
                        <a:t>if stored properly</a:t>
                      </a:r>
                      <a:endParaRPr lang="en-US" sz="1200" i="0" dirty="0"/>
                    </a:p>
                  </a:txBody>
                  <a:tcPr marL="71035" marR="71035" marT="35518" marB="3551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207">
                <a:tc>
                  <a:txBody>
                    <a:bodyPr/>
                    <a:lstStyle/>
                    <a:p>
                      <a:r>
                        <a:rPr lang="en-US" sz="1200" dirty="0"/>
                        <a:t>Aquatabs </a:t>
                      </a:r>
                    </a:p>
                    <a:p>
                      <a:r>
                        <a:rPr lang="en-US" sz="1200" dirty="0"/>
                        <a:t>(NaDcc 1g/tablet)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 tablets / 10L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20 tablets</a:t>
                      </a:r>
                      <a:r>
                        <a:rPr lang="en-US" sz="1200" baseline="0" dirty="0"/>
                        <a:t> / 10L</a:t>
                      </a:r>
                    </a:p>
                    <a:p>
                      <a:pPr algn="ctr"/>
                      <a:r>
                        <a:rPr lang="en-US" sz="1200" baseline="0" dirty="0"/>
                        <a:t>2 tablets / 1L</a:t>
                      </a:r>
                      <a:endParaRPr lang="en-US" sz="120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20 tablets /</a:t>
                      </a:r>
                      <a:r>
                        <a:rPr lang="en-US" sz="1200" baseline="0" dirty="0"/>
                        <a:t> 1L</a:t>
                      </a:r>
                      <a:endParaRPr lang="en-US" sz="1200" dirty="0"/>
                    </a:p>
                  </a:txBody>
                  <a:tcPr marL="71035" marR="71035" marT="35518" marB="3551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207">
                <a:tc>
                  <a:txBody>
                    <a:bodyPr/>
                    <a:lstStyle/>
                    <a:p>
                      <a:r>
                        <a:rPr lang="en-US" sz="1200" dirty="0"/>
                        <a:t>Bleach</a:t>
                      </a:r>
                    </a:p>
                    <a:p>
                      <a:r>
                        <a:rPr lang="en-US" sz="1200" baseline="0" dirty="0"/>
                        <a:t>(5% active chlorine)</a:t>
                      </a:r>
                      <a:endParaRPr lang="en-US" sz="120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100 mL</a:t>
                      </a:r>
                      <a:r>
                        <a:rPr lang="en-US" sz="1200" baseline="0" dirty="0"/>
                        <a:t> / 10L</a:t>
                      </a:r>
                      <a:endParaRPr lang="en-US" sz="1200" dirty="0"/>
                    </a:p>
                    <a:p>
                      <a:pPr algn="ctr"/>
                      <a:r>
                        <a:rPr lang="en-US" sz="1200" dirty="0"/>
                        <a:t>10 mL / 1L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400 mL / 10L</a:t>
                      </a:r>
                    </a:p>
                    <a:p>
                      <a:pPr algn="ctr"/>
                      <a:r>
                        <a:rPr lang="en-US" sz="1200" dirty="0"/>
                        <a:t>40 mL / 1L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</a:t>
                      </a:r>
                    </a:p>
                    <a:p>
                      <a:pPr algn="ctr"/>
                      <a:r>
                        <a:rPr lang="en-US" sz="1200" dirty="0"/>
                        <a:t>400 mL / 1L</a:t>
                      </a:r>
                    </a:p>
                  </a:txBody>
                  <a:tcPr marL="71035" marR="71035" marT="35518" marB="3551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2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HTH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(70% active chlorine)</a:t>
                      </a:r>
                    </a:p>
                    <a:p>
                      <a:endParaRPr lang="en-US" sz="120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0.7 g/L</a:t>
                      </a:r>
                    </a:p>
                    <a:p>
                      <a:pPr algn="ctr"/>
                      <a:r>
                        <a:rPr lang="en-US" sz="1200" dirty="0"/>
                        <a:t>½ </a:t>
                      </a:r>
                      <a:r>
                        <a:rPr lang="en-US" sz="1200" baseline="0" dirty="0"/>
                        <a:t> tablespoon / 10L</a:t>
                      </a:r>
                      <a:endParaRPr lang="en-US" sz="120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 g/L</a:t>
                      </a:r>
                    </a:p>
                    <a:p>
                      <a:pPr algn="ctr"/>
                      <a:r>
                        <a:rPr lang="en-US" sz="1200" baseline="0" dirty="0"/>
                        <a:t>2 tablespoon / 10L</a:t>
                      </a:r>
                      <a:endParaRPr lang="en-US" sz="120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30 g/L</a:t>
                      </a:r>
                    </a:p>
                    <a:p>
                      <a:pPr algn="ctr"/>
                      <a:r>
                        <a:rPr lang="en-US" sz="1200" baseline="0" dirty="0"/>
                        <a:t>2 tablespoon / 1L</a:t>
                      </a:r>
                      <a:endParaRPr lang="en-US" sz="1200" dirty="0"/>
                    </a:p>
                  </a:txBody>
                  <a:tcPr marL="71035" marR="71035" marT="35518" marB="35518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0207">
                <a:tc>
                  <a:txBody>
                    <a:bodyPr/>
                    <a:lstStyle/>
                    <a:p>
                      <a:r>
                        <a:rPr lang="en-US" sz="1200" dirty="0"/>
                        <a:t>Make your own recipe</a:t>
                      </a:r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71035" marR="71035" marT="35518" marB="35518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71035" marR="71035" marT="35518" marB="35518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02ACB53B-F398-6547-9BA5-ECCB41039B79}"/>
              </a:ext>
            </a:extLst>
          </p:cNvPr>
          <p:cNvSpPr/>
          <p:nvPr/>
        </p:nvSpPr>
        <p:spPr>
          <a:xfrm>
            <a:off x="7397947" y="2122338"/>
            <a:ext cx="171170" cy="107528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IPC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6E74875-258E-AA46-A18E-DB78EA414AF9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30</a:t>
            </a:r>
            <a:endParaRPr lang="es-GB" sz="12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4CD73CE-79FA-3542-81BB-3C5CC87B8965}"/>
              </a:ext>
            </a:extLst>
          </p:cNvPr>
          <p:cNvSpPr txBox="1"/>
          <p:nvPr/>
        </p:nvSpPr>
        <p:spPr>
          <a:xfrm>
            <a:off x="573799" y="5135063"/>
            <a:ext cx="398698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i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http://</a:t>
            </a:r>
            <a:r>
              <a:rPr lang="es-ES" sz="900" i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icrc-chlorine-app.westeurope.cloudapp.azure.com</a:t>
            </a:r>
            <a:r>
              <a:rPr lang="es-ES" sz="900" i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/</a:t>
            </a:r>
            <a:r>
              <a:rPr lang="es-ES" sz="900" i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dashboard</a:t>
            </a:r>
            <a:r>
              <a:rPr lang="es-ES" sz="900" i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/home</a:t>
            </a:r>
            <a:endParaRPr lang="es-GB" sz="900" i="1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EC6566-6421-EE9C-7777-D73A0DB431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37EF8AA-654A-1746-6603-364CFD4B492F}"/>
              </a:ext>
            </a:extLst>
          </p:cNvPr>
          <p:cNvSpPr/>
          <p:nvPr/>
        </p:nvSpPr>
        <p:spPr>
          <a:xfrm>
            <a:off x="616675" y="326917"/>
            <a:ext cx="6352121" cy="4637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247" y="350854"/>
            <a:ext cx="6393180" cy="467148"/>
          </a:xfrm>
        </p:spPr>
        <p:txBody>
          <a:bodyPr>
            <a:normAutofit fontScale="90000"/>
          </a:bodyPr>
          <a:lstStyle/>
          <a:p>
            <a:pPr algn="l"/>
            <a:r>
              <a:rPr lang="en-US" sz="1800" b="1" dirty="0">
                <a:solidFill>
                  <a:schemeClr val="bg1"/>
                </a:solidFill>
                <a:latin typeface="Montserrat SemiBold" pitchFamily="2" charset="77"/>
              </a:rPr>
              <a:t>3. How to prepare solutions with other chlorine products</a:t>
            </a:r>
          </a:p>
        </p:txBody>
      </p:sp>
    </p:spTree>
    <p:extLst>
      <p:ext uri="{BB962C8B-B14F-4D97-AF65-F5344CB8AC3E}">
        <p14:creationId xmlns:p14="http://schemas.microsoft.com/office/powerpoint/2010/main" val="42138324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3064" y="854348"/>
            <a:ext cx="6475543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Floors, Surfaces and utensils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floors with detergent, rinse and disinfect with 0.2% chlorine solution 2 times a day or each time it is soiled.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surfaces (table, chairs, etc.) with detergent, rinse and disinfect with 0.2% chlorine solution at the end of the day.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After each patient, wash patient chair (with 0,2%), cups, spoons with detergent, rinse, and disinfect with 0.05% chlorine solution.</a:t>
            </a:r>
          </a:p>
          <a:p>
            <a:pPr marL="266399" indent="-266399">
              <a:buFont typeface="Wingdings" charset="2"/>
              <a:buChar char="q"/>
            </a:pPr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Vomit buckets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Give a new bucket to each patient with 1 cm of 2% chlorine solution at the bottom in case someone can´t make it to the latrine. This will disinfect the vomit and feces.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Empty the content of the bucket when a third full into the latrine pit. 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Rinse the bucket with clean water and disinfect with 0.2% solution.</a:t>
            </a:r>
          </a:p>
          <a:p>
            <a:pPr marL="266399" indent="-266399">
              <a:buFont typeface="Wingdings" charset="2"/>
              <a:buChar char="q"/>
            </a:pPr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Waste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Collect and secure waste bags in the waste management area once a day.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dirty bins with detergent, rinse and disinfect with 0.2% chlorine solution.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Eliminate waste (burn or burry).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Clean the waste area.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E9FAA659-CFEF-B44B-8C08-26F6CDAE347B}"/>
              </a:ext>
            </a:extLst>
          </p:cNvPr>
          <p:cNvSpPr/>
          <p:nvPr/>
        </p:nvSpPr>
        <p:spPr>
          <a:xfrm rot="10800000">
            <a:off x="544740" y="780459"/>
            <a:ext cx="6623867" cy="4433095"/>
          </a:xfrm>
          <a:prstGeom prst="round2Same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163C4A15-69AF-7F4A-AEE0-A8D7E38F2F04}"/>
              </a:ext>
            </a:extLst>
          </p:cNvPr>
          <p:cNvSpPr/>
          <p:nvPr/>
        </p:nvSpPr>
        <p:spPr>
          <a:xfrm>
            <a:off x="7397947" y="2122338"/>
            <a:ext cx="171170" cy="107528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IPC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B260D01-39B6-D340-BEAE-BEE84A4F3314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31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D04F9-28F0-46DA-AD85-9E983EA10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FCCB307-380A-8388-CE0E-4A0F628656B3}"/>
              </a:ext>
            </a:extLst>
          </p:cNvPr>
          <p:cNvSpPr/>
          <p:nvPr/>
        </p:nvSpPr>
        <p:spPr>
          <a:xfrm>
            <a:off x="544739" y="240767"/>
            <a:ext cx="6623868" cy="4637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739" y="271943"/>
            <a:ext cx="6393180" cy="389492"/>
          </a:xfrm>
        </p:spPr>
        <p:txBody>
          <a:bodyPr>
            <a:normAutofit fontScale="90000"/>
          </a:bodyPr>
          <a:lstStyle/>
          <a:p>
            <a:pPr algn="l"/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3. Infection Prevention &amp; Control at the ORP</a:t>
            </a:r>
          </a:p>
        </p:txBody>
      </p:sp>
    </p:spTree>
    <p:extLst>
      <p:ext uri="{BB962C8B-B14F-4D97-AF65-F5344CB8AC3E}">
        <p14:creationId xmlns:p14="http://schemas.microsoft.com/office/powerpoint/2010/main" val="7363951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D863869-3B31-02E0-ACA6-5582D540C59B}"/>
              </a:ext>
            </a:extLst>
          </p:cNvPr>
          <p:cNvSpPr/>
          <p:nvPr/>
        </p:nvSpPr>
        <p:spPr>
          <a:xfrm>
            <a:off x="459981" y="250457"/>
            <a:ext cx="6766796" cy="4637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10" y="242550"/>
            <a:ext cx="6393180" cy="532593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3. Infection Prevention &amp; Control at the ORP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3810" y="791617"/>
            <a:ext cx="6570403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Latrines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Clean latrines or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pits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and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surrounding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areas at least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two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times a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day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–once at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midday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and once in the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evening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before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closing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the ORP. If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it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is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dirty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clean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it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more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often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 Use 2%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chlorine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solution.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Also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use 2% solution if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someone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had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to vomit or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poo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on the </a:t>
            </a:r>
            <a:r>
              <a:rPr lang="fr-FR" sz="13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floor</a:t>
            </a:r>
            <a:r>
              <a:rPr lang="fr-FR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</a:t>
            </a:r>
          </a:p>
          <a:p>
            <a:pPr marL="285750" indent="-285750">
              <a:buFont typeface="Wingdings" pitchFamily="2" charset="2"/>
              <a:buChar char="q"/>
            </a:pPr>
            <a:endParaRPr lang="fr-FR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fr-FR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Laundry / staff PPE</a:t>
            </a:r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PPE is changed every day and each time it is soiled. 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Soiled PPE are collected by staff wearing plastic aprons and rubber gloves; 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Washed separately with soap and water or with detergent available on the local market, rinsed in clear water, soaked in 0.05% chlorine solution for 15 minutes, rinsed in clear water again and hung out in the sun until completely dry. 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Disinfection of shoes (optional)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Foot bath are not recommended.</a:t>
            </a:r>
          </a:p>
          <a:p>
            <a:pPr marL="266399" indent="-2663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Spraying with 0.2% chlorine solution the shoe sole at the exit of the ORP.</a:t>
            </a:r>
          </a:p>
          <a:p>
            <a:pPr marL="266399" indent="-266399">
              <a:buFont typeface="Wingdings" charset="2"/>
              <a:buChar char="q"/>
            </a:pPr>
            <a:endParaRPr lang="en-US" sz="1300" b="1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  <a:p>
            <a:r>
              <a:rPr lang="en-US" sz="1300" b="1" u="sng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NB: </a:t>
            </a: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The effectiveness of this measure in stopping the spread of vibrio cholerae in and outside an ORP or a CTC has not been demonstrated. However shoe disinfection points can serve to raise awareness among patients/attendants on the need for exceptional measures related to the contagious nature of cholera. </a:t>
            </a: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1ED1832B-C2D4-D441-A9B0-C092053E6AA5}"/>
              </a:ext>
            </a:extLst>
          </p:cNvPr>
          <p:cNvSpPr/>
          <p:nvPr/>
        </p:nvSpPr>
        <p:spPr>
          <a:xfrm rot="10800000">
            <a:off x="459982" y="780458"/>
            <a:ext cx="6766795" cy="4433095"/>
          </a:xfrm>
          <a:prstGeom prst="round2Same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208FB751-283D-6344-9020-5948C2DF3493}"/>
              </a:ext>
            </a:extLst>
          </p:cNvPr>
          <p:cNvSpPr/>
          <p:nvPr/>
        </p:nvSpPr>
        <p:spPr>
          <a:xfrm>
            <a:off x="7397947" y="2122338"/>
            <a:ext cx="171170" cy="107528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IPC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DDA15B0-BAB6-CB45-8055-3D7DD8B52060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32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14911E-D9A4-BE1F-001A-E0D4235F82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6709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87C86EE-A075-4BF5-A142-F68463F29612}"/>
              </a:ext>
            </a:extLst>
          </p:cNvPr>
          <p:cNvSpPr txBox="1"/>
          <p:nvPr/>
        </p:nvSpPr>
        <p:spPr>
          <a:xfrm>
            <a:off x="599167" y="1230342"/>
            <a:ext cx="64811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GENERAL PREVENTION MESSAGES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355199" indent="-3551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SAFE WATER - Drink safe water : treated (boiled or with added chlorine) and safely stored in clean, covered containers.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355199" indent="-3551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HANDWASHING - Handwash with soap at key moments (after defecation;  after cleaning a child bottom and disposing of children feces properly; before and after taking care of a sick family member; before preparing food, before eating, before breastfeeding or taking care of a child)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355199" indent="-3551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SAFE FOOD HYGIENE - Cook food well, eat it hot, keep it covered, and peel / clean fruits and vegetables. Do not eat in places where you are not sure of food hygiene.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355199" indent="-3551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USING LATRINES - Use latrines or bury your feces (do no practice open defecation).</a:t>
            </a:r>
          </a:p>
          <a:p>
            <a:endParaRPr lang="en-US" sz="13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355199" indent="-355199">
              <a:buFont typeface="Wingdings" charset="2"/>
              <a:buChar char="q"/>
            </a:pPr>
            <a:r>
              <a:rPr lang="en-US" sz="13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CLEANING UP — Keep utensils &amp; surfaces clean, in latrines, in kitchen and places where your family bathes and washes clothes.</a:t>
            </a:r>
          </a:p>
          <a:p>
            <a:endParaRPr lang="en-US" sz="1300" b="1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5" name="Redondear rectángulo de esquina del mismo lado 4">
            <a:extLst>
              <a:ext uri="{FF2B5EF4-FFF2-40B4-BE49-F238E27FC236}">
                <a16:creationId xmlns:a16="http://schemas.microsoft.com/office/drawing/2014/main" id="{574729A3-40E7-3C47-BF2B-7CBDA8429429}"/>
              </a:ext>
            </a:extLst>
          </p:cNvPr>
          <p:cNvSpPr/>
          <p:nvPr/>
        </p:nvSpPr>
        <p:spPr>
          <a:xfrm rot="10800000">
            <a:off x="479398" y="1180743"/>
            <a:ext cx="6689207" cy="4032812"/>
          </a:xfrm>
          <a:prstGeom prst="round2SameRect">
            <a:avLst/>
          </a:prstGeom>
          <a:noFill/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957A31E-A91B-654E-BBFE-86581151AAB1}"/>
              </a:ext>
            </a:extLst>
          </p:cNvPr>
          <p:cNvSpPr/>
          <p:nvPr/>
        </p:nvSpPr>
        <p:spPr>
          <a:xfrm>
            <a:off x="7401945" y="3202458"/>
            <a:ext cx="167172" cy="108012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PREVENTION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E87699A-E1ED-884E-AD16-99E611428DCA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33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98B315-ED28-C77B-4537-3913AC244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5C4690A-3B4D-E797-5EF9-34850E6069BF}"/>
              </a:ext>
            </a:extLst>
          </p:cNvPr>
          <p:cNvSpPr/>
          <p:nvPr/>
        </p:nvSpPr>
        <p:spPr>
          <a:xfrm>
            <a:off x="479397" y="628573"/>
            <a:ext cx="6689208" cy="46374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661" y="622065"/>
            <a:ext cx="6828826" cy="448464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4. Cholera Prevention</a:t>
            </a:r>
          </a:p>
        </p:txBody>
      </p:sp>
    </p:spTree>
    <p:extLst>
      <p:ext uri="{BB962C8B-B14F-4D97-AF65-F5344CB8AC3E}">
        <p14:creationId xmlns:p14="http://schemas.microsoft.com/office/powerpoint/2010/main" val="39780272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7447" y="960841"/>
            <a:ext cx="6964079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KEY MESSAGE = </a:t>
            </a:r>
            <a:r>
              <a:rPr lang="fr-FR" sz="1200" b="1" dirty="0" err="1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Stools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, vomit and </a:t>
            </a:r>
            <a:r>
              <a:rPr lang="fr-FR" sz="1200" b="1" dirty="0" err="1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soiled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</a:t>
            </a:r>
            <a:r>
              <a:rPr lang="fr-FR" sz="1200" b="1" dirty="0" err="1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clothes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of cholera patients are </a:t>
            </a:r>
            <a:r>
              <a:rPr lang="fr-FR" sz="1200" b="1" dirty="0" err="1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highly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</a:t>
            </a:r>
          </a:p>
          <a:p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	            </a:t>
            </a:r>
            <a:r>
              <a:rPr lang="fr-FR" sz="1200" b="1" dirty="0" err="1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contagious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and should be </a:t>
            </a:r>
            <a:r>
              <a:rPr lang="fr-FR" sz="1200" b="1" dirty="0" err="1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handled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</a:t>
            </a:r>
            <a:r>
              <a:rPr lang="fr-FR" sz="1200" b="1" dirty="0" err="1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safely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.</a:t>
            </a:r>
          </a:p>
          <a:p>
            <a:endParaRPr lang="fr-FR" sz="700" b="1" dirty="0">
              <a:solidFill>
                <a:srgbClr val="E4420E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  <a:p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DEALING WITH PATIENT FLUIDS</a:t>
            </a:r>
          </a:p>
          <a:p>
            <a:pPr marL="221999" indent="-221999">
              <a:buFont typeface="Wingdings" charset="2"/>
              <a:buChar char="§"/>
            </a:pP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Give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vomiting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patient a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bucket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to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collect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vomit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safely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</a:t>
            </a:r>
          </a:p>
          <a:p>
            <a:pPr marL="221999" indent="-221999">
              <a:buFont typeface="Wingdings" charset="2"/>
              <a:buChar char="§"/>
            </a:pP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Dispose vomit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bucket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content and all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spills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/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soiled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water in the latrine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pit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</a:t>
            </a:r>
          </a:p>
          <a:p>
            <a:pPr marL="221999" indent="-221999">
              <a:buFont typeface="Wingdings" charset="2"/>
              <a:buChar char="§"/>
            </a:pP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In case of vomit /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feces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spills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,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collect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them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in a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bucket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and dispose in the latrine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pit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</a:t>
            </a:r>
          </a:p>
          <a:p>
            <a:endParaRPr lang="fr-FR" sz="7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CLEANING THE HOUSE : 	First –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WASH	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Second –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RINSE	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Third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–</a:t>
            </a:r>
            <a:r>
              <a:rPr lang="fr-FR" sz="1200" b="1" dirty="0">
                <a:solidFill>
                  <a:srgbClr val="E44A28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DISINFECT</a:t>
            </a:r>
          </a:p>
          <a:p>
            <a:pPr marL="221999" indent="-221999">
              <a:buFont typeface="Wingdings" charset="2"/>
              <a:buChar char="§"/>
            </a:pP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Every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item that has been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soiled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must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,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rinsed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then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disinfected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with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bleach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</a:t>
            </a:r>
          </a:p>
          <a:p>
            <a:pPr marL="221999" indent="-221999">
              <a:buFont typeface="Wingdings" charset="2"/>
              <a:buChar char="§"/>
            </a:pP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Cleaning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cloths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(or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soiled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clothes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) must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: 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3E650AF8-4CE3-3C4A-B88D-F6F4AB2C6AE4}"/>
              </a:ext>
            </a:extLst>
          </p:cNvPr>
          <p:cNvSpPr/>
          <p:nvPr/>
        </p:nvSpPr>
        <p:spPr>
          <a:xfrm>
            <a:off x="3901030" y="2742782"/>
            <a:ext cx="3440070" cy="1015663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266399" indent="-266399">
              <a:buAutoNum type="arabicParenR"/>
            </a:pP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with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water/soap (and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soiled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water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disposed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in the latrine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pit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). </a:t>
            </a:r>
          </a:p>
          <a:p>
            <a:pPr marL="266399" indent="-266399">
              <a:buAutoNum type="arabicParenR"/>
            </a:pP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Rinsed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  </a:t>
            </a:r>
          </a:p>
          <a:p>
            <a:pPr marL="266399" indent="-266399">
              <a:buAutoNum type="arabicParenR"/>
            </a:pP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Soaked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in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bleach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for 15 minutes.</a:t>
            </a:r>
          </a:p>
          <a:p>
            <a:pPr marL="266399" indent="-266399">
              <a:buAutoNum type="arabicParenR"/>
            </a:pP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Hang dry in the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sun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7A9E85E-AD2F-4548-9987-C3E951C5E7E3}"/>
              </a:ext>
            </a:extLst>
          </p:cNvPr>
          <p:cNvSpPr/>
          <p:nvPr/>
        </p:nvSpPr>
        <p:spPr>
          <a:xfrm>
            <a:off x="499706" y="3715393"/>
            <a:ext cx="7069411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LIMITING HOUSEHOLD TRANSMISSION</a:t>
            </a:r>
          </a:p>
          <a:p>
            <a:pPr marL="221999" indent="-221999">
              <a:buFont typeface="Wingdings" charset="2"/>
              <a:buChar char="§"/>
            </a:pP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HANDS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with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soap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carefully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after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taking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care of the patient, or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after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cleaning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items.</a:t>
            </a:r>
          </a:p>
          <a:p>
            <a:pPr marL="221999" indent="-221999">
              <a:buFont typeface="Wingdings" charset="2"/>
              <a:buChar char="§"/>
            </a:pP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HANDS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with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soap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carefully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before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taking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care of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someone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else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</a:t>
            </a:r>
          </a:p>
          <a:p>
            <a:pPr marL="221999" indent="-221999">
              <a:buFont typeface="Wingdings" charset="2"/>
              <a:buChar char="§"/>
            </a:pP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HANDS  and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kitchen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items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carefully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with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soap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before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preparing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or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eating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food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.</a:t>
            </a:r>
          </a:p>
          <a:p>
            <a:pPr marL="221999" indent="-221999">
              <a:buFont typeface="Wingdings" charset="2"/>
              <a:buChar char="§"/>
            </a:pP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WASH HANDS  and containers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carefully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with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soap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before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preparing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ORS / </a:t>
            </a:r>
            <a:r>
              <a:rPr lang="fr-FR" sz="1200" dirty="0" err="1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drinking</a:t>
            </a:r>
            <a:r>
              <a:rPr lang="fr-FR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water.</a:t>
            </a:r>
          </a:p>
          <a:p>
            <a:endParaRPr lang="fr-FR" sz="7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          NB: Be 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careful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of 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where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you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dispose of 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contaminated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water and 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where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</a:t>
            </a:r>
          </a:p>
          <a:p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          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you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wash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contaminated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</a:t>
            </a:r>
            <a:r>
              <a:rPr lang="fr-FR" sz="12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cloths</a:t>
            </a:r>
            <a:r>
              <a:rPr lang="fr-FR" sz="1200" b="1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/items</a:t>
            </a:r>
            <a:endParaRPr lang="fr-FR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86284AF8-DC5D-CD48-A822-F68DB1800461}"/>
              </a:ext>
            </a:extLst>
          </p:cNvPr>
          <p:cNvSpPr/>
          <p:nvPr/>
        </p:nvSpPr>
        <p:spPr>
          <a:xfrm>
            <a:off x="7401945" y="3202458"/>
            <a:ext cx="167172" cy="108012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PREVENTION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995F620-52D6-CB4B-A209-5DAA8805E106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34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F740A91-6F2B-5A4E-B11E-4A636C65F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432" y="998862"/>
            <a:ext cx="619953" cy="50163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Redondear rectángulo de esquina del mismo lado 11">
            <a:extLst>
              <a:ext uri="{FF2B5EF4-FFF2-40B4-BE49-F238E27FC236}">
                <a16:creationId xmlns:a16="http://schemas.microsoft.com/office/drawing/2014/main" id="{902A18F7-23D9-A14B-953F-C86E64E3325B}"/>
              </a:ext>
            </a:extLst>
          </p:cNvPr>
          <p:cNvSpPr/>
          <p:nvPr/>
        </p:nvSpPr>
        <p:spPr>
          <a:xfrm rot="10800000">
            <a:off x="372884" y="863624"/>
            <a:ext cx="6922546" cy="4436375"/>
          </a:xfrm>
          <a:prstGeom prst="round2SameRect">
            <a:avLst/>
          </a:prstGeom>
          <a:noFill/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C72D7A-C0F3-3E47-E7A0-159B8E0E3D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C69A91-08C3-EC70-6E96-C92B20F2BFD1}"/>
              </a:ext>
            </a:extLst>
          </p:cNvPr>
          <p:cNvSpPr/>
          <p:nvPr/>
        </p:nvSpPr>
        <p:spPr>
          <a:xfrm>
            <a:off x="372882" y="340641"/>
            <a:ext cx="6922547" cy="46374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857050-C105-4025-ACD7-5C0017D51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882" y="431984"/>
            <a:ext cx="6880564" cy="300421"/>
          </a:xfrm>
        </p:spPr>
        <p:txBody>
          <a:bodyPr>
            <a:noAutofit/>
          </a:bodyPr>
          <a:lstStyle/>
          <a:p>
            <a:pPr algn="l"/>
            <a:r>
              <a:rPr lang="en-US" sz="1800" b="1" dirty="0">
                <a:solidFill>
                  <a:schemeClr val="bg1"/>
                </a:solidFill>
                <a:latin typeface="Montserrat SemiBold" pitchFamily="2" charset="77"/>
              </a:rPr>
              <a:t>4. Cholera Prevention at home</a:t>
            </a:r>
          </a:p>
        </p:txBody>
      </p:sp>
    </p:spTree>
    <p:extLst>
      <p:ext uri="{BB962C8B-B14F-4D97-AF65-F5344CB8AC3E}">
        <p14:creationId xmlns:p14="http://schemas.microsoft.com/office/powerpoint/2010/main" val="2774814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965075" y="3737614"/>
            <a:ext cx="4510301" cy="37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5" dirty="0"/>
              <a:t>BISHA # 0903 # 24 # 02 # 22 # 05 # 00 # 79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40467" y="4154132"/>
            <a:ext cx="6656806" cy="786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127" u="sng" dirty="0"/>
              <a:t>Daily SMS Report:</a:t>
            </a:r>
          </a:p>
          <a:p>
            <a:endParaRPr lang="nb-NO" sz="1127" dirty="0"/>
          </a:p>
          <a:p>
            <a:r>
              <a:rPr lang="nb-NO" sz="1127" dirty="0"/>
              <a:t>[Name of location] </a:t>
            </a:r>
            <a:r>
              <a:rPr lang="nb-NO" sz="1127" b="1" dirty="0">
                <a:solidFill>
                  <a:srgbClr val="FF0000"/>
                </a:solidFill>
              </a:rPr>
              <a:t>#</a:t>
            </a:r>
            <a:r>
              <a:rPr lang="nb-NO" sz="1127" dirty="0"/>
              <a:t> Day [DDMM] </a:t>
            </a:r>
            <a:r>
              <a:rPr lang="nb-NO" sz="1127" b="1" dirty="0">
                <a:solidFill>
                  <a:srgbClr val="FF0000"/>
                </a:solidFill>
              </a:rPr>
              <a:t>#</a:t>
            </a:r>
            <a:r>
              <a:rPr lang="en-GB" sz="1127" dirty="0"/>
              <a:t> Total number of cases </a:t>
            </a:r>
            <a:r>
              <a:rPr lang="nb-NO" sz="1127" b="1" dirty="0">
                <a:solidFill>
                  <a:srgbClr val="FF0000"/>
                </a:solidFill>
              </a:rPr>
              <a:t>#</a:t>
            </a:r>
            <a:r>
              <a:rPr lang="en-GB" sz="1127" dirty="0"/>
              <a:t> cases under 5 </a:t>
            </a:r>
            <a:r>
              <a:rPr lang="nb-NO" sz="1127" b="1" dirty="0">
                <a:solidFill>
                  <a:srgbClr val="FF0000"/>
                </a:solidFill>
              </a:rPr>
              <a:t>#</a:t>
            </a:r>
            <a:r>
              <a:rPr lang="en-GB" sz="1127" dirty="0"/>
              <a:t> cases above 5 </a:t>
            </a:r>
          </a:p>
          <a:p>
            <a:r>
              <a:rPr lang="nb-NO" sz="1127" b="1" dirty="0">
                <a:solidFill>
                  <a:srgbClr val="FF0000"/>
                </a:solidFill>
              </a:rPr>
              <a:t>#</a:t>
            </a:r>
            <a:r>
              <a:rPr lang="en-GB" sz="1127" dirty="0"/>
              <a:t> number of cases referred </a:t>
            </a:r>
            <a:r>
              <a:rPr lang="nb-NO" sz="1127" b="1" dirty="0">
                <a:solidFill>
                  <a:srgbClr val="FF0000"/>
                </a:solidFill>
              </a:rPr>
              <a:t>#</a:t>
            </a:r>
            <a:r>
              <a:rPr lang="en-GB" sz="1127" dirty="0"/>
              <a:t> number of community deaths </a:t>
            </a:r>
            <a:r>
              <a:rPr lang="nb-NO" sz="1127" b="1" dirty="0">
                <a:solidFill>
                  <a:srgbClr val="FF0000"/>
                </a:solidFill>
              </a:rPr>
              <a:t>#</a:t>
            </a:r>
            <a:r>
              <a:rPr lang="en-GB" sz="1127" dirty="0"/>
              <a:t> ORS in stock</a:t>
            </a:r>
            <a:endParaRPr lang="nb-NO" sz="1127" dirty="0"/>
          </a:p>
        </p:txBody>
      </p:sp>
      <p:sp>
        <p:nvSpPr>
          <p:cNvPr id="36" name="Left Bracket 35"/>
          <p:cNvSpPr/>
          <p:nvPr/>
        </p:nvSpPr>
        <p:spPr>
          <a:xfrm rot="16200000">
            <a:off x="1909136" y="2802059"/>
            <a:ext cx="111879" cy="128661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127"/>
          </a:p>
        </p:txBody>
      </p:sp>
      <p:sp>
        <p:nvSpPr>
          <p:cNvPr id="37" name="Left Bracket 36"/>
          <p:cNvSpPr/>
          <p:nvPr/>
        </p:nvSpPr>
        <p:spPr>
          <a:xfrm rot="16200000">
            <a:off x="3115385" y="3175563"/>
            <a:ext cx="55940" cy="503456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127"/>
          </a:p>
        </p:txBody>
      </p:sp>
      <p:sp>
        <p:nvSpPr>
          <p:cNvPr id="38" name="Left Bracket 37"/>
          <p:cNvSpPr/>
          <p:nvPr/>
        </p:nvSpPr>
        <p:spPr>
          <a:xfrm rot="16200000">
            <a:off x="3794282" y="3184470"/>
            <a:ext cx="45719" cy="503456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127"/>
          </a:p>
        </p:txBody>
      </p:sp>
      <p:sp>
        <p:nvSpPr>
          <p:cNvPr id="39" name="Left Bracket 38"/>
          <p:cNvSpPr/>
          <p:nvPr/>
        </p:nvSpPr>
        <p:spPr>
          <a:xfrm rot="16200000">
            <a:off x="4449871" y="3185255"/>
            <a:ext cx="55940" cy="503456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127"/>
          </a:p>
        </p:txBody>
      </p:sp>
      <p:sp>
        <p:nvSpPr>
          <p:cNvPr id="40" name="Left Bracket 39"/>
          <p:cNvSpPr/>
          <p:nvPr/>
        </p:nvSpPr>
        <p:spPr>
          <a:xfrm rot="16200000">
            <a:off x="5110570" y="3176123"/>
            <a:ext cx="55940" cy="503456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127"/>
          </a:p>
        </p:txBody>
      </p:sp>
      <p:sp>
        <p:nvSpPr>
          <p:cNvPr id="41" name="Left Bracket 40"/>
          <p:cNvSpPr/>
          <p:nvPr/>
        </p:nvSpPr>
        <p:spPr>
          <a:xfrm rot="16200000">
            <a:off x="5724681" y="3167018"/>
            <a:ext cx="55940" cy="503456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127"/>
          </a:p>
        </p:txBody>
      </p:sp>
      <p:sp>
        <p:nvSpPr>
          <p:cNvPr id="42" name="Left Bracket 41"/>
          <p:cNvSpPr/>
          <p:nvPr/>
        </p:nvSpPr>
        <p:spPr>
          <a:xfrm rot="16200000">
            <a:off x="6392982" y="3184260"/>
            <a:ext cx="55940" cy="503456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127"/>
          </a:p>
        </p:txBody>
      </p:sp>
      <p:cxnSp>
        <p:nvCxnSpPr>
          <p:cNvPr id="44" name="Straight Connector 43"/>
          <p:cNvCxnSpPr>
            <a:cxnSpLocks/>
          </p:cNvCxnSpPr>
          <p:nvPr/>
        </p:nvCxnSpPr>
        <p:spPr>
          <a:xfrm>
            <a:off x="1958017" y="3502289"/>
            <a:ext cx="1076836" cy="3356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</p:cNvCxnSpPr>
          <p:nvPr/>
        </p:nvCxnSpPr>
        <p:spPr>
          <a:xfrm>
            <a:off x="3161701" y="3463958"/>
            <a:ext cx="419547" cy="3356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cxnSpLocks/>
          </p:cNvCxnSpPr>
          <p:nvPr/>
        </p:nvCxnSpPr>
        <p:spPr>
          <a:xfrm>
            <a:off x="3883102" y="3500608"/>
            <a:ext cx="190651" cy="3056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cxnSpLocks/>
          </p:cNvCxnSpPr>
          <p:nvPr/>
        </p:nvCxnSpPr>
        <p:spPr>
          <a:xfrm>
            <a:off x="4541273" y="3477115"/>
            <a:ext cx="27970" cy="3356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cxnSpLocks/>
          </p:cNvCxnSpPr>
          <p:nvPr/>
        </p:nvCxnSpPr>
        <p:spPr>
          <a:xfrm flipH="1">
            <a:off x="5068615" y="3477114"/>
            <a:ext cx="139849" cy="3356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  <a:endCxn id="41" idx="1"/>
          </p:cNvCxnSpPr>
          <p:nvPr/>
        </p:nvCxnSpPr>
        <p:spPr>
          <a:xfrm flipV="1">
            <a:off x="5588127" y="3446716"/>
            <a:ext cx="164524" cy="3643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</p:cNvCxnSpPr>
          <p:nvPr/>
        </p:nvCxnSpPr>
        <p:spPr>
          <a:xfrm flipV="1">
            <a:off x="6015920" y="3488114"/>
            <a:ext cx="475486" cy="3356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id="{523B5C1C-6A72-0340-BC21-25A54635B4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74824" y="876159"/>
            <a:ext cx="5727700" cy="2498725"/>
          </a:xfrm>
          <a:prstGeom prst="rect">
            <a:avLst/>
          </a:prstGeom>
        </p:spPr>
      </p:pic>
      <p:sp>
        <p:nvSpPr>
          <p:cNvPr id="22" name="Redondear rectángulo de esquina del mismo lado 21">
            <a:extLst>
              <a:ext uri="{FF2B5EF4-FFF2-40B4-BE49-F238E27FC236}">
                <a16:creationId xmlns:a16="http://schemas.microsoft.com/office/drawing/2014/main" id="{71DFB01F-C4F2-2B45-8568-C7B2AD87F7D7}"/>
              </a:ext>
            </a:extLst>
          </p:cNvPr>
          <p:cNvSpPr/>
          <p:nvPr/>
        </p:nvSpPr>
        <p:spPr>
          <a:xfrm rot="10800000">
            <a:off x="611483" y="780458"/>
            <a:ext cx="6552729" cy="4433095"/>
          </a:xfrm>
          <a:prstGeom prst="round2SameRect">
            <a:avLst/>
          </a:prstGeom>
          <a:noFill/>
          <a:ln>
            <a:solidFill>
              <a:srgbClr val="E64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200A2A35-0612-9D40-8200-3346F41B32A5}"/>
              </a:ext>
            </a:extLst>
          </p:cNvPr>
          <p:cNvSpPr/>
          <p:nvPr/>
        </p:nvSpPr>
        <p:spPr>
          <a:xfrm>
            <a:off x="7399946" y="4267593"/>
            <a:ext cx="171170" cy="1074833"/>
          </a:xfrm>
          <a:prstGeom prst="rect">
            <a:avLst/>
          </a:prstGeom>
          <a:solidFill>
            <a:srgbClr val="E64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REPORT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0A60634F-32BB-8546-8211-97570F59DE4C}"/>
              </a:ext>
            </a:extLst>
          </p:cNvPr>
          <p:cNvSpPr txBox="1"/>
          <p:nvPr/>
        </p:nvSpPr>
        <p:spPr>
          <a:xfrm>
            <a:off x="7099620" y="498891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35</a:t>
            </a:r>
          </a:p>
        </p:txBody>
      </p:sp>
      <p:sp>
        <p:nvSpPr>
          <p:cNvPr id="5" name="Flecha derecha 4">
            <a:extLst>
              <a:ext uri="{FF2B5EF4-FFF2-40B4-BE49-F238E27FC236}">
                <a16:creationId xmlns:a16="http://schemas.microsoft.com/office/drawing/2014/main" id="{CB2CF719-FE49-B04D-B818-781BB1DB3FD8}"/>
              </a:ext>
            </a:extLst>
          </p:cNvPr>
          <p:cNvSpPr/>
          <p:nvPr/>
        </p:nvSpPr>
        <p:spPr>
          <a:xfrm>
            <a:off x="725032" y="3122317"/>
            <a:ext cx="247655" cy="295419"/>
          </a:xfrm>
          <a:prstGeom prst="rightArrow">
            <a:avLst>
              <a:gd name="adj1" fmla="val 45224"/>
              <a:gd name="adj2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BB5CAA-0949-1BA0-468F-3CA119FF4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660B828-C087-0C82-F798-1174ACF6EF8C}"/>
              </a:ext>
            </a:extLst>
          </p:cNvPr>
          <p:cNvSpPr/>
          <p:nvPr/>
        </p:nvSpPr>
        <p:spPr>
          <a:xfrm>
            <a:off x="611483" y="217785"/>
            <a:ext cx="6552729" cy="463749"/>
          </a:xfrm>
          <a:prstGeom prst="rect">
            <a:avLst/>
          </a:prstGeom>
          <a:solidFill>
            <a:srgbClr val="E64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671" y="213171"/>
            <a:ext cx="1619765" cy="468363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chemeClr val="bg1"/>
                </a:solidFill>
                <a:latin typeface="Montserrat SemiBold" pitchFamily="2" charset="77"/>
              </a:rPr>
              <a:t>5. Report</a:t>
            </a:r>
          </a:p>
        </p:txBody>
      </p:sp>
    </p:spTree>
    <p:extLst>
      <p:ext uri="{BB962C8B-B14F-4D97-AF65-F5344CB8AC3E}">
        <p14:creationId xmlns:p14="http://schemas.microsoft.com/office/powerpoint/2010/main" val="3929908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2475EE-DF57-CF42-9A88-5D2F3CC0E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13353"/>
            <a:ext cx="7542427" cy="887942"/>
          </a:xfrm>
        </p:spPr>
        <p:txBody>
          <a:bodyPr>
            <a:normAutofit/>
          </a:bodyPr>
          <a:lstStyle/>
          <a:p>
            <a:r>
              <a:rPr lang="es-GB" sz="18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Write here key contact numbers: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EBCC90A-10EA-F946-A759-030BE4A41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719" y="1260813"/>
            <a:ext cx="6803708" cy="3516003"/>
          </a:xfrm>
        </p:spPr>
        <p:txBody>
          <a:bodyPr>
            <a:normAutofit/>
          </a:bodyPr>
          <a:lstStyle/>
          <a:p>
            <a:pPr algn="just"/>
            <a:r>
              <a:rPr lang="es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RCRC Branch:_________________________________________________</a:t>
            </a:r>
          </a:p>
          <a:p>
            <a:pPr algn="just"/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algn="just"/>
            <a:r>
              <a:rPr lang="es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Supervisor:___________________________________________________</a:t>
            </a:r>
          </a:p>
          <a:p>
            <a:pPr algn="just"/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algn="just"/>
            <a:r>
              <a:rPr lang="es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Health Centre:________________________________________________</a:t>
            </a:r>
          </a:p>
          <a:p>
            <a:pPr algn="just"/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algn="just"/>
            <a:r>
              <a:rPr lang="es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CTC: ________________________________________________________</a:t>
            </a:r>
          </a:p>
          <a:p>
            <a:pPr algn="just"/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algn="just"/>
            <a:r>
              <a:rPr lang="es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CTU: ________________________________________________________</a:t>
            </a:r>
          </a:p>
          <a:p>
            <a:pPr marL="0" indent="0" algn="just">
              <a:buNone/>
            </a:pPr>
            <a:endParaRPr lang="es-GB" sz="16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algn="just"/>
            <a:r>
              <a:rPr lang="es-GB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____________________________________________________________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E4D0A253-B8E0-0D44-B981-2BD5DA71C3F5}"/>
              </a:ext>
            </a:extLst>
          </p:cNvPr>
          <p:cNvSpPr/>
          <p:nvPr/>
        </p:nvSpPr>
        <p:spPr>
          <a:xfrm>
            <a:off x="559051" y="372873"/>
            <a:ext cx="6803708" cy="562759"/>
          </a:xfrm>
          <a:prstGeom prst="round2Same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5" name="Redondear rectángulo de esquina del mismo lado 4">
            <a:extLst>
              <a:ext uri="{FF2B5EF4-FFF2-40B4-BE49-F238E27FC236}">
                <a16:creationId xmlns:a16="http://schemas.microsoft.com/office/drawing/2014/main" id="{86DE1F50-7EE6-B149-A8FB-2E5630BE3975}"/>
              </a:ext>
            </a:extLst>
          </p:cNvPr>
          <p:cNvSpPr/>
          <p:nvPr/>
        </p:nvSpPr>
        <p:spPr>
          <a:xfrm rot="10800000">
            <a:off x="559051" y="1095149"/>
            <a:ext cx="6803708" cy="4019147"/>
          </a:xfrm>
          <a:prstGeom prst="round2Same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540741E-5A3C-9343-9B57-02920C31A4FB}"/>
              </a:ext>
            </a:extLst>
          </p:cNvPr>
          <p:cNvSpPr txBox="1"/>
          <p:nvPr/>
        </p:nvSpPr>
        <p:spPr>
          <a:xfrm>
            <a:off x="7168607" y="497348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36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28CABC-463E-2F2D-9763-608F546E7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383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0E3A74-DD00-C392-CADA-F947C93B3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B8E6DEC-68EC-F84F-AA1F-AF311A612C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031748"/>
              </p:ext>
            </p:extLst>
          </p:nvPr>
        </p:nvGraphicFramePr>
        <p:xfrm>
          <a:off x="2811344" y="584449"/>
          <a:ext cx="2311444" cy="47116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459">
                  <a:extLst>
                    <a:ext uri="{9D8B030D-6E8A-4147-A177-3AD203B41FA5}">
                      <a16:colId xmlns:a16="http://schemas.microsoft.com/office/drawing/2014/main" val="3633311659"/>
                    </a:ext>
                  </a:extLst>
                </a:gridCol>
                <a:gridCol w="1809985">
                  <a:extLst>
                    <a:ext uri="{9D8B030D-6E8A-4147-A177-3AD203B41FA5}">
                      <a16:colId xmlns:a16="http://schemas.microsoft.com/office/drawing/2014/main" val="2290465126"/>
                    </a:ext>
                  </a:extLst>
                </a:gridCol>
              </a:tblGrid>
              <a:tr h="3858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Quantity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Item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1975759"/>
                  </a:ext>
                </a:extLst>
              </a:tr>
              <a:tr h="2028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 Litre Measuring jugs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296220"/>
                  </a:ext>
                </a:extLst>
              </a:tr>
              <a:tr h="2028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200 ml plastic cups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257090"/>
                  </a:ext>
                </a:extLst>
              </a:tr>
              <a:tr h="2028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500 ml plastic cups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112486"/>
                  </a:ext>
                </a:extLst>
              </a:tr>
              <a:tr h="2028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Plastic teaspoons 5ml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730488"/>
                  </a:ext>
                </a:extLst>
              </a:tr>
              <a:tr h="2028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20ml Plastic Spoons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812495"/>
                  </a:ext>
                </a:extLst>
              </a:tr>
              <a:tr h="4151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Long Plastic Spoons (40cm)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57968"/>
                  </a:ext>
                </a:extLst>
              </a:tr>
              <a:tr h="2028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3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10ml plastic syringes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102515"/>
                  </a:ext>
                </a:extLst>
              </a:tr>
              <a:tr h="4151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Round 5 litre washing up bowl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320305"/>
                  </a:ext>
                </a:extLst>
              </a:tr>
              <a:tr h="2028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10 litre white buckets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749121"/>
                  </a:ext>
                </a:extLst>
              </a:tr>
              <a:tr h="4151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7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14 Litre Oxfam Buckets with tap and blue lid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9661204"/>
                  </a:ext>
                </a:extLst>
              </a:tr>
              <a:tr h="4151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Black plastic lids to go with 10 litre buckets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501096"/>
                  </a:ext>
                </a:extLst>
              </a:tr>
              <a:tr h="4151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White plastic lids to go with 10 litre buckets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01746"/>
                  </a:ext>
                </a:extLst>
              </a:tr>
              <a:tr h="4151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25 litre bucket for </a:t>
                      </a:r>
                      <a:r>
                        <a:rPr lang="en-GB" sz="1200" dirty="0" err="1">
                          <a:effectLst/>
                        </a:rPr>
                        <a:t>Grifaid</a:t>
                      </a:r>
                      <a:r>
                        <a:rPr lang="en-GB" sz="1200" dirty="0">
                          <a:effectLst/>
                        </a:rPr>
                        <a:t> Water Filter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237718"/>
                  </a:ext>
                </a:extLst>
              </a:tr>
              <a:tr h="4151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10 litre Jerry Can (ensure cap is attached)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98183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7AF30D70-7D37-3343-B7AA-67F3500704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191316"/>
              </p:ext>
            </p:extLst>
          </p:nvPr>
        </p:nvGraphicFramePr>
        <p:xfrm>
          <a:off x="389341" y="592797"/>
          <a:ext cx="2344720" cy="47116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8678">
                  <a:extLst>
                    <a:ext uri="{9D8B030D-6E8A-4147-A177-3AD203B41FA5}">
                      <a16:colId xmlns:a16="http://schemas.microsoft.com/office/drawing/2014/main" val="2169919099"/>
                    </a:ext>
                  </a:extLst>
                </a:gridCol>
                <a:gridCol w="1836042">
                  <a:extLst>
                    <a:ext uri="{9D8B030D-6E8A-4147-A177-3AD203B41FA5}">
                      <a16:colId xmlns:a16="http://schemas.microsoft.com/office/drawing/2014/main" val="1589337518"/>
                    </a:ext>
                  </a:extLst>
                </a:gridCol>
              </a:tblGrid>
              <a:tr h="372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Quantity 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Item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extLst>
                  <a:ext uri="{0D108BD9-81ED-4DB2-BD59-A6C34878D82A}">
                    <a16:rowId xmlns:a16="http://schemas.microsoft.com/office/drawing/2014/main" val="3215611098"/>
                  </a:ext>
                </a:extLst>
              </a:tr>
              <a:tr h="372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Ceramic filter (Fairey) cartridge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979247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effectLst/>
                        </a:rPr>
                        <a:t>Grifaid</a:t>
                      </a:r>
                      <a:r>
                        <a:rPr lang="en-GB" sz="1200" dirty="0">
                          <a:effectLst/>
                        </a:rPr>
                        <a:t> Water Filter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919855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Slabs for latrines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976183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5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Tarpaulins size 4 x 6m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0852991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20m Nylon rope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099527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Table with removable legs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539074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6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Plastic foldable chairs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114581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ORP Red Cross Flag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5269957"/>
                  </a:ext>
                </a:extLst>
              </a:tr>
              <a:tr h="372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Demarcation tape (red and white barrier tape)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313173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Red Cross Tabards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289470"/>
                  </a:ext>
                </a:extLst>
              </a:tr>
              <a:tr h="372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Tubs of </a:t>
                      </a:r>
                      <a:r>
                        <a:rPr lang="en-GB" sz="1200" dirty="0" err="1">
                          <a:effectLst/>
                        </a:rPr>
                        <a:t>NaDCC</a:t>
                      </a:r>
                      <a:r>
                        <a:rPr lang="en-GB" sz="1200" dirty="0">
                          <a:effectLst/>
                        </a:rPr>
                        <a:t> 1670mg tablets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564627"/>
                  </a:ext>
                </a:extLst>
              </a:tr>
              <a:tr h="5623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Stickers for chlorination labelling 0.05%, 0.2% and 2%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495949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effectLst/>
                        </a:rPr>
                        <a:t>Wata</a:t>
                      </a:r>
                      <a:r>
                        <a:rPr lang="en-GB" sz="1200" dirty="0">
                          <a:effectLst/>
                        </a:rPr>
                        <a:t> Water Tester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434982"/>
                  </a:ext>
                </a:extLst>
              </a:tr>
              <a:tr h="181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effectLst/>
                        </a:rPr>
                        <a:t>Nowlight</a:t>
                      </a:r>
                      <a:r>
                        <a:rPr lang="en-GB" sz="1200" dirty="0">
                          <a:effectLst/>
                        </a:rPr>
                        <a:t> torch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494988"/>
                  </a:ext>
                </a:extLst>
              </a:tr>
              <a:tr h="372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effectLst/>
                        </a:rPr>
                        <a:t>Birchmeiyer</a:t>
                      </a:r>
                      <a:r>
                        <a:rPr lang="en-GB" sz="1200" dirty="0">
                          <a:effectLst/>
                        </a:rPr>
                        <a:t> Sprayer 13l backpack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637790"/>
                  </a:ext>
                </a:extLst>
              </a:tr>
              <a:tr h="3495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538" marR="675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Abus 65/40 padlocks</a:t>
                      </a: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032367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EC758B7B-F2BF-A14F-BD92-CD5B00145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56031"/>
              </p:ext>
            </p:extLst>
          </p:nvPr>
        </p:nvGraphicFramePr>
        <p:xfrm>
          <a:off x="5200071" y="576104"/>
          <a:ext cx="2311444" cy="47116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459">
                  <a:extLst>
                    <a:ext uri="{9D8B030D-6E8A-4147-A177-3AD203B41FA5}">
                      <a16:colId xmlns:a16="http://schemas.microsoft.com/office/drawing/2014/main" val="2492824776"/>
                    </a:ext>
                  </a:extLst>
                </a:gridCol>
                <a:gridCol w="1809985">
                  <a:extLst>
                    <a:ext uri="{9D8B030D-6E8A-4147-A177-3AD203B41FA5}">
                      <a16:colId xmlns:a16="http://schemas.microsoft.com/office/drawing/2014/main" val="1671963496"/>
                    </a:ext>
                  </a:extLst>
                </a:gridCol>
              </a:tblGrid>
              <a:tr h="3860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Quantity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Item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074544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Red Butyl Aprons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115360"/>
                  </a:ext>
                </a:extLst>
              </a:tr>
              <a:tr h="4178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Box of 100 Examination gloves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9741664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Surgical Masks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97132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Safety goggles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093005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Micropore surgical tape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8149781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6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Bars of soap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244622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Reusable tea towels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7450483"/>
                  </a:ext>
                </a:extLst>
              </a:tr>
              <a:tr h="4178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Pack of 100 6x8cm plastic bags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659001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50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60 litre black plastic bags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451995"/>
                  </a:ext>
                </a:extLst>
              </a:tr>
              <a:tr h="4178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60 litre Garbage bag stands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756340"/>
                  </a:ext>
                </a:extLst>
              </a:tr>
              <a:tr h="4178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Pairs of Household Rubber Gloves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925711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Mop heads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803497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Sticks for Mops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160792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5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Biros (Pens)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824930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Black permanent markers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211578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Red permanent markers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291588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A5 Spiral Notebook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474440"/>
                  </a:ext>
                </a:extLst>
              </a:tr>
            </a:tbl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2D1E181F-9AD7-5A2E-1FF0-FBDC21B7D532}"/>
              </a:ext>
            </a:extLst>
          </p:cNvPr>
          <p:cNvSpPr txBox="1">
            <a:spLocks/>
          </p:cNvSpPr>
          <p:nvPr/>
        </p:nvSpPr>
        <p:spPr>
          <a:xfrm>
            <a:off x="530383" y="295945"/>
            <a:ext cx="6803708" cy="21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10397" rtl="0" eaLnBrk="1" latinLnBrk="0" hangingPunct="1">
              <a:spcBef>
                <a:spcPct val="0"/>
              </a:spcBef>
              <a:buNone/>
              <a:defRPr sz="341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>
                <a:solidFill>
                  <a:srgbClr val="001D41"/>
                </a:solidFill>
                <a:latin typeface="Montserrat SemiBold" pitchFamily="2" charset="77"/>
              </a:rPr>
              <a:t>ORP K</a:t>
            </a:r>
            <a:r>
              <a:rPr lang="es-GB" sz="2000" b="1">
                <a:solidFill>
                  <a:srgbClr val="001D41"/>
                </a:solidFill>
                <a:latin typeface="Montserrat SemiBold" pitchFamily="2" charset="77"/>
              </a:rPr>
              <a:t>it Checklist</a:t>
            </a:r>
            <a:endParaRPr lang="es-GB" sz="2000" b="1" dirty="0">
              <a:solidFill>
                <a:srgbClr val="001D4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838572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6729F8-D135-FF4F-8303-15447405B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983" y="143545"/>
            <a:ext cx="6803708" cy="218224"/>
          </a:xfrm>
        </p:spPr>
        <p:txBody>
          <a:bodyPr>
            <a:noAutofit/>
          </a:bodyPr>
          <a:lstStyle/>
          <a:p>
            <a:r>
              <a:rPr lang="es-ES" sz="2000" b="1" dirty="0">
                <a:solidFill>
                  <a:srgbClr val="001D41"/>
                </a:solidFill>
                <a:latin typeface="Montserrat SemiBold" pitchFamily="2" charset="77"/>
              </a:rPr>
              <a:t>ORP K</a:t>
            </a:r>
            <a:r>
              <a:rPr lang="es-GB" sz="2000" b="1" dirty="0">
                <a:solidFill>
                  <a:srgbClr val="001D41"/>
                </a:solidFill>
                <a:latin typeface="Montserrat SemiBold" pitchFamily="2" charset="77"/>
              </a:rPr>
              <a:t>it Checklist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3788A7-A1E1-FE55-EF0D-138D93D96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B8E6DEC-68EC-F84F-AA1F-AF311A612C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144122"/>
              </p:ext>
            </p:extLst>
          </p:nvPr>
        </p:nvGraphicFramePr>
        <p:xfrm>
          <a:off x="2750699" y="547007"/>
          <a:ext cx="2311444" cy="47403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1589">
                  <a:extLst>
                    <a:ext uri="{9D8B030D-6E8A-4147-A177-3AD203B41FA5}">
                      <a16:colId xmlns:a16="http://schemas.microsoft.com/office/drawing/2014/main" val="3633311659"/>
                    </a:ext>
                  </a:extLst>
                </a:gridCol>
                <a:gridCol w="301589">
                  <a:extLst>
                    <a:ext uri="{9D8B030D-6E8A-4147-A177-3AD203B41FA5}">
                      <a16:colId xmlns:a16="http://schemas.microsoft.com/office/drawing/2014/main" val="1147394828"/>
                    </a:ext>
                  </a:extLst>
                </a:gridCol>
                <a:gridCol w="1708266">
                  <a:extLst>
                    <a:ext uri="{9D8B030D-6E8A-4147-A177-3AD203B41FA5}">
                      <a16:colId xmlns:a16="http://schemas.microsoft.com/office/drawing/2014/main" val="2290465126"/>
                    </a:ext>
                  </a:extLst>
                </a:gridCol>
              </a:tblGrid>
              <a:tr h="38823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Quantity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Item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1975759"/>
                  </a:ext>
                </a:extLst>
              </a:tr>
              <a:tr h="2040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 Litre Measuring jugs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296220"/>
                  </a:ext>
                </a:extLst>
              </a:tr>
              <a:tr h="2040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10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200 ml plastic cups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257090"/>
                  </a:ext>
                </a:extLst>
              </a:tr>
              <a:tr h="2040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10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500 ml plastic cups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112486"/>
                  </a:ext>
                </a:extLst>
              </a:tr>
              <a:tr h="2040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10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Plastic teaspoons 5ml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730488"/>
                  </a:ext>
                </a:extLst>
              </a:tr>
              <a:tr h="2040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10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20ml Plastic Spoons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812495"/>
                  </a:ext>
                </a:extLst>
              </a:tr>
              <a:tr h="417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Long Plastic Spoons (40cm)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57968"/>
                  </a:ext>
                </a:extLst>
              </a:tr>
              <a:tr h="2040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3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10ml plastic syringes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102515"/>
                  </a:ext>
                </a:extLst>
              </a:tr>
              <a:tr h="417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Round 5 litre washing up bowl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320305"/>
                  </a:ext>
                </a:extLst>
              </a:tr>
              <a:tr h="2040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8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10 litre white buckets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749121"/>
                  </a:ext>
                </a:extLst>
              </a:tr>
              <a:tr h="417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7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14 Litre Oxfam Buckets with tap and blue lid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9661204"/>
                  </a:ext>
                </a:extLst>
              </a:tr>
              <a:tr h="417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4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Black plastic lids to go with 10 litre buckets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501096"/>
                  </a:ext>
                </a:extLst>
              </a:tr>
              <a:tr h="417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4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White plastic lids to go with 10 litre buckets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01746"/>
                  </a:ext>
                </a:extLst>
              </a:tr>
              <a:tr h="417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25 litre bucket for </a:t>
                      </a:r>
                      <a:r>
                        <a:rPr lang="en-GB" sz="1200" dirty="0" err="1">
                          <a:effectLst/>
                        </a:rPr>
                        <a:t>Grifaid</a:t>
                      </a:r>
                      <a:r>
                        <a:rPr lang="en-GB" sz="1200" dirty="0">
                          <a:effectLst/>
                        </a:rPr>
                        <a:t> Water Filter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237718"/>
                  </a:ext>
                </a:extLst>
              </a:tr>
              <a:tr h="417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4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10 litre Jerry Can (ensure cap is attached)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98183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7AF30D70-7D37-3343-B7AA-67F3500704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161603"/>
              </p:ext>
            </p:extLst>
          </p:nvPr>
        </p:nvGraphicFramePr>
        <p:xfrm>
          <a:off x="338451" y="562738"/>
          <a:ext cx="2344720" cy="47500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421">
                  <a:extLst>
                    <a:ext uri="{9D8B030D-6E8A-4147-A177-3AD203B41FA5}">
                      <a16:colId xmlns:a16="http://schemas.microsoft.com/office/drawing/2014/main" val="2169919099"/>
                    </a:ext>
                  </a:extLst>
                </a:gridCol>
                <a:gridCol w="211257">
                  <a:extLst>
                    <a:ext uri="{9D8B030D-6E8A-4147-A177-3AD203B41FA5}">
                      <a16:colId xmlns:a16="http://schemas.microsoft.com/office/drawing/2014/main" val="1283281754"/>
                    </a:ext>
                  </a:extLst>
                </a:gridCol>
                <a:gridCol w="1836042">
                  <a:extLst>
                    <a:ext uri="{9D8B030D-6E8A-4147-A177-3AD203B41FA5}">
                      <a16:colId xmlns:a16="http://schemas.microsoft.com/office/drawing/2014/main" val="1589337518"/>
                    </a:ext>
                  </a:extLst>
                </a:gridCol>
              </a:tblGrid>
              <a:tr h="38583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Quantity 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 hMerge="1">
                  <a:txBody>
                    <a:bodyPr/>
                    <a:lstStyle/>
                    <a:p>
                      <a:endParaRPr lang="es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Item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extLst>
                  <a:ext uri="{0D108BD9-81ED-4DB2-BD59-A6C34878D82A}">
                    <a16:rowId xmlns:a16="http://schemas.microsoft.com/office/drawing/2014/main" val="3215611098"/>
                  </a:ext>
                </a:extLst>
              </a:tr>
              <a:tr h="3858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Ceramic filter (Fairey) cartridge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979247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effectLst/>
                        </a:rPr>
                        <a:t>Grifaid</a:t>
                      </a:r>
                      <a:r>
                        <a:rPr lang="en-GB" sz="1200" dirty="0">
                          <a:effectLst/>
                        </a:rPr>
                        <a:t> Water Filter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919855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4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Slabs for latrines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976183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5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Tarpaulins size 4 x 6m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0852991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20m Nylon rope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099527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Table with removable legs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539074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6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Plastic foldable chairs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114581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ORP Red Cross Flag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5269957"/>
                  </a:ext>
                </a:extLst>
              </a:tr>
              <a:tr h="3858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Demarcation tape (red and white barrier tape)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313173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Red Cross Tabards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289470"/>
                  </a:ext>
                </a:extLst>
              </a:tr>
              <a:tr h="3858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8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Tubs of </a:t>
                      </a:r>
                      <a:r>
                        <a:rPr lang="en-GB" sz="1200" dirty="0" err="1">
                          <a:effectLst/>
                        </a:rPr>
                        <a:t>NaDCC</a:t>
                      </a:r>
                      <a:r>
                        <a:rPr lang="en-GB" sz="1200" dirty="0">
                          <a:effectLst/>
                        </a:rPr>
                        <a:t> 1670mg tablets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564627"/>
                  </a:ext>
                </a:extLst>
              </a:tr>
              <a:tr h="583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30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Stickers for chlorination labelling 0.05%, 0.2% and 2%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495949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effectLst/>
                        </a:rPr>
                        <a:t>Wata</a:t>
                      </a:r>
                      <a:r>
                        <a:rPr lang="en-GB" sz="1200" dirty="0">
                          <a:effectLst/>
                        </a:rPr>
                        <a:t> Water Tester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434982"/>
                  </a:ext>
                </a:extLst>
              </a:tr>
              <a:tr h="18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effectLst/>
                        </a:rPr>
                        <a:t>Nowlight</a:t>
                      </a:r>
                      <a:r>
                        <a:rPr lang="en-GB" sz="1200" dirty="0">
                          <a:effectLst/>
                        </a:rPr>
                        <a:t> torch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494988"/>
                  </a:ext>
                </a:extLst>
              </a:tr>
              <a:tr h="3858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effectLst/>
                        </a:rPr>
                        <a:t>Birchmeiyer</a:t>
                      </a:r>
                      <a:r>
                        <a:rPr lang="en-GB" sz="1200" dirty="0">
                          <a:effectLst/>
                        </a:rPr>
                        <a:t> Sprayer 13l backpack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637790"/>
                  </a:ext>
                </a:extLst>
              </a:tr>
              <a:tr h="3524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538" marR="675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Abus 65/40 padlocks</a:t>
                      </a:r>
                    </a:p>
                  </a:txBody>
                  <a:tcPr marL="67538" marR="67538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032367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EC758B7B-F2BF-A14F-BD92-CD5B00145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285214"/>
              </p:ext>
            </p:extLst>
          </p:nvPr>
        </p:nvGraphicFramePr>
        <p:xfrm>
          <a:off x="5129671" y="550883"/>
          <a:ext cx="2304000" cy="47325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4968">
                  <a:extLst>
                    <a:ext uri="{9D8B030D-6E8A-4147-A177-3AD203B41FA5}">
                      <a16:colId xmlns:a16="http://schemas.microsoft.com/office/drawing/2014/main" val="2492824776"/>
                    </a:ext>
                  </a:extLst>
                </a:gridCol>
                <a:gridCol w="215328">
                  <a:extLst>
                    <a:ext uri="{9D8B030D-6E8A-4147-A177-3AD203B41FA5}">
                      <a16:colId xmlns:a16="http://schemas.microsoft.com/office/drawing/2014/main" val="3859192269"/>
                    </a:ext>
                  </a:extLst>
                </a:gridCol>
                <a:gridCol w="1723704">
                  <a:extLst>
                    <a:ext uri="{9D8B030D-6E8A-4147-A177-3AD203B41FA5}">
                      <a16:colId xmlns:a16="http://schemas.microsoft.com/office/drawing/2014/main" val="1671963496"/>
                    </a:ext>
                  </a:extLst>
                </a:gridCol>
              </a:tblGrid>
              <a:tr h="37961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Quantity</a:t>
                      </a:r>
                      <a:endParaRPr lang="es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Item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4074544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Red Butyl Aprons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115360"/>
                  </a:ext>
                </a:extLst>
              </a:tr>
              <a:tr h="3796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Box of 100 Examination gloves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9741664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20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Surgical Masks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97132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Safety goggles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093005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4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Micropore surgical tape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8149781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6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Bars of soap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244622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20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Reusable tea towels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7450483"/>
                  </a:ext>
                </a:extLst>
              </a:tr>
              <a:tr h="3796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Pack of 100 6x8cm plastic bags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659001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50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60 litre black plastic bags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451995"/>
                  </a:ext>
                </a:extLst>
              </a:tr>
              <a:tr h="3796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60 litre Garbage bag stands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756340"/>
                  </a:ext>
                </a:extLst>
              </a:tr>
              <a:tr h="3796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10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Pairs of Household Rubber Gloves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925711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Mop heads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803497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Sticks for Mops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160792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5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Biros (Pens)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824930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Black permanent markers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211578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Red permanent markers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291588"/>
                  </a:ext>
                </a:extLst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A5 Spiral Notebook</a:t>
                      </a:r>
                      <a:endParaRPr lang="es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474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890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B6F38FA5-C19A-534C-A663-1FBFBFDD12E4}"/>
              </a:ext>
            </a:extLst>
          </p:cNvPr>
          <p:cNvSpPr/>
          <p:nvPr/>
        </p:nvSpPr>
        <p:spPr>
          <a:xfrm>
            <a:off x="653570" y="2806791"/>
            <a:ext cx="65702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rgbClr val="0070C0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Information to give to community members about Oral Rehydration Points</a:t>
            </a:r>
          </a:p>
          <a:p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Oral Rehydration Points are places where people with diarrhoea can seek advice.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Volunteers from Oral Rehydration Points will check your dehydration status and provide you with some ORS (Oral Rehydration Solutions) sachets and ORS to drink at the ORP.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They will advise you if you should go to a health centre or Cholera treatment centre.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2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They will provide you with health and hygiene messages. </a:t>
            </a:r>
            <a:endParaRPr lang="es-GB" sz="1200" dirty="0"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7" name="TextBox 46">
            <a:extLst>
              <a:ext uri="{FF2B5EF4-FFF2-40B4-BE49-F238E27FC236}">
                <a16:creationId xmlns:a16="http://schemas.microsoft.com/office/drawing/2014/main" id="{3C14634C-A7AE-A24C-918A-EDB8F6F275EA}"/>
              </a:ext>
            </a:extLst>
          </p:cNvPr>
          <p:cNvSpPr txBox="1"/>
          <p:nvPr/>
        </p:nvSpPr>
        <p:spPr>
          <a:xfrm>
            <a:off x="674165" y="1434158"/>
            <a:ext cx="65075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An ORP is a visible (flagged) structure deployed during cholera outbreaks in cholera affected areas </a:t>
            </a:r>
            <a:r>
              <a:rPr lang="mr-IN" sz="1600" dirty="0">
                <a:latin typeface="Open Sans Light" pitchFamily="2" charset="0"/>
                <a:ea typeface="Open Sans Light" pitchFamily="2" charset="0"/>
              </a:rPr>
              <a:t>–</a:t>
            </a:r>
            <a:r>
              <a:rPr lang="fr-FR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</a:t>
            </a:r>
            <a:r>
              <a:rPr lang="en-US" sz="1600" dirty="0"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with access to water and a latrine - opened 12 hours a day, and operated by 4-6 ORP operators.</a:t>
            </a:r>
          </a:p>
        </p:txBody>
      </p:sp>
      <p:sp>
        <p:nvSpPr>
          <p:cNvPr id="11" name="Redondear rectángulo de esquina del mismo lado 10">
            <a:extLst>
              <a:ext uri="{FF2B5EF4-FFF2-40B4-BE49-F238E27FC236}">
                <a16:creationId xmlns:a16="http://schemas.microsoft.com/office/drawing/2014/main" id="{3F1B9AF4-FBCB-D340-B3AC-04406859A6A6}"/>
              </a:ext>
            </a:extLst>
          </p:cNvPr>
          <p:cNvSpPr/>
          <p:nvPr/>
        </p:nvSpPr>
        <p:spPr>
          <a:xfrm rot="10800000">
            <a:off x="482221" y="1341929"/>
            <a:ext cx="6634435" cy="3917883"/>
          </a:xfrm>
          <a:prstGeom prst="round2Same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1FE96BCB-2819-FA42-AE16-FEC31FC9F04B}"/>
              </a:ext>
            </a:extLst>
          </p:cNvPr>
          <p:cNvSpPr/>
          <p:nvPr/>
        </p:nvSpPr>
        <p:spPr>
          <a:xfrm>
            <a:off x="7397948" y="0"/>
            <a:ext cx="161727" cy="1151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ORP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EB23BB7-E21B-A044-9AFA-6F38AD549B85}"/>
              </a:ext>
            </a:extLst>
          </p:cNvPr>
          <p:cNvSpPr txBox="1"/>
          <p:nvPr/>
        </p:nvSpPr>
        <p:spPr>
          <a:xfrm>
            <a:off x="7168607" y="49734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9A52DC-F32A-9AC8-16E1-7B107DE35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33907"/>
            <a:ext cx="629334" cy="6136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E6B9005-6E46-033D-03B9-4B21AC3664C4}"/>
              </a:ext>
            </a:extLst>
          </p:cNvPr>
          <p:cNvSpPr/>
          <p:nvPr/>
        </p:nvSpPr>
        <p:spPr>
          <a:xfrm>
            <a:off x="482221" y="544670"/>
            <a:ext cx="6634435" cy="550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F0CF5FF-DAB9-58F5-C20B-776BC2751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43" y="605495"/>
            <a:ext cx="6393180" cy="593058"/>
          </a:xfrm>
        </p:spPr>
        <p:txBody>
          <a:bodyPr>
            <a:normAutofit/>
          </a:bodyPr>
          <a:lstStyle/>
          <a:p>
            <a:pPr algn="l"/>
            <a: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  <a:t>1. What is an ORP (Oral Rehydration Point)</a:t>
            </a:r>
          </a:p>
        </p:txBody>
      </p:sp>
    </p:spTree>
    <p:extLst>
      <p:ext uri="{BB962C8B-B14F-4D97-AF65-F5344CB8AC3E}">
        <p14:creationId xmlns:p14="http://schemas.microsoft.com/office/powerpoint/2010/main" val="3549380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55BD7C-3F4E-ABCC-B3A8-A2DFE9CB6D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4E7C4DE-3B72-ED6F-93A4-6C16D706F7A6}"/>
              </a:ext>
            </a:extLst>
          </p:cNvPr>
          <p:cNvSpPr/>
          <p:nvPr/>
        </p:nvSpPr>
        <p:spPr>
          <a:xfrm>
            <a:off x="482222" y="544670"/>
            <a:ext cx="6595230" cy="550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85" y="407149"/>
            <a:ext cx="6393180" cy="887942"/>
          </a:xfrm>
        </p:spPr>
        <p:txBody>
          <a:bodyPr>
            <a:normAutofit/>
          </a:bodyPr>
          <a:lstStyle/>
          <a:p>
            <a: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  <a:t>1. ORP site selection and set up checklist </a:t>
            </a:r>
          </a:p>
        </p:txBody>
      </p:sp>
      <p:sp>
        <p:nvSpPr>
          <p:cNvPr id="5" name="Rectangle 4"/>
          <p:cNvSpPr/>
          <p:nvPr/>
        </p:nvSpPr>
        <p:spPr>
          <a:xfrm>
            <a:off x="3935788" y="1446052"/>
            <a:ext cx="3300433" cy="3239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27" dirty="0"/>
              <a:t> </a:t>
            </a:r>
          </a:p>
          <a:p>
            <a:r>
              <a:rPr lang="en-US" sz="1400" b="1" dirty="0"/>
              <a:t>ORP SET UP</a:t>
            </a:r>
          </a:p>
          <a:p>
            <a:endParaRPr lang="en-US" sz="1127" b="1" dirty="0"/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Clear entry with Handwashing station.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Observation area with patient chair(s).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Table with clean water and ORS preparation and storage, registration / IEC materials.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Area for safe storage.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Black buckets for vomiting.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White Buckets for chlorine solutions.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Cups and Jugs for drinking ORS.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Bin for waste disposal (+ bin liners).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Latrine.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Area for laundry / dish washing.</a:t>
            </a:r>
          </a:p>
        </p:txBody>
      </p:sp>
      <p:sp>
        <p:nvSpPr>
          <p:cNvPr id="6" name="Rectangle 5"/>
          <p:cNvSpPr/>
          <p:nvPr/>
        </p:nvSpPr>
        <p:spPr>
          <a:xfrm>
            <a:off x="534892" y="1619497"/>
            <a:ext cx="3188554" cy="3281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/>
              <a:t>SITE SELECTION</a:t>
            </a:r>
          </a:p>
          <a:p>
            <a:endParaRPr lang="en-US" sz="1127" b="1" dirty="0"/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Site must be chosen by or agreed by the community.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Accessible but not in a too busy area (market places not recommended).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With access to a nearby water source.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With a nearby latrine or an area where a simple pit latrine could be erected.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Be in a shaded area and protected from rain.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Be in a safe area.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400" dirty="0"/>
              <a:t>With clear indications and with RC identification (RC flag).</a:t>
            </a:r>
          </a:p>
        </p:txBody>
      </p:sp>
      <p:sp>
        <p:nvSpPr>
          <p:cNvPr id="9" name="Redondear rectángulo de esquina diagonal 8">
            <a:extLst>
              <a:ext uri="{FF2B5EF4-FFF2-40B4-BE49-F238E27FC236}">
                <a16:creationId xmlns:a16="http://schemas.microsoft.com/office/drawing/2014/main" id="{A7F91C00-3B65-4E44-9C5D-469874C16588}"/>
              </a:ext>
            </a:extLst>
          </p:cNvPr>
          <p:cNvSpPr/>
          <p:nvPr/>
        </p:nvSpPr>
        <p:spPr>
          <a:xfrm rot="5400000">
            <a:off x="293188" y="1603387"/>
            <a:ext cx="3606395" cy="3122993"/>
          </a:xfrm>
          <a:prstGeom prst="round2Diag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0" name="Redondear rectángulo de esquina diagonal 9">
            <a:extLst>
              <a:ext uri="{FF2B5EF4-FFF2-40B4-BE49-F238E27FC236}">
                <a16:creationId xmlns:a16="http://schemas.microsoft.com/office/drawing/2014/main" id="{95927FE3-F2F7-7B4A-83D9-F3F4B10BEEE3}"/>
              </a:ext>
            </a:extLst>
          </p:cNvPr>
          <p:cNvSpPr/>
          <p:nvPr/>
        </p:nvSpPr>
        <p:spPr>
          <a:xfrm>
            <a:off x="3789009" y="1361686"/>
            <a:ext cx="3341878" cy="3606395"/>
          </a:xfrm>
          <a:prstGeom prst="round2Diag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CB023EFC-0F6E-E041-B54D-3FEADE6B8377}"/>
              </a:ext>
            </a:extLst>
          </p:cNvPr>
          <p:cNvSpPr/>
          <p:nvPr/>
        </p:nvSpPr>
        <p:spPr>
          <a:xfrm>
            <a:off x="7397948" y="0"/>
            <a:ext cx="161727" cy="1151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ORP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3DBC80A-024C-AA45-97B4-E2D2F1B4EBDF}"/>
              </a:ext>
            </a:extLst>
          </p:cNvPr>
          <p:cNvSpPr txBox="1"/>
          <p:nvPr/>
        </p:nvSpPr>
        <p:spPr>
          <a:xfrm>
            <a:off x="7168607" y="49734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10463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B776D1C7-8DE2-224F-A00C-AF447D96C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10" y="1151657"/>
            <a:ext cx="6018054" cy="3929244"/>
          </a:xfrm>
          <a:prstGeom prst="rect">
            <a:avLst/>
          </a:prstGeom>
        </p:spPr>
      </p:pic>
      <p:sp>
        <p:nvSpPr>
          <p:cNvPr id="57" name="Rectángulo 56">
            <a:extLst>
              <a:ext uri="{FF2B5EF4-FFF2-40B4-BE49-F238E27FC236}">
                <a16:creationId xmlns:a16="http://schemas.microsoft.com/office/drawing/2014/main" id="{93B95C1B-786D-D84A-A65A-5DFFA363071A}"/>
              </a:ext>
            </a:extLst>
          </p:cNvPr>
          <p:cNvSpPr/>
          <p:nvPr/>
        </p:nvSpPr>
        <p:spPr>
          <a:xfrm>
            <a:off x="7397948" y="0"/>
            <a:ext cx="161727" cy="1151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ORP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A2836ACE-32C3-BD45-95DE-D18685D672EF}"/>
              </a:ext>
            </a:extLst>
          </p:cNvPr>
          <p:cNvSpPr txBox="1"/>
          <p:nvPr/>
        </p:nvSpPr>
        <p:spPr>
          <a:xfrm>
            <a:off x="7168607" y="49734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BCE76D-7495-6D00-4086-529E413591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5505F91-5758-20A0-E2B2-09C7249C954B}"/>
              </a:ext>
            </a:extLst>
          </p:cNvPr>
          <p:cNvSpPr/>
          <p:nvPr/>
        </p:nvSpPr>
        <p:spPr>
          <a:xfrm>
            <a:off x="482222" y="544670"/>
            <a:ext cx="6595230" cy="550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995" y="375971"/>
            <a:ext cx="6393180" cy="887942"/>
          </a:xfrm>
        </p:spPr>
        <p:txBody>
          <a:bodyPr>
            <a:normAutofit/>
          </a:bodyPr>
          <a:lstStyle/>
          <a:p>
            <a: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  <a:t>1. ORP Floor Plan (example)</a:t>
            </a:r>
          </a:p>
        </p:txBody>
      </p:sp>
    </p:spTree>
    <p:extLst>
      <p:ext uri="{BB962C8B-B14F-4D97-AF65-F5344CB8AC3E}">
        <p14:creationId xmlns:p14="http://schemas.microsoft.com/office/powerpoint/2010/main" val="3947033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99517" y="1151657"/>
            <a:ext cx="632116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/>
              <a:t>BEFORE OPENING THE ORP (MORNING)</a:t>
            </a:r>
          </a:p>
          <a:p>
            <a:endParaRPr lang="en-US" sz="1400" b="1" dirty="0"/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Fill water filter (preferably night before so it can filter through the night).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Put on your PPE.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Prepare handwashing station.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Clean table and chairs.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Organize ORS, drinking water, clean cups, jug for mixing, and spoons and syringe for giving ORS to small children.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Prepare ORS and drinking water.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Prepare Registration book and IEC materials for cholera awareness.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Prepare vomit buckets.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Prepare chlorine solutions.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Place a bucket for cleaning used cups in the cleaning area.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Set up bin for rubbish collection.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Make sure latrine is clean.</a:t>
            </a:r>
          </a:p>
        </p:txBody>
      </p:sp>
      <p:sp>
        <p:nvSpPr>
          <p:cNvPr id="5" name="Redondear rectángulo de esquina del mismo lado 4">
            <a:extLst>
              <a:ext uri="{FF2B5EF4-FFF2-40B4-BE49-F238E27FC236}">
                <a16:creationId xmlns:a16="http://schemas.microsoft.com/office/drawing/2014/main" id="{4B8D3C06-20EF-4146-B3F5-8573D71AA9C1}"/>
              </a:ext>
            </a:extLst>
          </p:cNvPr>
          <p:cNvSpPr/>
          <p:nvPr/>
        </p:nvSpPr>
        <p:spPr>
          <a:xfrm rot="10800000">
            <a:off x="482222" y="1151654"/>
            <a:ext cx="6595230" cy="4001094"/>
          </a:xfrm>
          <a:prstGeom prst="round2Same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7D6DC1B-4701-7D4A-B7D3-53664F25065D}"/>
              </a:ext>
            </a:extLst>
          </p:cNvPr>
          <p:cNvSpPr/>
          <p:nvPr/>
        </p:nvSpPr>
        <p:spPr>
          <a:xfrm>
            <a:off x="7397948" y="0"/>
            <a:ext cx="161727" cy="1151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ORP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F9C51F6-CBD9-9542-A148-8110FC7FC911}"/>
              </a:ext>
            </a:extLst>
          </p:cNvPr>
          <p:cNvSpPr txBox="1"/>
          <p:nvPr/>
        </p:nvSpPr>
        <p:spPr>
          <a:xfrm>
            <a:off x="7168607" y="49734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AECB9F-576B-80F8-CBE3-051218446F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EEABED0-DB8B-C874-EF07-DE9360BECA17}"/>
              </a:ext>
            </a:extLst>
          </p:cNvPr>
          <p:cNvSpPr/>
          <p:nvPr/>
        </p:nvSpPr>
        <p:spPr>
          <a:xfrm>
            <a:off x="482222" y="529104"/>
            <a:ext cx="6595230" cy="550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12651" y="335723"/>
            <a:ext cx="6393180" cy="887942"/>
          </a:xfrm>
        </p:spPr>
        <p:txBody>
          <a:bodyPr>
            <a:normAutofit/>
          </a:bodyPr>
          <a:lstStyle/>
          <a:p>
            <a: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  <a:t>1. Daily ORP Operation</a:t>
            </a:r>
          </a:p>
        </p:txBody>
      </p:sp>
    </p:spTree>
    <p:extLst>
      <p:ext uri="{BB962C8B-B14F-4D97-AF65-F5344CB8AC3E}">
        <p14:creationId xmlns:p14="http://schemas.microsoft.com/office/powerpoint/2010/main" val="1189099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63856" y="1295673"/>
            <a:ext cx="6790468" cy="3959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/>
              <a:t>DURING OPENING HOURS </a:t>
            </a:r>
          </a:p>
          <a:p>
            <a:r>
              <a:rPr lang="en-US" sz="1600" b="1" dirty="0"/>
              <a:t>PATIENT MANAGEMENT</a:t>
            </a:r>
          </a:p>
          <a:p>
            <a:endParaRPr lang="en-US" sz="1600" b="1" dirty="0"/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Greet visitors. Tell them who you are &amp; what the ORP is for - Wash hands.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Make a quick diagnostic and fill out the ORP register.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Refer to CTC/CTU or settle the patient in to make sure patient can drink ORS.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Give ORS to drink </a:t>
            </a:r>
            <a:r>
              <a:rPr lang="mr-IN" sz="1600" dirty="0"/>
              <a:t>–</a:t>
            </a:r>
            <a:r>
              <a:rPr lang="en-US" sz="1600" dirty="0"/>
              <a:t> Explain what is ORS, what ORS is for.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Explain how ORP is organized / rules at the ORP.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Give information about home treatment: (see Home Treatment, and details about the information to give before sending a patient at home).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Give home prevention messages before referring or sending back home.</a:t>
            </a:r>
          </a:p>
          <a:p>
            <a:pPr marL="221999" indent="-221999">
              <a:buFont typeface="Wingdings" charset="2"/>
              <a:buChar char="q"/>
            </a:pPr>
            <a:endParaRPr lang="en-US" sz="1600" dirty="0"/>
          </a:p>
          <a:p>
            <a:r>
              <a:rPr lang="en-US" sz="1600" b="1" dirty="0"/>
              <a:t>+ GIVE ORS SACHETS FOR 3 DAYS</a:t>
            </a:r>
            <a:endParaRPr lang="en-US" sz="1600" dirty="0"/>
          </a:p>
          <a:p>
            <a:r>
              <a:rPr lang="en-GB" sz="1600" dirty="0"/>
              <a:t>+ If included in the response, also give household disinfection kits or hygiene kits</a:t>
            </a:r>
            <a:endParaRPr lang="en-US" sz="1600" dirty="0"/>
          </a:p>
          <a:p>
            <a:pPr marL="221999" indent="-221999">
              <a:buFont typeface="Wingdings" charset="2"/>
              <a:buChar char="q"/>
            </a:pPr>
            <a:endParaRPr lang="en-US" sz="1127" dirty="0"/>
          </a:p>
        </p:txBody>
      </p:sp>
      <p:sp>
        <p:nvSpPr>
          <p:cNvPr id="5" name="Redondear rectángulo de esquina del mismo lado 4">
            <a:extLst>
              <a:ext uri="{FF2B5EF4-FFF2-40B4-BE49-F238E27FC236}">
                <a16:creationId xmlns:a16="http://schemas.microsoft.com/office/drawing/2014/main" id="{BDFA0FF2-D743-8749-80EE-4B3EC349D329}"/>
              </a:ext>
            </a:extLst>
          </p:cNvPr>
          <p:cNvSpPr/>
          <p:nvPr/>
        </p:nvSpPr>
        <p:spPr>
          <a:xfrm rot="10800000">
            <a:off x="414223" y="1229291"/>
            <a:ext cx="6862604" cy="3959096"/>
          </a:xfrm>
          <a:prstGeom prst="round2Same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1CF5908-72B6-2B4C-BC2D-4E56F910D234}"/>
              </a:ext>
            </a:extLst>
          </p:cNvPr>
          <p:cNvSpPr/>
          <p:nvPr/>
        </p:nvSpPr>
        <p:spPr>
          <a:xfrm>
            <a:off x="7397948" y="0"/>
            <a:ext cx="161727" cy="1151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ORP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E6FD8A0-BA43-E14E-B3A1-18C353C7A296}"/>
              </a:ext>
            </a:extLst>
          </p:cNvPr>
          <p:cNvSpPr txBox="1"/>
          <p:nvPr/>
        </p:nvSpPr>
        <p:spPr>
          <a:xfrm>
            <a:off x="7168607" y="49734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9F1C64-B152-C321-4239-60A7FF4F8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2F668D3-3504-246D-A56B-1E7A5FB794EF}"/>
              </a:ext>
            </a:extLst>
          </p:cNvPr>
          <p:cNvSpPr/>
          <p:nvPr/>
        </p:nvSpPr>
        <p:spPr>
          <a:xfrm>
            <a:off x="414222" y="562318"/>
            <a:ext cx="6862604" cy="550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EAFDC4-BF31-E444-9BA7-06E2B6A56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12651" y="335723"/>
            <a:ext cx="6393180" cy="887942"/>
          </a:xfrm>
        </p:spPr>
        <p:txBody>
          <a:bodyPr>
            <a:normAutofit/>
          </a:bodyPr>
          <a:lstStyle/>
          <a:p>
            <a: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  <a:t>1. Daily ORP Operation</a:t>
            </a:r>
          </a:p>
        </p:txBody>
      </p:sp>
    </p:spTree>
    <p:extLst>
      <p:ext uri="{BB962C8B-B14F-4D97-AF65-F5344CB8AC3E}">
        <p14:creationId xmlns:p14="http://schemas.microsoft.com/office/powerpoint/2010/main" val="376463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53015" y="1128306"/>
            <a:ext cx="638320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/>
              <a:t>DURING OPENING HOURS </a:t>
            </a:r>
          </a:p>
          <a:p>
            <a:r>
              <a:rPr lang="en-US" sz="1600" b="1" dirty="0"/>
              <a:t>ORP MANAGEMENT / IPC</a:t>
            </a:r>
          </a:p>
          <a:p>
            <a:endParaRPr lang="en-US" sz="1600" b="1" dirty="0"/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Regularly fill water filter (check several times a day).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Verify that already prepared ORS is sufficient or prepare new one.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Verify that already prepared drinking water is sufficient or prepare new one.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Verify the level of available chlorine solutions or prepare new one.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Wash hands regularly, and especially at critical times. 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Keep floors clean (clean floors 2 times/day or each time it has been soiled with vomit).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Clean chairs between patients, remove and clean patient bucket and cups.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Clean latrines after each use.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Clean cups, jugs, spoons and syringes after each patient.</a:t>
            </a:r>
          </a:p>
          <a:p>
            <a:pPr marL="221999" indent="-221999">
              <a:buFont typeface="Wingdings" charset="2"/>
              <a:buChar char="q"/>
            </a:pPr>
            <a:r>
              <a:rPr lang="en-US" sz="1600" dirty="0"/>
              <a:t>Clean vomit buckets and have new ones ready.</a:t>
            </a:r>
          </a:p>
        </p:txBody>
      </p:sp>
      <p:sp>
        <p:nvSpPr>
          <p:cNvPr id="5" name="Redondear rectángulo de esquina del mismo lado 4">
            <a:extLst>
              <a:ext uri="{FF2B5EF4-FFF2-40B4-BE49-F238E27FC236}">
                <a16:creationId xmlns:a16="http://schemas.microsoft.com/office/drawing/2014/main" id="{AC443B77-2286-0E43-A278-8FCC16D5C9EC}"/>
              </a:ext>
            </a:extLst>
          </p:cNvPr>
          <p:cNvSpPr/>
          <p:nvPr/>
        </p:nvSpPr>
        <p:spPr>
          <a:xfrm rot="10800000">
            <a:off x="635346" y="1128305"/>
            <a:ext cx="6540795" cy="4085249"/>
          </a:xfrm>
          <a:prstGeom prst="round2Same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B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21EC148-3C26-0948-B508-174080AB36F6}"/>
              </a:ext>
            </a:extLst>
          </p:cNvPr>
          <p:cNvSpPr/>
          <p:nvPr/>
        </p:nvSpPr>
        <p:spPr>
          <a:xfrm>
            <a:off x="7397948" y="0"/>
            <a:ext cx="161727" cy="1151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GB" sz="1000" dirty="0"/>
              <a:t>ORP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6097ABD-C114-DC44-B2ED-235FBA716EEB}"/>
              </a:ext>
            </a:extLst>
          </p:cNvPr>
          <p:cNvSpPr txBox="1"/>
          <p:nvPr/>
        </p:nvSpPr>
        <p:spPr>
          <a:xfrm>
            <a:off x="7168607" y="49734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B" sz="1200" dirty="0"/>
              <a:t>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9A0F05-30CA-60C4-4486-3931AA78C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" y="14879"/>
            <a:ext cx="629334" cy="61369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1E16A37-8744-B447-D612-5F593F1FAAAF}"/>
              </a:ext>
            </a:extLst>
          </p:cNvPr>
          <p:cNvSpPr/>
          <p:nvPr/>
        </p:nvSpPr>
        <p:spPr>
          <a:xfrm>
            <a:off x="635345" y="490310"/>
            <a:ext cx="6540796" cy="550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D21BAE-23E3-8EC2-6D0C-F637A12EB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56705" y="263715"/>
            <a:ext cx="6393180" cy="887942"/>
          </a:xfrm>
        </p:spPr>
        <p:txBody>
          <a:bodyPr>
            <a:normAutofit/>
          </a:bodyPr>
          <a:lstStyle/>
          <a:p>
            <a:r>
              <a:rPr lang="en-US" sz="2175" b="1" dirty="0">
                <a:solidFill>
                  <a:schemeClr val="bg1"/>
                </a:solidFill>
                <a:latin typeface="Montserrat SemiBold" pitchFamily="2" charset="77"/>
              </a:rPr>
              <a:t>1. Daily ORP Operation</a:t>
            </a:r>
          </a:p>
        </p:txBody>
      </p:sp>
    </p:spTree>
    <p:extLst>
      <p:ext uri="{BB962C8B-B14F-4D97-AF65-F5344CB8AC3E}">
        <p14:creationId xmlns:p14="http://schemas.microsoft.com/office/powerpoint/2010/main" val="2800053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E3C2241DE8244C8C878119BC3F1C82" ma:contentTypeVersion="8" ma:contentTypeDescription="Create a new document." ma:contentTypeScope="" ma:versionID="058924d526f688538a902df8f66a3e53">
  <xsd:schema xmlns:xsd="http://www.w3.org/2001/XMLSchema" xmlns:xs="http://www.w3.org/2001/XMLSchema" xmlns:p="http://schemas.microsoft.com/office/2006/metadata/properties" xmlns:ns2="ce8a7467-8352-403e-b49e-65a35cb59c87" xmlns:ns3="7e1b0daf-797c-4a8c-a7fb-059e12aafcd1" targetNamespace="http://schemas.microsoft.com/office/2006/metadata/properties" ma:root="true" ma:fieldsID="054dc2c86df430a4b8f80772548a9466" ns2:_="" ns3:_="">
    <xsd:import namespace="ce8a7467-8352-403e-b49e-65a35cb59c87"/>
    <xsd:import namespace="7e1b0daf-797c-4a8c-a7fb-059e12aafc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8a7467-8352-403e-b49e-65a35cb59c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b0daf-797c-4a8c-a7fb-059e12aafcd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20D5AB6-4BAF-4759-828F-80EE770446D2}"/>
</file>

<file path=customXml/itemProps2.xml><?xml version="1.0" encoding="utf-8"?>
<ds:datastoreItem xmlns:ds="http://schemas.openxmlformats.org/officeDocument/2006/customXml" ds:itemID="{6042DCAE-70BD-4A3D-B588-278D48524837}"/>
</file>

<file path=customXml/itemProps3.xml><?xml version="1.0" encoding="utf-8"?>
<ds:datastoreItem xmlns:ds="http://schemas.openxmlformats.org/officeDocument/2006/customXml" ds:itemID="{89613652-7525-4D68-AFBE-2AA762297E5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50152</TotalTime>
  <Words>6100</Words>
  <Application>Microsoft Macintosh PowerPoint</Application>
  <PresentationFormat>Custom</PresentationFormat>
  <Paragraphs>926</Paragraphs>
  <Slides>38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Arial</vt:lpstr>
      <vt:lpstr>Avenir Next Condensed</vt:lpstr>
      <vt:lpstr>Ayuthaya</vt:lpstr>
      <vt:lpstr>Calibri</vt:lpstr>
      <vt:lpstr>Cavolini</vt:lpstr>
      <vt:lpstr>Montserrat</vt:lpstr>
      <vt:lpstr>Montserrat SemiBold</vt:lpstr>
      <vt:lpstr>Open Sans ExtraBold</vt:lpstr>
      <vt:lpstr>Open Sans Light</vt:lpstr>
      <vt:lpstr>Times New Roman</vt:lpstr>
      <vt:lpstr>Wingdings</vt:lpstr>
      <vt:lpstr>Office Theme</vt:lpstr>
      <vt:lpstr>Cholera &amp; Oral Rehydration Therapy ORP Operator Manual  </vt:lpstr>
      <vt:lpstr>Key Information for a Community ORP Volunteer</vt:lpstr>
      <vt:lpstr>1. What is an ORP (Oral Rehydration Point)</vt:lpstr>
      <vt:lpstr>1. What is an ORP (Oral Rehydration Point)</vt:lpstr>
      <vt:lpstr>1. ORP site selection and set up checklist </vt:lpstr>
      <vt:lpstr>1. ORP Floor Plan (example)</vt:lpstr>
      <vt:lpstr>1. Daily ORP Operation</vt:lpstr>
      <vt:lpstr>1. Daily ORP Operation</vt:lpstr>
      <vt:lpstr>1. Daily ORP Operation</vt:lpstr>
      <vt:lpstr>1. Daily ORP Operation</vt:lpstr>
      <vt:lpstr>1. How to safely pull charge the nowlight</vt:lpstr>
      <vt:lpstr>   </vt:lpstr>
      <vt:lpstr>PowerPoint Presentation</vt:lpstr>
      <vt:lpstr>PowerPoint Presentation</vt:lpstr>
      <vt:lpstr>2. Referral</vt:lpstr>
      <vt:lpstr>PowerPoint Presentation</vt:lpstr>
      <vt:lpstr> 2. How to prepare Oral Rehydration Solution    </vt:lpstr>
      <vt:lpstr>2. Protocol for Home Treatment – No dehydration  </vt:lpstr>
      <vt:lpstr> 2. Preparation of Oral Rehydration Solution</vt:lpstr>
      <vt:lpstr> 2. Consumption of Oral Rehydration Solution</vt:lpstr>
      <vt:lpstr>2. Home Treatment</vt:lpstr>
      <vt:lpstr>2. How to prepare Clean Water for ORS</vt:lpstr>
      <vt:lpstr>2. Ceramic candle water filter use and maintenance</vt:lpstr>
      <vt:lpstr>2. GRIFAID filter use and maintenance </vt:lpstr>
      <vt:lpstr>3. Hand Hygiene</vt:lpstr>
      <vt:lpstr>3. Personal Protective Equipment</vt:lpstr>
      <vt:lpstr> 3. General Principles for cleaning surfaces and items  </vt:lpstr>
      <vt:lpstr>PowerPoint Presentation</vt:lpstr>
      <vt:lpstr>PowerPoint Presentation</vt:lpstr>
      <vt:lpstr>3. How to prepare solutions with other chlorine products</vt:lpstr>
      <vt:lpstr>3. Infection Prevention &amp; Control at the ORP</vt:lpstr>
      <vt:lpstr>3. Infection Prevention &amp; Control at the ORP</vt:lpstr>
      <vt:lpstr>4. Cholera Prevention</vt:lpstr>
      <vt:lpstr>4. Cholera Prevention at home</vt:lpstr>
      <vt:lpstr>5. Report</vt:lpstr>
      <vt:lpstr>Write here key contact numbers:</vt:lpstr>
      <vt:lpstr>PowerPoint Presentation</vt:lpstr>
      <vt:lpstr>ORP Kit Checklist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Early rehydration of  people presenting to ORP</dc:title>
  <dc:creator>Generic</dc:creator>
  <cp:lastModifiedBy>Eva TURRO FONT</cp:lastModifiedBy>
  <cp:revision>517</cp:revision>
  <cp:lastPrinted>2020-05-22T18:39:04Z</cp:lastPrinted>
  <dcterms:created xsi:type="dcterms:W3CDTF">2017-06-20T12:40:55Z</dcterms:created>
  <dcterms:modified xsi:type="dcterms:W3CDTF">2022-12-13T15:12:23Z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0x010100FAE3C2241DE8244C8C878119BC3F1C82</vt:lpwstr>
  </property>
</Properties>
</file>