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6" r:id="rId5"/>
    <p:sldId id="258" r:id="rId6"/>
    <p:sldId id="271" r:id="rId7"/>
    <p:sldId id="272" r:id="rId8"/>
    <p:sldId id="259" r:id="rId9"/>
    <p:sldId id="260" r:id="rId10"/>
    <p:sldId id="267" r:id="rId11"/>
    <p:sldId id="261" r:id="rId12"/>
    <p:sldId id="262" r:id="rId13"/>
    <p:sldId id="263" r:id="rId14"/>
    <p:sldId id="264" r:id="rId15"/>
    <p:sldId id="273" r:id="rId16"/>
    <p:sldId id="274" r:id="rId17"/>
    <p:sldId id="27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8DCC42-BEFB-459C-BCF9-326585B3184B}" v="137" dt="2023-01-23T13:05:57.460"/>
    <p1510:client id="{45EF0B4C-1C37-4489-D715-5723BF113B81}" v="23" dt="2022-05-17T11:52:49.616"/>
    <p1510:client id="{5AB74D77-A435-B145-E860-2EA45C7D37D6}" v="308" dt="2022-05-17T18:32:11.480"/>
    <p1510:client id="{E964F2EE-3DB5-009B-0E57-EBCCC459BB65}" v="1" dt="2022-04-19T08:07:00.3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296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roga" userId="S::moroga_gmail.com#ext#@ifrcorg.onmicrosoft.com::b0f2eddc-91e3-4a79-8416-05c03f61bfa6" providerId="AD" clId="Web-{008DCC42-BEFB-459C-BCF9-326585B3184B}"/>
    <pc:docChg chg="modSld">
      <pc:chgData name="moroga" userId="S::moroga_gmail.com#ext#@ifrcorg.onmicrosoft.com::b0f2eddc-91e3-4a79-8416-05c03f61bfa6" providerId="AD" clId="Web-{008DCC42-BEFB-459C-BCF9-326585B3184B}" dt="2023-01-23T13:05:57.023" v="130" actId="14100"/>
      <pc:docMkLst>
        <pc:docMk/>
      </pc:docMkLst>
      <pc:sldChg chg="modSp">
        <pc:chgData name="moroga" userId="S::moroga_gmail.com#ext#@ifrcorg.onmicrosoft.com::b0f2eddc-91e3-4a79-8416-05c03f61bfa6" providerId="AD" clId="Web-{008DCC42-BEFB-459C-BCF9-326585B3184B}" dt="2023-01-23T12:50:38.103" v="1" actId="14100"/>
        <pc:sldMkLst>
          <pc:docMk/>
          <pc:sldMk cId="21508744" sldId="256"/>
        </pc:sldMkLst>
        <pc:spChg chg="mod">
          <ac:chgData name="moroga" userId="S::moroga_gmail.com#ext#@ifrcorg.onmicrosoft.com::b0f2eddc-91e3-4a79-8416-05c03f61bfa6" providerId="AD" clId="Web-{008DCC42-BEFB-459C-BCF9-326585B3184B}" dt="2023-01-23T12:50:38.103" v="1" actId="14100"/>
          <ac:spMkLst>
            <pc:docMk/>
            <pc:sldMk cId="21508744" sldId="256"/>
            <ac:spMk id="2" creationId="{ECDE6204-81A7-4A22-A79D-4715571CCA79}"/>
          </ac:spMkLst>
        </pc:spChg>
      </pc:sldChg>
      <pc:sldChg chg="modSp">
        <pc:chgData name="moroga" userId="S::moroga_gmail.com#ext#@ifrcorg.onmicrosoft.com::b0f2eddc-91e3-4a79-8416-05c03f61bfa6" providerId="AD" clId="Web-{008DCC42-BEFB-459C-BCF9-326585B3184B}" dt="2023-01-23T12:51:33.949" v="4" actId="20577"/>
        <pc:sldMkLst>
          <pc:docMk/>
          <pc:sldMk cId="968735900" sldId="258"/>
        </pc:sldMkLst>
        <pc:spChg chg="mod">
          <ac:chgData name="moroga" userId="S::moroga_gmail.com#ext#@ifrcorg.onmicrosoft.com::b0f2eddc-91e3-4a79-8416-05c03f61bfa6" providerId="AD" clId="Web-{008DCC42-BEFB-459C-BCF9-326585B3184B}" dt="2023-01-23T12:51:33.949" v="4" actId="20577"/>
          <ac:spMkLst>
            <pc:docMk/>
            <pc:sldMk cId="968735900" sldId="258"/>
            <ac:spMk id="3" creationId="{30908DA2-FB96-43A9-935C-24B2C162EC12}"/>
          </ac:spMkLst>
        </pc:spChg>
      </pc:sldChg>
      <pc:sldChg chg="modSp">
        <pc:chgData name="moroga" userId="S::moroga_gmail.com#ext#@ifrcorg.onmicrosoft.com::b0f2eddc-91e3-4a79-8416-05c03f61bfa6" providerId="AD" clId="Web-{008DCC42-BEFB-459C-BCF9-326585B3184B}" dt="2023-01-23T12:55:24.940" v="36" actId="20577"/>
        <pc:sldMkLst>
          <pc:docMk/>
          <pc:sldMk cId="2760795356" sldId="259"/>
        </pc:sldMkLst>
        <pc:spChg chg="mod">
          <ac:chgData name="moroga" userId="S::moroga_gmail.com#ext#@ifrcorg.onmicrosoft.com::b0f2eddc-91e3-4a79-8416-05c03f61bfa6" providerId="AD" clId="Web-{008DCC42-BEFB-459C-BCF9-326585B3184B}" dt="2023-01-23T12:55:24.940" v="36" actId="20577"/>
          <ac:spMkLst>
            <pc:docMk/>
            <pc:sldMk cId="2760795356" sldId="259"/>
            <ac:spMk id="3" creationId="{9EDEB612-33C5-4649-8909-C1F04E483A1F}"/>
          </ac:spMkLst>
        </pc:spChg>
      </pc:sldChg>
      <pc:sldChg chg="modSp">
        <pc:chgData name="moroga" userId="S::moroga_gmail.com#ext#@ifrcorg.onmicrosoft.com::b0f2eddc-91e3-4a79-8416-05c03f61bfa6" providerId="AD" clId="Web-{008DCC42-BEFB-459C-BCF9-326585B3184B}" dt="2023-01-23T12:56:16.301" v="44" actId="20577"/>
        <pc:sldMkLst>
          <pc:docMk/>
          <pc:sldMk cId="4247644961" sldId="260"/>
        </pc:sldMkLst>
        <pc:spChg chg="mod">
          <ac:chgData name="moroga" userId="S::moroga_gmail.com#ext#@ifrcorg.onmicrosoft.com::b0f2eddc-91e3-4a79-8416-05c03f61bfa6" providerId="AD" clId="Web-{008DCC42-BEFB-459C-BCF9-326585B3184B}" dt="2023-01-23T12:56:16.301" v="44" actId="20577"/>
          <ac:spMkLst>
            <pc:docMk/>
            <pc:sldMk cId="4247644961" sldId="260"/>
            <ac:spMk id="3" creationId="{A72F75E8-81E0-4831-ABAF-7A355B7652E7}"/>
          </ac:spMkLst>
        </pc:spChg>
      </pc:sldChg>
      <pc:sldChg chg="modSp">
        <pc:chgData name="moroga" userId="S::moroga_gmail.com#ext#@ifrcorg.onmicrosoft.com::b0f2eddc-91e3-4a79-8416-05c03f61bfa6" providerId="AD" clId="Web-{008DCC42-BEFB-459C-BCF9-326585B3184B}" dt="2023-01-23T13:00:23.840" v="72" actId="20577"/>
        <pc:sldMkLst>
          <pc:docMk/>
          <pc:sldMk cId="441362387" sldId="264"/>
        </pc:sldMkLst>
        <pc:spChg chg="mod">
          <ac:chgData name="moroga" userId="S::moroga_gmail.com#ext#@ifrcorg.onmicrosoft.com::b0f2eddc-91e3-4a79-8416-05c03f61bfa6" providerId="AD" clId="Web-{008DCC42-BEFB-459C-BCF9-326585B3184B}" dt="2023-01-23T13:00:23.840" v="72" actId="20577"/>
          <ac:spMkLst>
            <pc:docMk/>
            <pc:sldMk cId="441362387" sldId="264"/>
            <ac:spMk id="3" creationId="{5AF550C7-E6C4-4172-9FF7-3051DD990E3F}"/>
          </ac:spMkLst>
        </pc:spChg>
      </pc:sldChg>
      <pc:sldChg chg="modSp">
        <pc:chgData name="moroga" userId="S::moroga_gmail.com#ext#@ifrcorg.onmicrosoft.com::b0f2eddc-91e3-4a79-8416-05c03f61bfa6" providerId="AD" clId="Web-{008DCC42-BEFB-459C-BCF9-326585B3184B}" dt="2023-01-23T12:57:03.818" v="48" actId="20577"/>
        <pc:sldMkLst>
          <pc:docMk/>
          <pc:sldMk cId="465738369" sldId="267"/>
        </pc:sldMkLst>
        <pc:spChg chg="mod">
          <ac:chgData name="moroga" userId="S::moroga_gmail.com#ext#@ifrcorg.onmicrosoft.com::b0f2eddc-91e3-4a79-8416-05c03f61bfa6" providerId="AD" clId="Web-{008DCC42-BEFB-459C-BCF9-326585B3184B}" dt="2023-01-23T12:57:03.818" v="48" actId="20577"/>
          <ac:spMkLst>
            <pc:docMk/>
            <pc:sldMk cId="465738369" sldId="267"/>
            <ac:spMk id="3" creationId="{3014063E-CCCD-417C-8B15-54502C699C18}"/>
          </ac:spMkLst>
        </pc:spChg>
      </pc:sldChg>
      <pc:sldChg chg="modSp">
        <pc:chgData name="moroga" userId="S::moroga_gmail.com#ext#@ifrcorg.onmicrosoft.com::b0f2eddc-91e3-4a79-8416-05c03f61bfa6" providerId="AD" clId="Web-{008DCC42-BEFB-459C-BCF9-326585B3184B}" dt="2023-01-23T12:52:17.263" v="9" actId="20577"/>
        <pc:sldMkLst>
          <pc:docMk/>
          <pc:sldMk cId="2949719019" sldId="271"/>
        </pc:sldMkLst>
        <pc:spChg chg="mod">
          <ac:chgData name="moroga" userId="S::moroga_gmail.com#ext#@ifrcorg.onmicrosoft.com::b0f2eddc-91e3-4a79-8416-05c03f61bfa6" providerId="AD" clId="Web-{008DCC42-BEFB-459C-BCF9-326585B3184B}" dt="2023-01-23T12:52:17.263" v="9" actId="20577"/>
          <ac:spMkLst>
            <pc:docMk/>
            <pc:sldMk cId="2949719019" sldId="271"/>
            <ac:spMk id="3" creationId="{3B13ED93-3C81-3771-9DD4-1CE8DD3108C4}"/>
          </ac:spMkLst>
        </pc:spChg>
      </pc:sldChg>
      <pc:sldChg chg="modSp">
        <pc:chgData name="moroga" userId="S::moroga_gmail.com#ext#@ifrcorg.onmicrosoft.com::b0f2eddc-91e3-4a79-8416-05c03f61bfa6" providerId="AD" clId="Web-{008DCC42-BEFB-459C-BCF9-326585B3184B}" dt="2023-01-23T12:54:21.657" v="31" actId="20577"/>
        <pc:sldMkLst>
          <pc:docMk/>
          <pc:sldMk cId="3019773998" sldId="272"/>
        </pc:sldMkLst>
        <pc:spChg chg="mod">
          <ac:chgData name="moroga" userId="S::moroga_gmail.com#ext#@ifrcorg.onmicrosoft.com::b0f2eddc-91e3-4a79-8416-05c03f61bfa6" providerId="AD" clId="Web-{008DCC42-BEFB-459C-BCF9-326585B3184B}" dt="2023-01-23T12:54:21.657" v="31" actId="20577"/>
          <ac:spMkLst>
            <pc:docMk/>
            <pc:sldMk cId="3019773998" sldId="272"/>
            <ac:spMk id="2" creationId="{9CB33EAE-933C-A479-0297-DC6ED0AE6425}"/>
          </ac:spMkLst>
        </pc:spChg>
        <pc:graphicFrameChg chg="mod modGraphic">
          <ac:chgData name="moroga" userId="S::moroga_gmail.com#ext#@ifrcorg.onmicrosoft.com::b0f2eddc-91e3-4a79-8416-05c03f61bfa6" providerId="AD" clId="Web-{008DCC42-BEFB-459C-BCF9-326585B3184B}" dt="2023-01-23T12:53:33.374" v="26"/>
          <ac:graphicFrameMkLst>
            <pc:docMk/>
            <pc:sldMk cId="3019773998" sldId="272"/>
            <ac:graphicFrameMk id="5" creationId="{CF0F7C70-C11E-F62F-4009-103D0718279C}"/>
          </ac:graphicFrameMkLst>
        </pc:graphicFrameChg>
      </pc:sldChg>
      <pc:sldChg chg="modSp">
        <pc:chgData name="moroga" userId="S::moroga_gmail.com#ext#@ifrcorg.onmicrosoft.com::b0f2eddc-91e3-4a79-8416-05c03f61bfa6" providerId="AD" clId="Web-{008DCC42-BEFB-459C-BCF9-326585B3184B}" dt="2023-01-23T13:01:47.390" v="105" actId="20577"/>
        <pc:sldMkLst>
          <pc:docMk/>
          <pc:sldMk cId="658132447" sldId="274"/>
        </pc:sldMkLst>
        <pc:spChg chg="mod">
          <ac:chgData name="moroga" userId="S::moroga_gmail.com#ext#@ifrcorg.onmicrosoft.com::b0f2eddc-91e3-4a79-8416-05c03f61bfa6" providerId="AD" clId="Web-{008DCC42-BEFB-459C-BCF9-326585B3184B}" dt="2023-01-23T13:00:54.451" v="81" actId="14100"/>
          <ac:spMkLst>
            <pc:docMk/>
            <pc:sldMk cId="658132447" sldId="274"/>
            <ac:spMk id="2" creationId="{65CC7150-93CA-984A-A370-2B50AE619BAD}"/>
          </ac:spMkLst>
        </pc:spChg>
        <pc:spChg chg="mod">
          <ac:chgData name="moroga" userId="S::moroga_gmail.com#ext#@ifrcorg.onmicrosoft.com::b0f2eddc-91e3-4a79-8416-05c03f61bfa6" providerId="AD" clId="Web-{008DCC42-BEFB-459C-BCF9-326585B3184B}" dt="2023-01-23T13:01:47.390" v="105" actId="20577"/>
          <ac:spMkLst>
            <pc:docMk/>
            <pc:sldMk cId="658132447" sldId="274"/>
            <ac:spMk id="3" creationId="{00473D1B-0B2E-1347-AF24-4367B104CA71}"/>
          </ac:spMkLst>
        </pc:spChg>
      </pc:sldChg>
      <pc:sldChg chg="modSp">
        <pc:chgData name="moroga" userId="S::moroga_gmail.com#ext#@ifrcorg.onmicrosoft.com::b0f2eddc-91e3-4a79-8416-05c03f61bfa6" providerId="AD" clId="Web-{008DCC42-BEFB-459C-BCF9-326585B3184B}" dt="2023-01-23T13:05:57.023" v="130" actId="14100"/>
        <pc:sldMkLst>
          <pc:docMk/>
          <pc:sldMk cId="3205858107" sldId="275"/>
        </pc:sldMkLst>
        <pc:spChg chg="mod">
          <ac:chgData name="moroga" userId="S::moroga_gmail.com#ext#@ifrcorg.onmicrosoft.com::b0f2eddc-91e3-4a79-8416-05c03f61bfa6" providerId="AD" clId="Web-{008DCC42-BEFB-459C-BCF9-326585B3184B}" dt="2023-01-23T13:05:57.023" v="130" actId="14100"/>
          <ac:spMkLst>
            <pc:docMk/>
            <pc:sldMk cId="3205858107" sldId="275"/>
            <ac:spMk id="3" creationId="{B2A36A53-B6BB-0144-AA23-4F43F8894E52}"/>
          </ac:spMkLst>
        </pc:spChg>
      </pc:sldChg>
    </pc:docChg>
  </pc:docChgLst>
  <pc:docChgLst>
    <pc:chgData name="christophe.valingot" userId="S::christophe.valingot_outlook.com#ext#@ifrcorg.onmicrosoft.com::cb939bf1-deff-47e6-b78a-ef0eb09db4e2" providerId="AD" clId="Web-{E964F2EE-3DB5-009B-0E57-EBCCC459BB65}"/>
    <pc:docChg chg="delSld">
      <pc:chgData name="christophe.valingot" userId="S::christophe.valingot_outlook.com#ext#@ifrcorg.onmicrosoft.com::cb939bf1-deff-47e6-b78a-ef0eb09db4e2" providerId="AD" clId="Web-{E964F2EE-3DB5-009B-0E57-EBCCC459BB65}" dt="2022-04-19T08:07:00.386" v="0"/>
      <pc:docMkLst>
        <pc:docMk/>
      </pc:docMkLst>
      <pc:sldChg chg="del">
        <pc:chgData name="christophe.valingot" userId="S::christophe.valingot_outlook.com#ext#@ifrcorg.onmicrosoft.com::cb939bf1-deff-47e6-b78a-ef0eb09db4e2" providerId="AD" clId="Web-{E964F2EE-3DB5-009B-0E57-EBCCC459BB65}" dt="2022-04-19T08:07:00.386" v="0"/>
        <pc:sldMkLst>
          <pc:docMk/>
          <pc:sldMk cId="1891084096" sldId="269"/>
        </pc:sldMkLst>
      </pc:sldChg>
    </pc:docChg>
  </pc:docChgLst>
  <pc:docChgLst>
    <pc:chgData name="moroga" userId="S::moroga_gmail.com#ext#@ifrcorg.onmicrosoft.com::b0f2eddc-91e3-4a79-8416-05c03f61bfa6" providerId="AD" clId="Web-{5AB74D77-A435-B145-E860-2EA45C7D37D6}"/>
    <pc:docChg chg="addSld delSld modSld">
      <pc:chgData name="moroga" userId="S::moroga_gmail.com#ext#@ifrcorg.onmicrosoft.com::b0f2eddc-91e3-4a79-8416-05c03f61bfa6" providerId="AD" clId="Web-{5AB74D77-A435-B145-E860-2EA45C7D37D6}" dt="2022-05-17T18:32:11.480" v="292"/>
      <pc:docMkLst>
        <pc:docMk/>
      </pc:docMkLst>
      <pc:sldChg chg="del">
        <pc:chgData name="moroga" userId="S::moroga_gmail.com#ext#@ifrcorg.onmicrosoft.com::b0f2eddc-91e3-4a79-8416-05c03f61bfa6" providerId="AD" clId="Web-{5AB74D77-A435-B145-E860-2EA45C7D37D6}" dt="2022-05-17T18:32:11.480" v="292"/>
        <pc:sldMkLst>
          <pc:docMk/>
          <pc:sldMk cId="2051393834" sldId="257"/>
        </pc:sldMkLst>
      </pc:sldChg>
      <pc:sldChg chg="addSp delSp modSp del">
        <pc:chgData name="moroga" userId="S::moroga_gmail.com#ext#@ifrcorg.onmicrosoft.com::b0f2eddc-91e3-4a79-8416-05c03f61bfa6" providerId="AD" clId="Web-{5AB74D77-A435-B145-E860-2EA45C7D37D6}" dt="2022-05-17T18:22:45.794" v="114"/>
        <pc:sldMkLst>
          <pc:docMk/>
          <pc:sldMk cId="3511238122" sldId="270"/>
        </pc:sldMkLst>
        <pc:spChg chg="add del mod">
          <ac:chgData name="moroga" userId="S::moroga_gmail.com#ext#@ifrcorg.onmicrosoft.com::b0f2eddc-91e3-4a79-8416-05c03f61bfa6" providerId="AD" clId="Web-{5AB74D77-A435-B145-E860-2EA45C7D37D6}" dt="2022-05-17T18:15:03.892" v="3"/>
          <ac:spMkLst>
            <pc:docMk/>
            <pc:sldMk cId="3511238122" sldId="270"/>
            <ac:spMk id="4" creationId="{6002B6EE-D03E-4406-F95F-D498106B77A8}"/>
          </ac:spMkLst>
        </pc:spChg>
        <pc:spChg chg="add del mod">
          <ac:chgData name="moroga" userId="S::moroga_gmail.com#ext#@ifrcorg.onmicrosoft.com::b0f2eddc-91e3-4a79-8416-05c03f61bfa6" providerId="AD" clId="Web-{5AB74D77-A435-B145-E860-2EA45C7D37D6}" dt="2022-05-17T18:15:13.642" v="7"/>
          <ac:spMkLst>
            <pc:docMk/>
            <pc:sldMk cId="3511238122" sldId="270"/>
            <ac:spMk id="5" creationId="{C3E3F04A-1226-1463-48DE-414F4572CE00}"/>
          </ac:spMkLst>
        </pc:spChg>
        <pc:spChg chg="add del mod">
          <ac:chgData name="moroga" userId="S::moroga_gmail.com#ext#@ifrcorg.onmicrosoft.com::b0f2eddc-91e3-4a79-8416-05c03f61bfa6" providerId="AD" clId="Web-{5AB74D77-A435-B145-E860-2EA45C7D37D6}" dt="2022-05-17T18:15:26.142" v="11"/>
          <ac:spMkLst>
            <pc:docMk/>
            <pc:sldMk cId="3511238122" sldId="270"/>
            <ac:spMk id="6" creationId="{F038AC49-0DE1-4AE9-1240-E992CBB36E71}"/>
          </ac:spMkLst>
        </pc:spChg>
        <pc:spChg chg="add del mod">
          <ac:chgData name="moroga" userId="S::moroga_gmail.com#ext#@ifrcorg.onmicrosoft.com::b0f2eddc-91e3-4a79-8416-05c03f61bfa6" providerId="AD" clId="Web-{5AB74D77-A435-B145-E860-2EA45C7D37D6}" dt="2022-05-17T18:16:04.643" v="15"/>
          <ac:spMkLst>
            <pc:docMk/>
            <pc:sldMk cId="3511238122" sldId="270"/>
            <ac:spMk id="7" creationId="{4A516D35-B35A-395B-B40C-1643579F8174}"/>
          </ac:spMkLst>
        </pc:spChg>
      </pc:sldChg>
      <pc:sldChg chg="addSp delSp modSp new del">
        <pc:chgData name="moroga" userId="S::moroga_gmail.com#ext#@ifrcorg.onmicrosoft.com::b0f2eddc-91e3-4a79-8416-05c03f61bfa6" providerId="AD" clId="Web-{5AB74D77-A435-B145-E860-2EA45C7D37D6}" dt="2022-05-17T18:16:56.395" v="27"/>
        <pc:sldMkLst>
          <pc:docMk/>
          <pc:sldMk cId="925726260" sldId="271"/>
        </pc:sldMkLst>
        <pc:spChg chg="del">
          <ac:chgData name="moroga" userId="S::moroga_gmail.com#ext#@ifrcorg.onmicrosoft.com::b0f2eddc-91e3-4a79-8416-05c03f61bfa6" providerId="AD" clId="Web-{5AB74D77-A435-B145-E860-2EA45C7D37D6}" dt="2022-05-17T18:16:18.566" v="17"/>
          <ac:spMkLst>
            <pc:docMk/>
            <pc:sldMk cId="925726260" sldId="271"/>
            <ac:spMk id="2" creationId="{0A0A5A58-3976-C5B3-1C6C-9480DD0BAB02}"/>
          </ac:spMkLst>
        </pc:spChg>
        <pc:spChg chg="del">
          <ac:chgData name="moroga" userId="S::moroga_gmail.com#ext#@ifrcorg.onmicrosoft.com::b0f2eddc-91e3-4a79-8416-05c03f61bfa6" providerId="AD" clId="Web-{5AB74D77-A435-B145-E860-2EA45C7D37D6}" dt="2022-05-17T18:16:21.613" v="18"/>
          <ac:spMkLst>
            <pc:docMk/>
            <pc:sldMk cId="925726260" sldId="271"/>
            <ac:spMk id="3" creationId="{38DE7A83-2C00-4AE6-7275-AD05EF554F3E}"/>
          </ac:spMkLst>
        </pc:spChg>
        <pc:spChg chg="add del mod">
          <ac:chgData name="moroga" userId="S::moroga_gmail.com#ext#@ifrcorg.onmicrosoft.com::b0f2eddc-91e3-4a79-8416-05c03f61bfa6" providerId="AD" clId="Web-{5AB74D77-A435-B145-E860-2EA45C7D37D6}" dt="2022-05-17T18:16:29.472" v="22"/>
          <ac:spMkLst>
            <pc:docMk/>
            <pc:sldMk cId="925726260" sldId="271"/>
            <ac:spMk id="4" creationId="{2AE8B526-B731-024B-2EE8-60B42DADCE1F}"/>
          </ac:spMkLst>
        </pc:spChg>
        <pc:spChg chg="add del mod">
          <ac:chgData name="moroga" userId="S::moroga_gmail.com#ext#@ifrcorg.onmicrosoft.com::b0f2eddc-91e3-4a79-8416-05c03f61bfa6" providerId="AD" clId="Web-{5AB74D77-A435-B145-E860-2EA45C7D37D6}" dt="2022-05-17T18:16:50.332" v="26"/>
          <ac:spMkLst>
            <pc:docMk/>
            <pc:sldMk cId="925726260" sldId="271"/>
            <ac:spMk id="5" creationId="{40953DC4-58E0-C2B0-4B1E-B8AE9ACB8978}"/>
          </ac:spMkLst>
        </pc:spChg>
      </pc:sldChg>
      <pc:sldChg chg="modSp new">
        <pc:chgData name="moroga" userId="S::moroga_gmail.com#ext#@ifrcorg.onmicrosoft.com::b0f2eddc-91e3-4a79-8416-05c03f61bfa6" providerId="AD" clId="Web-{5AB74D77-A435-B145-E860-2EA45C7D37D6}" dt="2022-05-17T18:22:37.653" v="113" actId="20577"/>
        <pc:sldMkLst>
          <pc:docMk/>
          <pc:sldMk cId="2949719019" sldId="271"/>
        </pc:sldMkLst>
        <pc:spChg chg="mod">
          <ac:chgData name="moroga" userId="S::moroga_gmail.com#ext#@ifrcorg.onmicrosoft.com::b0f2eddc-91e3-4a79-8416-05c03f61bfa6" providerId="AD" clId="Web-{5AB74D77-A435-B145-E860-2EA45C7D37D6}" dt="2022-05-17T18:18:44.585" v="40" actId="14100"/>
          <ac:spMkLst>
            <pc:docMk/>
            <pc:sldMk cId="2949719019" sldId="271"/>
            <ac:spMk id="2" creationId="{FE98D9FD-6085-C946-E22F-0B1C6C481A5B}"/>
          </ac:spMkLst>
        </pc:spChg>
        <pc:spChg chg="mod">
          <ac:chgData name="moroga" userId="S::moroga_gmail.com#ext#@ifrcorg.onmicrosoft.com::b0f2eddc-91e3-4a79-8416-05c03f61bfa6" providerId="AD" clId="Web-{5AB74D77-A435-B145-E860-2EA45C7D37D6}" dt="2022-05-17T18:22:37.653" v="113" actId="20577"/>
          <ac:spMkLst>
            <pc:docMk/>
            <pc:sldMk cId="2949719019" sldId="271"/>
            <ac:spMk id="3" creationId="{3B13ED93-3C81-3771-9DD4-1CE8DD3108C4}"/>
          </ac:spMkLst>
        </pc:spChg>
      </pc:sldChg>
      <pc:sldChg chg="addSp delSp modSp new">
        <pc:chgData name="moroga" userId="S::moroga_gmail.com#ext#@ifrcorg.onmicrosoft.com::b0f2eddc-91e3-4a79-8416-05c03f61bfa6" providerId="AD" clId="Web-{5AB74D77-A435-B145-E860-2EA45C7D37D6}" dt="2022-05-17T18:32:01.807" v="291" actId="20577"/>
        <pc:sldMkLst>
          <pc:docMk/>
          <pc:sldMk cId="3019773998" sldId="272"/>
        </pc:sldMkLst>
        <pc:spChg chg="mod">
          <ac:chgData name="moroga" userId="S::moroga_gmail.com#ext#@ifrcorg.onmicrosoft.com::b0f2eddc-91e3-4a79-8416-05c03f61bfa6" providerId="AD" clId="Web-{5AB74D77-A435-B145-E860-2EA45C7D37D6}" dt="2022-05-17T18:32:01.807" v="291" actId="20577"/>
          <ac:spMkLst>
            <pc:docMk/>
            <pc:sldMk cId="3019773998" sldId="272"/>
            <ac:spMk id="2" creationId="{9CB33EAE-933C-A479-0297-DC6ED0AE6425}"/>
          </ac:spMkLst>
        </pc:spChg>
        <pc:spChg chg="del">
          <ac:chgData name="moroga" userId="S::moroga_gmail.com#ext#@ifrcorg.onmicrosoft.com::b0f2eddc-91e3-4a79-8416-05c03f61bfa6" providerId="AD" clId="Web-{5AB74D77-A435-B145-E860-2EA45C7D37D6}" dt="2022-05-17T18:18:12.131" v="37"/>
          <ac:spMkLst>
            <pc:docMk/>
            <pc:sldMk cId="3019773998" sldId="272"/>
            <ac:spMk id="3" creationId="{82380771-29A1-76B5-65FA-8EA55D633D42}"/>
          </ac:spMkLst>
        </pc:spChg>
        <pc:graphicFrameChg chg="add mod ord modGraphic">
          <ac:chgData name="moroga" userId="S::moroga_gmail.com#ext#@ifrcorg.onmicrosoft.com::b0f2eddc-91e3-4a79-8416-05c03f61bfa6" providerId="AD" clId="Web-{5AB74D77-A435-B145-E860-2EA45C7D37D6}" dt="2022-05-17T18:31:49.073" v="289"/>
          <ac:graphicFrameMkLst>
            <pc:docMk/>
            <pc:sldMk cId="3019773998" sldId="272"/>
            <ac:graphicFrameMk id="5" creationId="{CF0F7C70-C11E-F62F-4009-103D0718279C}"/>
          </ac:graphicFrameMkLst>
        </pc:graphicFrameChg>
      </pc:sldChg>
    </pc:docChg>
  </pc:docChgLst>
  <pc:docChgLst>
    <pc:chgData name="moroga" userId="S::moroga_gmail.com#ext#@ifrcorg.onmicrosoft.com::b0f2eddc-91e3-4a79-8416-05c03f61bfa6" providerId="AD" clId="Web-{45EF0B4C-1C37-4489-D715-5723BF113B81}"/>
    <pc:docChg chg="modSld">
      <pc:chgData name="moroga" userId="S::moroga_gmail.com#ext#@ifrcorg.onmicrosoft.com::b0f2eddc-91e3-4a79-8416-05c03f61bfa6" providerId="AD" clId="Web-{45EF0B4C-1C37-4489-D715-5723BF113B81}" dt="2022-05-17T11:52:49.616" v="21" actId="20577"/>
      <pc:docMkLst>
        <pc:docMk/>
      </pc:docMkLst>
      <pc:sldChg chg="modSp">
        <pc:chgData name="moroga" userId="S::moroga_gmail.com#ext#@ifrcorg.onmicrosoft.com::b0f2eddc-91e3-4a79-8416-05c03f61bfa6" providerId="AD" clId="Web-{45EF0B4C-1C37-4489-D715-5723BF113B81}" dt="2022-05-17T11:52:49.616" v="21" actId="20577"/>
        <pc:sldMkLst>
          <pc:docMk/>
          <pc:sldMk cId="441362387" sldId="264"/>
        </pc:sldMkLst>
        <pc:spChg chg="mod">
          <ac:chgData name="moroga" userId="S::moroga_gmail.com#ext#@ifrcorg.onmicrosoft.com::b0f2eddc-91e3-4a79-8416-05c03f61bfa6" providerId="AD" clId="Web-{45EF0B4C-1C37-4489-D715-5723BF113B81}" dt="2022-05-17T11:52:49.616" v="21" actId="20577"/>
          <ac:spMkLst>
            <pc:docMk/>
            <pc:sldMk cId="441362387" sldId="264"/>
            <ac:spMk id="2" creationId="{C6AFCD2D-9EF7-4B5C-B232-0527A0163DCB}"/>
          </ac:spMkLst>
        </pc:spChg>
        <pc:spChg chg="mod">
          <ac:chgData name="moroga" userId="S::moroga_gmail.com#ext#@ifrcorg.onmicrosoft.com::b0f2eddc-91e3-4a79-8416-05c03f61bfa6" providerId="AD" clId="Web-{45EF0B4C-1C37-4489-D715-5723BF113B81}" dt="2022-05-17T11:52:23.381" v="14" actId="20577"/>
          <ac:spMkLst>
            <pc:docMk/>
            <pc:sldMk cId="441362387" sldId="264"/>
            <ac:spMk id="3" creationId="{5AF550C7-E6C4-4172-9FF7-3051DD990E3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C21DE-D5FA-4966-A895-72945B747427}" type="datetimeFigureOut">
              <a:t>1/23/2023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4DAF28-EB3D-41E0-B991-639CE6FA0A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466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ORP Kits contain many items such as chairs, tables, IPC materials and cordoning tape which are useful in setting up an immunization site.      </a:t>
            </a:r>
          </a:p>
          <a:p>
            <a:r>
              <a:rPr lang="en-US" dirty="0"/>
              <a:t>If the kits are not being used for ORP purposes (more likely in a prevention than a response campaign) they may be used in the set-up of a vaccination site.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NB </a:t>
            </a:r>
            <a:r>
              <a:rPr lang="en-US" dirty="0"/>
              <a:t>ORP Kits are designed to be used multiple times and repacked. RCRC volunteers and staff should oversee this packing noting items that will need replacing or replenishing.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The collection of </a:t>
            </a:r>
            <a:r>
              <a:rPr lang="en-US" dirty="0" err="1">
                <a:cs typeface="Calibri"/>
              </a:rPr>
              <a:t>rumours</a:t>
            </a:r>
            <a:r>
              <a:rPr lang="en-US" dirty="0">
                <a:cs typeface="Calibri"/>
              </a:rPr>
              <a:t> and beliefs around vaccination at an early stage of a response allows them to be addressed should an OCV campaign go ahead.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4DAF28-EB3D-41E0-B991-639CE6FA0A74}" type="slidenum"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849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BTIT works in the community and may integrate community mobilization for an OCV campaign into the work it does on transmission. </a:t>
            </a:r>
          </a:p>
          <a:p>
            <a:endParaRPr lang="en-US" dirty="0"/>
          </a:p>
          <a:p>
            <a:r>
              <a:rPr lang="en-US" dirty="0"/>
              <a:t>Equally it might ‘test the water’ to understand the willingness of households to participate in a hypothetical campaign. This can identify concerns HH have.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/>
              <a:t>OCV campaigns usually target large populations, meaning that BTIT inputs would only cover a small proportion of these and agreed targeting criteria and numbers need to be put in place beforehand. </a:t>
            </a:r>
          </a:p>
          <a:p>
            <a:endParaRPr lang="en-US" dirty="0"/>
          </a:p>
          <a:p>
            <a:r>
              <a:rPr lang="en-US" dirty="0"/>
              <a:t>Make the point that as will be learnt under ones cannot take the vaccine and it has been shown in some studies to be less effective in under 5s.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4DAF28-EB3D-41E0-B991-639CE6FA0A74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233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507EA-4F1E-4076-9FC4-736CE60AA9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B40C93-C724-4F9C-8C88-2D74CA7E5E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553B2A-39AA-4F98-A32D-D51EF3941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302B7-23F7-4734-A3F5-3E97217AE27F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382DFB-3C17-4ECF-83EC-9B3590380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E8479-8E99-446F-9E14-4FB79E4AD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7269F-77D1-4F70-A892-ED5FDA33EC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436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0A705-4AB6-424E-8369-783F3B44A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DDFEC9-B3BA-449C-B63B-A7B5845139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790DCF-2444-4A5D-B79B-BF0A873E8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302B7-23F7-4734-A3F5-3E97217AE27F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B7C90-3001-403A-B3DB-660D1D9D6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E1F20D-7F5E-41DA-90B6-0DC36081D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7269F-77D1-4F70-A892-ED5FDA33EC6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2DD159D-1BDB-109E-598C-739D604A66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307460"/>
            <a:ext cx="1606550" cy="46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797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037A2C-AEC7-4628-98A3-C2677D3F9E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F415AF-D849-4891-B965-69EDBFF754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43E33D-32DD-4034-B7D5-4DFDF7BBE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302B7-23F7-4734-A3F5-3E97217AE27F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AB02AE-4BD2-4141-BF14-65CB44486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F5BD83-4B6A-4687-A458-B7CF314ED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7269F-77D1-4F70-A892-ED5FDA33EC6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A70FBF0-E6B1-AD88-97F2-6F12AEE56F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307460"/>
            <a:ext cx="1606550" cy="46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727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E239D-229E-4D1F-95F7-EE8B8C504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12276B-2EDA-4133-914B-D86D48F17E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C05740-F9F7-4140-9128-1A06C6D9D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302B7-23F7-4734-A3F5-3E97217AE27F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F4C5A3-1C7E-4BC8-9DD4-E5047F7ED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BD0C6-1C42-434E-B9BE-C5362680E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7269F-77D1-4F70-A892-ED5FDA33EC6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39F1647-E1C0-4352-1729-8FC6570DD3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307460"/>
            <a:ext cx="1606550" cy="46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320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BB1B2-0A40-4B7D-97C9-99AB86177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7CE2D1-C8DE-4E9D-AE54-3460C2EA1E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8ADEE3-F8EE-488A-854A-9939C391D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302B7-23F7-4734-A3F5-3E97217AE27F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9D09A9-2D9E-45F5-AF5D-E3A5D5C8C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01DE31-0B52-4001-9469-4C6ADE9A7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7269F-77D1-4F70-A892-ED5FDA33EC6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F9EFE0DD-4522-B149-79F7-DE097F19D4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307460"/>
            <a:ext cx="1606550" cy="46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065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76122-F960-4CCC-AF51-DB22270FE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C51189-E926-40F6-B3FC-E519CF97FB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A45BD6-9D8E-46BB-9936-BDB708EAE9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642908-48D1-4D82-8C9A-3321C8789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302B7-23F7-4734-A3F5-3E97217AE27F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E6B555-21C2-4B5E-BAF6-ECC319322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BB5C4F-0D05-449C-BF72-EDC0E1211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7269F-77D1-4F70-A892-ED5FDA33EC6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5E63302-98B6-1991-8724-B94FF62227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307460"/>
            <a:ext cx="1606550" cy="46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735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08F16-69D4-40E8-BAF7-9E399066C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CE7A34-67A1-42AA-A59F-3BC238B9E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6A36CC-04C3-4BDF-959D-18B908DA1A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D5F086-D8A6-430D-9C2C-F9A283D75B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C9D13E-32F3-4E90-B49E-11AF8E8DFE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3C0389-EACE-4CA9-AC2D-657DF4F80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302B7-23F7-4734-A3F5-3E97217AE27F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B9EBB1-0986-4A32-9CD4-23D90ECCF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E2A258-49F5-4636-AF7E-A48152A52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7269F-77D1-4F70-A892-ED5FDA33EC6E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2551A28-4F3D-B7E8-9926-B7B2645659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307460"/>
            <a:ext cx="1606550" cy="46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840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0AAB8-73DA-4DB2-A23B-9E2A93CE1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44A24B-B090-4A80-879B-426A62725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302B7-23F7-4734-A3F5-3E97217AE27F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7E3EEB-9120-4CD3-87B6-E6C727ABC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54C22-6C96-4EF1-92DC-2068A58FF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7269F-77D1-4F70-A892-ED5FDA33EC6E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B4C1656-71C3-DC54-FACD-D9C31B3B10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307460"/>
            <a:ext cx="1606550" cy="46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116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542562-32D0-44FE-8E41-3F6D4D77C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302B7-23F7-4734-A3F5-3E97217AE27F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96E723-84F8-4F3B-9039-CBE6181CA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9985A6-3CBB-4765-AA47-E7E82F763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7269F-77D1-4F70-A892-ED5FDA33EC6E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0030A0E-F2D0-585A-F84C-B98B293B58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307460"/>
            <a:ext cx="1606550" cy="46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997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5CB47-5194-49CD-9EC8-BA3CF853D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2E042-F08B-4EA3-9A47-DB4ED0CE74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DBC3E9-31D3-430A-A7B1-08DA087DD8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9D167D-1732-45F9-BAE0-57121969B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302B7-23F7-4734-A3F5-3E97217AE27F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0ED282-F7B2-4C4C-A2CD-FD90123BA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343809-5A43-4D3F-A4A0-49DF8DFDF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7269F-77D1-4F70-A892-ED5FDA33EC6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9BE2BEB-0461-6876-838F-166E972892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307460"/>
            <a:ext cx="1606550" cy="46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441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9FF0E-9738-42B3-B384-21EFA9250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3FC291-D51F-4521-9414-F5F1601FDF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19AAAC-C975-47B1-84D3-8A5A2A18BF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9E8A68-41A2-455F-B50E-B02C533A2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302B7-23F7-4734-A3F5-3E97217AE27F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B98F08-C7EB-4D51-83BF-7AD169859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774D5B-6B56-404C-B991-F952CBC16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7269F-77D1-4F70-A892-ED5FDA33EC6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B4021690-6693-9CA5-2BEF-8C96F71829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307460"/>
            <a:ext cx="1606550" cy="46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18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FFC42D-6532-4F1D-90EB-2B9010755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AD8F7D-80DB-4B57-8143-4CC34D5267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F55725-7AF0-40BE-B494-EC0BECB49A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302B7-23F7-4734-A3F5-3E97217AE27F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184753-C0D1-4041-A508-EB7530D4DE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143F8D-98C5-45FC-982D-69523CA6B9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7269F-77D1-4F70-A892-ED5FDA33EC6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4A9AC3-9E15-4B67-8FA2-26AFCCF1DE30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0" y="6705600"/>
            <a:ext cx="33813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1720051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E6204-81A7-4A22-A79D-4715571CCA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4132" y="1122363"/>
            <a:ext cx="10840528" cy="2387600"/>
          </a:xfrm>
        </p:spPr>
        <p:txBody>
          <a:bodyPr>
            <a:normAutofit fontScale="90000"/>
          </a:bodyPr>
          <a:lstStyle/>
          <a:p>
            <a:r>
              <a:rPr lang="en-US" sz="4400" b="1" dirty="0"/>
              <a:t>Module 2</a:t>
            </a:r>
            <a:br>
              <a:rPr lang="en-US" sz="4400" b="1" dirty="0"/>
            </a:br>
            <a:r>
              <a:rPr lang="en-US" sz="4400" b="1" dirty="0"/>
              <a:t> </a:t>
            </a:r>
            <a:br>
              <a:rPr lang="en-US" sz="4400" b="1" dirty="0"/>
            </a:br>
            <a:r>
              <a:rPr lang="en-US" sz="4400" dirty="0" err="1"/>
              <a:t>Réponse</a:t>
            </a:r>
            <a:r>
              <a:rPr lang="en-US" sz="4400" dirty="0"/>
              <a:t> de la Croix-Rouge et du Croissant-Rouge aux </a:t>
            </a:r>
            <a:r>
              <a:rPr lang="en-US" sz="4400" dirty="0" err="1"/>
              <a:t>épidémies</a:t>
            </a:r>
            <a:r>
              <a:rPr lang="en-US" sz="4400" dirty="0"/>
              <a:t> de </a:t>
            </a:r>
            <a:r>
              <a:rPr lang="en-US" sz="4400" dirty="0" err="1"/>
              <a:t>choléra</a:t>
            </a:r>
            <a:br>
              <a:rPr lang="en-US" sz="4400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8C5006-140E-4C3A-BE43-2289E6D0AE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/>
              <a:t>Objectif</a:t>
            </a:r>
            <a:r>
              <a:rPr lang="en-US" dirty="0"/>
              <a:t> : Donner aux participants un aperçu </a:t>
            </a:r>
            <a:r>
              <a:rPr lang="en-US" dirty="0" err="1"/>
              <a:t>clair</a:t>
            </a:r>
            <a:r>
              <a:rPr lang="en-US" dirty="0"/>
              <a:t> de </a:t>
            </a:r>
            <a:r>
              <a:rPr lang="en-US" dirty="0" err="1"/>
              <a:t>l'approche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trois volets de </a:t>
            </a:r>
            <a:r>
              <a:rPr lang="en-US" dirty="0" err="1"/>
              <a:t>préparation</a:t>
            </a:r>
            <a:r>
              <a:rPr lang="en-US" dirty="0"/>
              <a:t> et de </a:t>
            </a:r>
            <a:r>
              <a:rPr lang="en-US" dirty="0" err="1"/>
              <a:t>réponse</a:t>
            </a:r>
            <a:r>
              <a:rPr lang="en-US" dirty="0"/>
              <a:t> au </a:t>
            </a:r>
            <a:r>
              <a:rPr lang="en-US" dirty="0" err="1"/>
              <a:t>choléra</a:t>
            </a:r>
            <a:r>
              <a:rPr lang="en-US" dirty="0"/>
              <a:t> de la CRCR dans la </a:t>
            </a:r>
            <a:r>
              <a:rPr lang="en-US" dirty="0" err="1"/>
              <a:t>région</a:t>
            </a:r>
            <a:r>
              <a:rPr lang="en-US" dirty="0"/>
              <a:t> de </a:t>
            </a:r>
            <a:r>
              <a:rPr lang="en-US" dirty="0" err="1"/>
              <a:t>l’Afrique</a:t>
            </a:r>
            <a:r>
              <a:rPr lang="en-US" dirty="0"/>
              <a:t> et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compréhension</a:t>
            </a:r>
            <a:r>
              <a:rPr lang="en-US" dirty="0"/>
              <a:t> de la manière </a:t>
            </a:r>
            <a:r>
              <a:rPr lang="en-US" dirty="0" err="1"/>
              <a:t>dont</a:t>
            </a:r>
            <a:r>
              <a:rPr lang="en-US" dirty="0"/>
              <a:t> les </a:t>
            </a:r>
            <a:r>
              <a:rPr lang="en-US" dirty="0" err="1"/>
              <a:t>différents</a:t>
            </a:r>
            <a:r>
              <a:rPr lang="en-US" dirty="0"/>
              <a:t> </a:t>
            </a:r>
            <a:r>
              <a:rPr lang="en-US" dirty="0" err="1"/>
              <a:t>éléments</a:t>
            </a:r>
            <a:r>
              <a:rPr lang="en-US" dirty="0"/>
              <a:t> </a:t>
            </a:r>
            <a:r>
              <a:rPr lang="en-US" dirty="0" err="1"/>
              <a:t>peuvent</a:t>
            </a:r>
            <a:r>
              <a:rPr lang="en-US" dirty="0"/>
              <a:t> se </a:t>
            </a:r>
            <a:r>
              <a:rPr lang="en-US" dirty="0" err="1"/>
              <a:t>compléter</a:t>
            </a:r>
            <a:r>
              <a:rPr lang="en-US" dirty="0"/>
              <a:t>.</a:t>
            </a:r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569EB371-0892-A3A9-08B1-2E657B8DD7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66" y="303023"/>
            <a:ext cx="3170174" cy="91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87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342EC-58FB-48CA-9201-089AEAAFE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761" y="16938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Comment la preparation </a:t>
            </a:r>
            <a:r>
              <a:rPr lang="en-US" sz="4000" dirty="0" err="1"/>
              <a:t>à</a:t>
            </a:r>
            <a:r>
              <a:rPr lang="en-US" sz="4000" dirty="0"/>
              <a:t> la TRO </a:t>
            </a:r>
            <a:br>
              <a:rPr lang="en-US" sz="4000" dirty="0"/>
            </a:br>
            <a:r>
              <a:rPr lang="en-US" sz="4000" dirty="0" err="1"/>
              <a:t>soutient-elle</a:t>
            </a:r>
            <a:r>
              <a:rPr lang="en-US" sz="4000" dirty="0"/>
              <a:t> les </a:t>
            </a:r>
            <a:r>
              <a:rPr lang="en-US" sz="4000" dirty="0" err="1"/>
              <a:t>campagnes</a:t>
            </a:r>
            <a:r>
              <a:rPr lang="en-US" sz="4000" dirty="0"/>
              <a:t> de VOC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C74DA-963B-42C1-A701-A083D47846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4946"/>
            <a:ext cx="10515600" cy="511333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 err="1">
                <a:cs typeface="Calibri"/>
              </a:rPr>
              <a:t>Utilisation</a:t>
            </a:r>
            <a:r>
              <a:rPr lang="en-US" sz="2400" dirty="0">
                <a:cs typeface="Calibri"/>
              </a:rPr>
              <a:t> de </a:t>
            </a:r>
            <a:r>
              <a:rPr lang="en-US" sz="2400" dirty="0" err="1">
                <a:cs typeface="Calibri"/>
              </a:rPr>
              <a:t>l'équipement</a:t>
            </a:r>
            <a:r>
              <a:rPr lang="en-US" sz="2400" dirty="0">
                <a:cs typeface="Calibri"/>
              </a:rPr>
              <a:t> du kit PRO pour aider </a:t>
            </a:r>
            <a:r>
              <a:rPr lang="en-US" sz="2400" dirty="0" err="1">
                <a:cs typeface="Calibri"/>
              </a:rPr>
              <a:t>à</a:t>
            </a:r>
            <a:r>
              <a:rPr lang="en-US" sz="2400" dirty="0">
                <a:cs typeface="Calibri"/>
              </a:rPr>
              <a:t> la mise </a:t>
            </a:r>
            <a:r>
              <a:rPr lang="en-US" sz="2400" dirty="0" err="1">
                <a:cs typeface="Calibri"/>
              </a:rPr>
              <a:t>en</a:t>
            </a:r>
            <a:r>
              <a:rPr lang="en-US" sz="2400" dirty="0">
                <a:cs typeface="Calibri"/>
              </a:rPr>
              <a:t> place des sites de vaccination. Le personnel et les </a:t>
            </a:r>
            <a:r>
              <a:rPr lang="en-US" sz="2400" dirty="0" err="1">
                <a:cs typeface="Calibri"/>
              </a:rPr>
              <a:t>volontaires</a:t>
            </a:r>
            <a:r>
              <a:rPr lang="en-US" sz="2400" dirty="0">
                <a:cs typeface="Calibri"/>
              </a:rPr>
              <a:t> de la CRCR </a:t>
            </a:r>
            <a:r>
              <a:rPr lang="en-US" sz="2400" dirty="0" err="1">
                <a:cs typeface="Calibri"/>
              </a:rPr>
              <a:t>doivent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s'assurer</a:t>
            </a:r>
            <a:r>
              <a:rPr lang="en-US" sz="2400" dirty="0">
                <a:cs typeface="Calibri"/>
              </a:rPr>
              <a:t> que les articles du kit </a:t>
            </a:r>
            <a:r>
              <a:rPr lang="en-US" sz="2400" dirty="0" err="1">
                <a:cs typeface="Calibri"/>
              </a:rPr>
              <a:t>sont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utilisés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correctement</a:t>
            </a:r>
            <a:r>
              <a:rPr lang="en-US" sz="2400" dirty="0">
                <a:cs typeface="Calibri"/>
              </a:rPr>
              <a:t> et </a:t>
            </a:r>
            <a:r>
              <a:rPr lang="en-US" sz="2400" dirty="0" err="1">
                <a:cs typeface="Calibri"/>
              </a:rPr>
              <a:t>proprement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emballés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en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notant</a:t>
            </a:r>
            <a:r>
              <a:rPr lang="en-US" sz="2400" dirty="0">
                <a:cs typeface="Calibri"/>
              </a:rPr>
              <a:t> les articles </a:t>
            </a:r>
            <a:r>
              <a:rPr lang="en-US" sz="2400" dirty="0" err="1">
                <a:cs typeface="Calibri"/>
              </a:rPr>
              <a:t>endommagés</a:t>
            </a:r>
            <a:r>
              <a:rPr lang="en-US" sz="2400" dirty="0">
                <a:cs typeface="Calibri"/>
              </a:rPr>
              <a:t> et </a:t>
            </a:r>
            <a:r>
              <a:rPr lang="en-US" sz="2400" dirty="0" err="1">
                <a:cs typeface="Calibri"/>
              </a:rPr>
              <a:t>consommables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à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remplacer</a:t>
            </a:r>
            <a:r>
              <a:rPr lang="en-US" sz="2400" dirty="0">
                <a:cs typeface="Calibri"/>
              </a:rPr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Les PRO et les </a:t>
            </a:r>
            <a:r>
              <a:rPr lang="en-US" sz="2400" dirty="0" err="1"/>
              <a:t>volontaires</a:t>
            </a:r>
            <a:r>
              <a:rPr lang="en-US" sz="2400" dirty="0"/>
              <a:t> </a:t>
            </a:r>
            <a:r>
              <a:rPr lang="en-US" sz="2400" dirty="0" err="1"/>
              <a:t>communautaires</a:t>
            </a:r>
            <a:r>
              <a:rPr lang="en-US" sz="2400" dirty="0"/>
              <a:t> </a:t>
            </a:r>
            <a:r>
              <a:rPr lang="en-US" sz="2400" dirty="0" err="1"/>
              <a:t>transmettent</a:t>
            </a:r>
            <a:r>
              <a:rPr lang="en-US" sz="2400" dirty="0"/>
              <a:t> des </a:t>
            </a:r>
            <a:r>
              <a:rPr lang="en-US" sz="2400" dirty="0" err="1"/>
              <a:t>informations</a:t>
            </a:r>
            <a:r>
              <a:rPr lang="en-US" sz="2400" dirty="0"/>
              <a:t> sur le </a:t>
            </a:r>
            <a:r>
              <a:rPr lang="en-US" sz="2400" dirty="0" err="1"/>
              <a:t>choléra</a:t>
            </a:r>
            <a:r>
              <a:rPr lang="en-US" sz="2400" dirty="0"/>
              <a:t> et la rupture de la transmission et </a:t>
            </a:r>
            <a:r>
              <a:rPr lang="en-US" sz="2400" dirty="0" err="1"/>
              <a:t>peuvent</a:t>
            </a:r>
            <a:r>
              <a:rPr lang="en-US" sz="2400" dirty="0"/>
              <a:t> profiter de </a:t>
            </a:r>
            <a:r>
              <a:rPr lang="en-US" sz="2400" dirty="0" err="1"/>
              <a:t>cette</a:t>
            </a:r>
            <a:r>
              <a:rPr lang="en-US" sz="2400" dirty="0"/>
              <a:t> occasion pour </a:t>
            </a:r>
            <a:r>
              <a:rPr lang="en-US" sz="2400" dirty="0" err="1"/>
              <a:t>fournir</a:t>
            </a:r>
            <a:r>
              <a:rPr lang="en-US" sz="2400" dirty="0"/>
              <a:t> des </a:t>
            </a:r>
            <a:r>
              <a:rPr lang="en-US" sz="2400" dirty="0" err="1"/>
              <a:t>informations</a:t>
            </a:r>
            <a:r>
              <a:rPr lang="en-US" sz="2400" dirty="0"/>
              <a:t> sur le VOC </a:t>
            </a:r>
            <a:r>
              <a:rPr lang="en-US" sz="2400" dirty="0" err="1"/>
              <a:t>afin</a:t>
            </a:r>
            <a:r>
              <a:rPr lang="en-US" sz="2400" dirty="0"/>
              <a:t> </a:t>
            </a:r>
            <a:r>
              <a:rPr lang="en-US" sz="2400" dirty="0" err="1"/>
              <a:t>qu'il</a:t>
            </a:r>
            <a:r>
              <a:rPr lang="en-US" sz="2400" dirty="0"/>
              <a:t> y </a:t>
            </a:r>
            <a:r>
              <a:rPr lang="en-US" sz="2400" dirty="0" err="1"/>
              <a:t>ait</a:t>
            </a:r>
            <a:r>
              <a:rPr lang="en-US" sz="2400" dirty="0"/>
              <a:t> déjà </a:t>
            </a:r>
            <a:r>
              <a:rPr lang="en-US" sz="2400" dirty="0" err="1"/>
              <a:t>une</a:t>
            </a:r>
            <a:r>
              <a:rPr lang="en-US" sz="2400" dirty="0"/>
              <a:t> </a:t>
            </a:r>
            <a:r>
              <a:rPr lang="en-US" sz="2400" dirty="0" err="1"/>
              <a:t>compréhension</a:t>
            </a:r>
            <a:r>
              <a:rPr lang="en-US" sz="2400" dirty="0"/>
              <a:t> dans la </a:t>
            </a:r>
            <a:r>
              <a:rPr lang="en-US" sz="2400" dirty="0" err="1"/>
              <a:t>communauté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endParaRPr lang="en-US" sz="2400" dirty="0">
              <a:cs typeface="Calibri"/>
            </a:endParaRPr>
          </a:p>
          <a:p>
            <a:pPr marL="0" indent="0">
              <a:buNone/>
            </a:pPr>
            <a:r>
              <a:rPr lang="en-US" sz="2400" dirty="0">
                <a:cs typeface="Calibri"/>
              </a:rPr>
              <a:t>Les </a:t>
            </a:r>
            <a:r>
              <a:rPr lang="en-US" sz="2400" dirty="0" err="1">
                <a:cs typeface="Calibri"/>
              </a:rPr>
              <a:t>volontaires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communautaires</a:t>
            </a:r>
            <a:r>
              <a:rPr lang="en-US" sz="2400" dirty="0">
                <a:cs typeface="Calibri"/>
              </a:rPr>
              <a:t> et les PRO </a:t>
            </a:r>
            <a:r>
              <a:rPr lang="en-US" sz="2400" dirty="0" err="1">
                <a:cs typeface="Calibri"/>
              </a:rPr>
              <a:t>doivent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enregistrer</a:t>
            </a:r>
            <a:r>
              <a:rPr lang="en-US" sz="2400" dirty="0">
                <a:cs typeface="Calibri"/>
              </a:rPr>
              <a:t>/</a:t>
            </a:r>
            <a:r>
              <a:rPr lang="en-US" sz="2400" dirty="0" err="1">
                <a:cs typeface="Calibri"/>
              </a:rPr>
              <a:t>connaître</a:t>
            </a:r>
            <a:r>
              <a:rPr lang="en-US" sz="2400" dirty="0">
                <a:cs typeface="Calibri"/>
              </a:rPr>
              <a:t> les </a:t>
            </a:r>
            <a:r>
              <a:rPr lang="en-US" sz="2400" b="1" dirty="0" err="1">
                <a:cs typeface="Calibri"/>
              </a:rPr>
              <a:t>rumeurs</a:t>
            </a:r>
            <a:r>
              <a:rPr lang="en-US" sz="2400" b="1" dirty="0">
                <a:cs typeface="Calibri"/>
              </a:rPr>
              <a:t> </a:t>
            </a:r>
            <a:r>
              <a:rPr lang="en-US" sz="2400" b="1" dirty="0" err="1">
                <a:cs typeface="Calibri"/>
              </a:rPr>
              <a:t>autour</a:t>
            </a:r>
            <a:r>
              <a:rPr lang="en-US" sz="2400" b="1" dirty="0">
                <a:cs typeface="Calibri"/>
              </a:rPr>
              <a:t> du </a:t>
            </a:r>
            <a:r>
              <a:rPr lang="en-US" sz="2400" b="1" dirty="0" err="1">
                <a:cs typeface="Calibri"/>
              </a:rPr>
              <a:t>choléra</a:t>
            </a:r>
            <a:r>
              <a:rPr lang="en-US" sz="2400" b="1" dirty="0">
                <a:cs typeface="Calibri"/>
              </a:rPr>
              <a:t> et les </a:t>
            </a:r>
            <a:r>
              <a:rPr lang="en-US" sz="2400" b="1" dirty="0" err="1">
                <a:cs typeface="Calibri"/>
              </a:rPr>
              <a:t>réponses</a:t>
            </a:r>
            <a:r>
              <a:rPr lang="en-US" sz="2400" b="1" dirty="0">
                <a:cs typeface="Calibri"/>
              </a:rPr>
              <a:t>, y </a:t>
            </a:r>
            <a:r>
              <a:rPr lang="en-US" sz="2400" b="1" dirty="0" err="1">
                <a:cs typeface="Calibri"/>
              </a:rPr>
              <a:t>compris</a:t>
            </a:r>
            <a:r>
              <a:rPr lang="en-US" sz="2400" b="1" dirty="0">
                <a:cs typeface="Calibri"/>
              </a:rPr>
              <a:t> les attitudes </a:t>
            </a:r>
            <a:r>
              <a:rPr lang="en-US" sz="2400" b="1" dirty="0" err="1">
                <a:cs typeface="Calibri"/>
              </a:rPr>
              <a:t>à</a:t>
            </a:r>
            <a:r>
              <a:rPr lang="en-US" sz="2400" b="1" dirty="0">
                <a:cs typeface="Calibri"/>
              </a:rPr>
              <a:t> </a:t>
            </a:r>
            <a:r>
              <a:rPr lang="en-US" sz="2400" b="1" dirty="0" err="1">
                <a:cs typeface="Calibri"/>
              </a:rPr>
              <a:t>l'égard</a:t>
            </a:r>
            <a:r>
              <a:rPr lang="en-US" sz="2400" b="1" dirty="0">
                <a:cs typeface="Calibri"/>
              </a:rPr>
              <a:t> de la vaccination.</a:t>
            </a:r>
          </a:p>
        </p:txBody>
      </p:sp>
    </p:spTree>
    <p:extLst>
      <p:ext uri="{BB962C8B-B14F-4D97-AF65-F5344CB8AC3E}">
        <p14:creationId xmlns:p14="http://schemas.microsoft.com/office/powerpoint/2010/main" val="2955365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FCD2D-9EF7-4B5C-B232-0527A0163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761" y="133557"/>
            <a:ext cx="10515600" cy="1325563"/>
          </a:xfrm>
        </p:spPr>
        <p:txBody>
          <a:bodyPr/>
          <a:lstStyle/>
          <a:p>
            <a:pPr algn="ctr"/>
            <a:r>
              <a:rPr lang="fr-FR" dirty="0"/>
              <a:t>Comment l’EBRE soutient-elle le VOC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550C7-E6C4-4172-9FF7-3051DD990E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861" y="1379927"/>
            <a:ext cx="11061939" cy="517084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/>
              </a:rPr>
              <a:t>Synergies des </a:t>
            </a:r>
            <a:r>
              <a:rPr lang="en-US" dirty="0" err="1">
                <a:cs typeface="Calibri"/>
              </a:rPr>
              <a:t>visites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communautaires</a:t>
            </a:r>
            <a:endParaRPr lang="en-US" dirty="0"/>
          </a:p>
          <a:p>
            <a:pPr marL="0" indent="0">
              <a:buNone/>
            </a:pPr>
            <a:r>
              <a:rPr lang="en-US" dirty="0">
                <a:cs typeface="Calibri"/>
              </a:rPr>
              <a:t>a. La </a:t>
            </a:r>
            <a:r>
              <a:rPr lang="en-US" dirty="0" err="1">
                <a:cs typeface="Calibri"/>
              </a:rPr>
              <a:t>mobilisation</a:t>
            </a:r>
            <a:r>
              <a:rPr lang="en-US" dirty="0">
                <a:cs typeface="Calibri"/>
              </a:rPr>
              <a:t> du VOC </a:t>
            </a:r>
            <a:r>
              <a:rPr lang="en-US" dirty="0" err="1">
                <a:cs typeface="Calibri"/>
              </a:rPr>
              <a:t>peut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être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effectuée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en</a:t>
            </a:r>
            <a:r>
              <a:rPr lang="en-US" dirty="0">
                <a:cs typeface="Calibri"/>
              </a:rPr>
              <a:t> tandem avec </a:t>
            </a:r>
            <a:r>
              <a:rPr lang="en-US" dirty="0" err="1">
                <a:cs typeface="Calibri"/>
              </a:rPr>
              <a:t>l'évaluation</a:t>
            </a:r>
            <a:r>
              <a:rPr lang="en-US" dirty="0">
                <a:cs typeface="Calibri"/>
              </a:rPr>
              <a:t> et les actions du EBRE, </a:t>
            </a:r>
            <a:r>
              <a:rPr lang="en-US" dirty="0" err="1">
                <a:cs typeface="Calibri"/>
              </a:rPr>
              <a:t>réduisant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ainsi</a:t>
            </a:r>
            <a:r>
              <a:rPr lang="en-US" dirty="0">
                <a:cs typeface="Calibri"/>
              </a:rPr>
              <a:t> les </a:t>
            </a:r>
            <a:r>
              <a:rPr lang="en-US" dirty="0" err="1">
                <a:cs typeface="Calibri"/>
              </a:rPr>
              <a:t>déplacements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vers</a:t>
            </a:r>
            <a:r>
              <a:rPr lang="en-US" dirty="0">
                <a:cs typeface="Calibri"/>
              </a:rPr>
              <a:t> la </a:t>
            </a:r>
            <a:r>
              <a:rPr lang="en-US" dirty="0" err="1">
                <a:cs typeface="Calibri"/>
              </a:rPr>
              <a:t>communauté</a:t>
            </a:r>
            <a:r>
              <a:rPr lang="en-US" dirty="0">
                <a:cs typeface="Calibri"/>
              </a:rPr>
              <a:t>.</a:t>
            </a:r>
          </a:p>
          <a:p>
            <a:pPr marL="0" indent="0">
              <a:buNone/>
            </a:pPr>
            <a:r>
              <a:rPr lang="en-US" dirty="0">
                <a:cs typeface="Calibri"/>
              </a:rPr>
              <a:t>b. </a:t>
            </a:r>
            <a:r>
              <a:rPr lang="en-US" dirty="0" err="1">
                <a:cs typeface="Calibri"/>
              </a:rPr>
              <a:t>Collecter</a:t>
            </a:r>
            <a:r>
              <a:rPr lang="en-US" dirty="0">
                <a:cs typeface="Calibri"/>
              </a:rPr>
              <a:t> des </a:t>
            </a:r>
            <a:r>
              <a:rPr lang="en-US" dirty="0" err="1">
                <a:cs typeface="Calibri"/>
              </a:rPr>
              <a:t>informations</a:t>
            </a:r>
            <a:r>
              <a:rPr lang="en-US" dirty="0">
                <a:cs typeface="Calibri"/>
              </a:rPr>
              <a:t> sur les attitudes à </a:t>
            </a:r>
            <a:r>
              <a:rPr lang="en-US" dirty="0" err="1">
                <a:cs typeface="Calibri"/>
              </a:rPr>
              <a:t>l'égard</a:t>
            </a:r>
            <a:r>
              <a:rPr lang="en-US" dirty="0">
                <a:cs typeface="Calibri"/>
              </a:rPr>
              <a:t> du VOC </a:t>
            </a:r>
            <a:r>
              <a:rPr lang="en-US" dirty="0" err="1">
                <a:cs typeface="Calibri"/>
              </a:rPr>
              <a:t>même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lorsqu'une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campagne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n'a</a:t>
            </a:r>
            <a:r>
              <a:rPr lang="en-US" dirty="0">
                <a:cs typeface="Calibri"/>
              </a:rPr>
              <a:t> pas encore </a:t>
            </a:r>
            <a:r>
              <a:rPr lang="en-US" dirty="0" err="1">
                <a:cs typeface="Calibri"/>
              </a:rPr>
              <a:t>été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planifiée</a:t>
            </a:r>
            <a:r>
              <a:rPr lang="en-US" dirty="0">
                <a:cs typeface="Calibri"/>
              </a:rPr>
              <a:t>.</a:t>
            </a:r>
          </a:p>
          <a:p>
            <a:pPr marL="0" indent="0">
              <a:buNone/>
            </a:pPr>
            <a:r>
              <a:rPr lang="en-US" dirty="0" err="1">
                <a:cs typeface="Calibri"/>
              </a:rPr>
              <a:t>Doublement</a:t>
            </a:r>
            <a:r>
              <a:rPr lang="en-US" dirty="0">
                <a:cs typeface="Calibri"/>
              </a:rPr>
              <a:t> de </a:t>
            </a:r>
            <a:r>
              <a:rPr lang="en-US" dirty="0" err="1">
                <a:cs typeface="Calibri"/>
              </a:rPr>
              <a:t>l'impact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L'évaluation</a:t>
            </a:r>
            <a:r>
              <a:rPr lang="en-US" dirty="0"/>
              <a:t> EBRE, les actions </a:t>
            </a:r>
            <a:r>
              <a:rPr lang="en-US" dirty="0" err="1"/>
              <a:t>d'EHA</a:t>
            </a:r>
            <a:r>
              <a:rPr lang="en-US" dirty="0"/>
              <a:t> </a:t>
            </a:r>
            <a:r>
              <a:rPr lang="en-US" dirty="0" err="1"/>
              <a:t>d'urgence</a:t>
            </a:r>
            <a:r>
              <a:rPr lang="en-US" dirty="0"/>
              <a:t> et la distribution </a:t>
            </a:r>
            <a:r>
              <a:rPr lang="en-US" dirty="0" err="1"/>
              <a:t>peuvent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entreprises</a:t>
            </a:r>
            <a:r>
              <a:rPr lang="en-US" dirty="0"/>
              <a:t> </a:t>
            </a:r>
            <a:r>
              <a:rPr lang="en-US" dirty="0" err="1"/>
              <a:t>simultanément</a:t>
            </a:r>
            <a:r>
              <a:rPr lang="en-US" dirty="0"/>
              <a:t> avec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campagne</a:t>
            </a:r>
            <a:r>
              <a:rPr lang="en-US" dirty="0"/>
              <a:t> de </a:t>
            </a:r>
            <a:r>
              <a:rPr lang="en-US" dirty="0" err="1"/>
              <a:t>mobilisation</a:t>
            </a:r>
            <a:r>
              <a:rPr lang="en-US" dirty="0"/>
              <a:t> </a:t>
            </a:r>
            <a:r>
              <a:rPr lang="en-US" dirty="0" err="1"/>
              <a:t>communautaire</a:t>
            </a:r>
            <a:r>
              <a:rPr lang="en-US" dirty="0"/>
              <a:t> VOC 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peu</a:t>
            </a:r>
            <a:r>
              <a:rPr lang="en-US" dirty="0"/>
              <a:t> de temps après - </a:t>
            </a:r>
            <a:r>
              <a:rPr lang="en-US" dirty="0" err="1"/>
              <a:t>particulièrement</a:t>
            </a:r>
            <a:r>
              <a:rPr lang="en-US" dirty="0"/>
              <a:t> important pour les enfants  d'1 an et </a:t>
            </a:r>
            <a:r>
              <a:rPr lang="en-US" dirty="0" err="1"/>
              <a:t>moins</a:t>
            </a:r>
            <a:r>
              <a:rPr lang="en-US" dirty="0"/>
              <a:t> de 5 ans.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1362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8046F1A-B5D4-484D-8C9F-C1C5D9303C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/>
              <a:t>Une </a:t>
            </a:r>
            <a:r>
              <a:rPr lang="es-ES" dirty="0" err="1"/>
              <a:t>branche</a:t>
            </a:r>
            <a:r>
              <a:rPr lang="es-ES" dirty="0"/>
              <a:t> </a:t>
            </a:r>
            <a:r>
              <a:rPr lang="es-ES" dirty="0" err="1"/>
              <a:t>préparée</a:t>
            </a:r>
            <a:r>
              <a:rPr lang="es-ES" dirty="0"/>
              <a:t> </a:t>
            </a:r>
            <a:r>
              <a:rPr lang="es-ES" dirty="0" err="1"/>
              <a:t>disposera</a:t>
            </a:r>
            <a:r>
              <a:rPr lang="es-ES" dirty="0"/>
              <a:t> </a:t>
            </a:r>
            <a:r>
              <a:rPr lang="es-ES" dirty="0" err="1"/>
              <a:t>d'un</a:t>
            </a:r>
            <a:r>
              <a:rPr lang="es-ES" dirty="0"/>
              <a:t> stock </a:t>
            </a:r>
            <a:r>
              <a:rPr lang="es-ES" dirty="0" err="1"/>
              <a:t>prépositionné</a:t>
            </a:r>
            <a:r>
              <a:rPr lang="es-ES" dirty="0"/>
              <a:t> et de </a:t>
            </a:r>
            <a:r>
              <a:rPr lang="es-ES" dirty="0" err="1"/>
              <a:t>volontaires</a:t>
            </a:r>
            <a:r>
              <a:rPr lang="es-ES" dirty="0"/>
              <a:t> </a:t>
            </a:r>
            <a:r>
              <a:rPr lang="es-ES" dirty="0" err="1"/>
              <a:t>formés</a:t>
            </a:r>
            <a:r>
              <a:rPr lang="es-ES" dirty="0"/>
              <a:t> </a:t>
            </a:r>
            <a:r>
              <a:rPr lang="es-ES" dirty="0" err="1"/>
              <a:t>pour</a:t>
            </a:r>
            <a:r>
              <a:rPr lang="es-ES" dirty="0"/>
              <a:t> </a:t>
            </a:r>
            <a:r>
              <a:rPr lang="es-ES" dirty="0" err="1"/>
              <a:t>répondre</a:t>
            </a:r>
            <a:r>
              <a:rPr lang="es-ES" dirty="0"/>
              <a:t> </a:t>
            </a:r>
            <a:r>
              <a:rPr lang="es-ES" dirty="0" err="1"/>
              <a:t>simultanément</a:t>
            </a:r>
            <a:r>
              <a:rPr lang="es-ES" dirty="0"/>
              <a:t> </a:t>
            </a:r>
            <a:r>
              <a:rPr lang="es-ES" dirty="0" err="1"/>
              <a:t>aux</a:t>
            </a:r>
            <a:r>
              <a:rPr lang="es-ES" dirty="0"/>
              <a:t> </a:t>
            </a:r>
            <a:r>
              <a:rPr lang="es-ES" dirty="0" err="1"/>
              <a:t>trois</a:t>
            </a:r>
            <a:r>
              <a:rPr lang="es-ES" dirty="0"/>
              <a:t> </a:t>
            </a:r>
            <a:r>
              <a:rPr lang="es-ES" dirty="0" err="1"/>
              <a:t>éléments</a:t>
            </a:r>
            <a:r>
              <a:rPr lang="es-ES" dirty="0"/>
              <a:t> de </a:t>
            </a:r>
            <a:r>
              <a:rPr lang="es-ES" dirty="0" err="1"/>
              <a:t>l'approche</a:t>
            </a:r>
            <a:r>
              <a:rPr lang="es-ES" dirty="0"/>
              <a:t> de </a:t>
            </a:r>
            <a:r>
              <a:rPr lang="es-ES" dirty="0" err="1"/>
              <a:t>préparation</a:t>
            </a:r>
            <a:r>
              <a:rPr lang="es-ES" dirty="0"/>
              <a:t> </a:t>
            </a:r>
            <a:r>
              <a:rPr lang="es-ES" dirty="0" err="1"/>
              <a:t>au</a:t>
            </a:r>
            <a:r>
              <a:rPr lang="es-ES" dirty="0"/>
              <a:t> </a:t>
            </a:r>
            <a:r>
              <a:rPr lang="es-ES" dirty="0" err="1"/>
              <a:t>choléra</a:t>
            </a:r>
            <a:r>
              <a:rPr lang="es-ES" dirty="0"/>
              <a:t>.</a:t>
            </a:r>
          </a:p>
          <a:p>
            <a:r>
              <a:rPr lang="es-ES" dirty="0" err="1"/>
              <a:t>Cependant</a:t>
            </a:r>
            <a:r>
              <a:rPr lang="es-ES" dirty="0"/>
              <a:t>, </a:t>
            </a:r>
            <a:r>
              <a:rPr lang="es-ES" dirty="0" err="1"/>
              <a:t>chaque</a:t>
            </a:r>
            <a:r>
              <a:rPr lang="es-ES" dirty="0"/>
              <a:t> </a:t>
            </a:r>
            <a:r>
              <a:rPr lang="es-ES" dirty="0" err="1"/>
              <a:t>élément</a:t>
            </a:r>
            <a:r>
              <a:rPr lang="es-ES" dirty="0"/>
              <a:t> </a:t>
            </a:r>
            <a:r>
              <a:rPr lang="es-ES" dirty="0" err="1"/>
              <a:t>est</a:t>
            </a:r>
            <a:r>
              <a:rPr lang="es-ES" dirty="0"/>
              <a:t> </a:t>
            </a:r>
            <a:r>
              <a:rPr lang="es-ES" dirty="0" err="1"/>
              <a:t>pertinent</a:t>
            </a:r>
            <a:r>
              <a:rPr lang="es-ES" dirty="0"/>
              <a:t> </a:t>
            </a:r>
            <a:r>
              <a:rPr lang="es-ES" dirty="0" err="1"/>
              <a:t>à</a:t>
            </a:r>
            <a:r>
              <a:rPr lang="es-ES" dirty="0"/>
              <a:t> un </a:t>
            </a:r>
            <a:r>
              <a:rPr lang="es-ES" dirty="0" err="1"/>
              <a:t>moment</a:t>
            </a:r>
            <a:r>
              <a:rPr lang="es-ES" dirty="0"/>
              <a:t> </a:t>
            </a:r>
            <a:r>
              <a:rPr lang="es-ES" dirty="0" err="1"/>
              <a:t>différent</a:t>
            </a:r>
            <a:r>
              <a:rPr lang="es-ES" dirty="0"/>
              <a:t> </a:t>
            </a:r>
            <a:r>
              <a:rPr lang="es-ES" dirty="0" err="1"/>
              <a:t>d'une</a:t>
            </a:r>
            <a:r>
              <a:rPr lang="es-ES" dirty="0"/>
              <a:t> </a:t>
            </a:r>
            <a:r>
              <a:rPr lang="es-ES" dirty="0" err="1"/>
              <a:t>épidémie</a:t>
            </a:r>
            <a:r>
              <a:rPr lang="es-ES" dirty="0"/>
              <a:t> - </a:t>
            </a:r>
            <a:r>
              <a:rPr lang="es-ES" dirty="0" err="1"/>
              <a:t>il</a:t>
            </a:r>
            <a:r>
              <a:rPr lang="es-ES" dirty="0"/>
              <a:t> </a:t>
            </a:r>
            <a:r>
              <a:rPr lang="es-ES" dirty="0" err="1"/>
              <a:t>est</a:t>
            </a:r>
            <a:r>
              <a:rPr lang="es-ES" dirty="0"/>
              <a:t> </a:t>
            </a:r>
            <a:r>
              <a:rPr lang="es-ES" dirty="0" err="1"/>
              <a:t>donc</a:t>
            </a:r>
            <a:r>
              <a:rPr lang="es-ES" dirty="0"/>
              <a:t> </a:t>
            </a:r>
            <a:r>
              <a:rPr lang="es-ES" dirty="0" err="1"/>
              <a:t>important</a:t>
            </a:r>
            <a:r>
              <a:rPr lang="es-ES" dirty="0"/>
              <a:t> de </a:t>
            </a:r>
            <a:r>
              <a:rPr lang="es-ES" dirty="0" err="1"/>
              <a:t>hiérarchiser</a:t>
            </a:r>
            <a:r>
              <a:rPr lang="es-ES" dirty="0"/>
              <a:t> les </a:t>
            </a:r>
            <a:r>
              <a:rPr lang="es-ES" dirty="0" err="1"/>
              <a:t>éléments</a:t>
            </a:r>
            <a:r>
              <a:rPr lang="es-ES" dirty="0"/>
              <a:t> </a:t>
            </a:r>
            <a:r>
              <a:rPr lang="es-ES" dirty="0" err="1"/>
              <a:t>à</a:t>
            </a:r>
            <a:r>
              <a:rPr lang="es-ES" dirty="0"/>
              <a:t> des </a:t>
            </a:r>
            <a:r>
              <a:rPr lang="es-ES" dirty="0" err="1"/>
              <a:t>moments</a:t>
            </a:r>
            <a:r>
              <a:rPr lang="es-ES" dirty="0"/>
              <a:t> </a:t>
            </a:r>
            <a:r>
              <a:rPr lang="es-ES" dirty="0" err="1"/>
              <a:t>différents</a:t>
            </a:r>
            <a:r>
              <a:rPr lang="es-ES" dirty="0"/>
              <a:t>.</a:t>
            </a:r>
          </a:p>
          <a:p>
            <a:r>
              <a:rPr lang="es-ES" dirty="0"/>
              <a:t>De </a:t>
            </a:r>
            <a:r>
              <a:rPr lang="es-ES" dirty="0" err="1"/>
              <a:t>même</a:t>
            </a:r>
            <a:r>
              <a:rPr lang="es-ES" dirty="0"/>
              <a:t>, les </a:t>
            </a:r>
            <a:r>
              <a:rPr lang="es-ES" dirty="0" err="1"/>
              <a:t>volontaires</a:t>
            </a:r>
            <a:r>
              <a:rPr lang="es-ES" dirty="0"/>
              <a:t> </a:t>
            </a:r>
            <a:r>
              <a:rPr lang="es-ES" dirty="0" err="1"/>
              <a:t>doivent</a:t>
            </a:r>
            <a:r>
              <a:rPr lang="es-ES" dirty="0"/>
              <a:t> </a:t>
            </a:r>
            <a:r>
              <a:rPr lang="es-ES" dirty="0" err="1"/>
              <a:t>utiliser</a:t>
            </a:r>
            <a:r>
              <a:rPr lang="es-ES" dirty="0"/>
              <a:t> les visites </a:t>
            </a:r>
            <a:r>
              <a:rPr lang="es-ES" dirty="0" err="1"/>
              <a:t>à</a:t>
            </a:r>
            <a:r>
              <a:rPr lang="es-ES" dirty="0"/>
              <a:t> </a:t>
            </a:r>
            <a:r>
              <a:rPr lang="es-ES" dirty="0" err="1"/>
              <a:t>domicile</a:t>
            </a:r>
            <a:r>
              <a:rPr lang="es-ES" dirty="0"/>
              <a:t> </a:t>
            </a:r>
            <a:r>
              <a:rPr lang="es-ES" dirty="0" err="1"/>
              <a:t>pour</a:t>
            </a:r>
            <a:r>
              <a:rPr lang="es-ES" dirty="0"/>
              <a:t> </a:t>
            </a:r>
            <a:r>
              <a:rPr lang="es-ES" dirty="0" err="1"/>
              <a:t>accomplir</a:t>
            </a:r>
            <a:r>
              <a:rPr lang="es-ES" dirty="0"/>
              <a:t> </a:t>
            </a:r>
            <a:r>
              <a:rPr lang="es-ES" dirty="0" err="1"/>
              <a:t>plusieurs</a:t>
            </a:r>
            <a:r>
              <a:rPr lang="es-ES" dirty="0"/>
              <a:t> </a:t>
            </a:r>
            <a:r>
              <a:rPr lang="es-ES" dirty="0" err="1"/>
              <a:t>tâches</a:t>
            </a:r>
            <a:r>
              <a:rPr lang="es-ES" dirty="0"/>
              <a:t> en </a:t>
            </a:r>
            <a:r>
              <a:rPr lang="es-ES" dirty="0" err="1"/>
              <a:t>même</a:t>
            </a:r>
            <a:r>
              <a:rPr lang="es-ES" dirty="0"/>
              <a:t> </a:t>
            </a:r>
            <a:r>
              <a:rPr lang="es-ES" dirty="0" err="1"/>
              <a:t>temps</a:t>
            </a:r>
            <a:r>
              <a:rPr lang="es-ES" dirty="0"/>
              <a:t> :</a:t>
            </a:r>
          </a:p>
          <a:p>
            <a:pPr lvl="1"/>
            <a:r>
              <a:rPr lang="es-ES" dirty="0" err="1"/>
              <a:t>Messages</a:t>
            </a:r>
            <a:r>
              <a:rPr lang="es-ES" dirty="0"/>
              <a:t> </a:t>
            </a:r>
            <a:r>
              <a:rPr lang="es-ES" dirty="0" err="1"/>
              <a:t>générales</a:t>
            </a:r>
            <a:r>
              <a:rPr lang="es-ES" dirty="0"/>
              <a:t> sur le </a:t>
            </a:r>
            <a:r>
              <a:rPr lang="es-ES" dirty="0" err="1"/>
              <a:t>choléra</a:t>
            </a:r>
            <a:endParaRPr lang="es-ES" dirty="0"/>
          </a:p>
          <a:p>
            <a:pPr lvl="1"/>
            <a:r>
              <a:rPr lang="es-ES" dirty="0" err="1"/>
              <a:t>Encourager</a:t>
            </a:r>
            <a:r>
              <a:rPr lang="es-ES" dirty="0"/>
              <a:t> la </a:t>
            </a:r>
            <a:r>
              <a:rPr lang="es-ES" dirty="0" err="1"/>
              <a:t>vaccination</a:t>
            </a:r>
            <a:endParaRPr lang="es-ES" dirty="0"/>
          </a:p>
          <a:p>
            <a:pPr lvl="1"/>
            <a:r>
              <a:rPr lang="es-ES" dirty="0" err="1"/>
              <a:t>Entreprendre</a:t>
            </a:r>
            <a:r>
              <a:rPr lang="es-ES" dirty="0"/>
              <a:t> une </a:t>
            </a:r>
            <a:r>
              <a:rPr lang="es-ES" dirty="0" err="1"/>
              <a:t>enquête</a:t>
            </a:r>
            <a:r>
              <a:rPr lang="es-ES" dirty="0"/>
              <a:t> WASH </a:t>
            </a:r>
            <a:r>
              <a:rPr lang="es-ES" dirty="0" err="1"/>
              <a:t>rapide</a:t>
            </a:r>
            <a:r>
              <a:rPr lang="es-ES" dirty="0"/>
              <a:t> </a:t>
            </a:r>
            <a:r>
              <a:rPr lang="es-ES" dirty="0" err="1"/>
              <a:t>auprès</a:t>
            </a:r>
            <a:r>
              <a:rPr lang="es-ES" dirty="0"/>
              <a:t> des </a:t>
            </a:r>
            <a:r>
              <a:rPr lang="es-ES" dirty="0" err="1"/>
              <a:t>ménages</a:t>
            </a:r>
            <a:endParaRPr lang="es-ES" dirty="0"/>
          </a:p>
          <a:p>
            <a:pPr lvl="1"/>
            <a:r>
              <a:rPr lang="es-ES" dirty="0" err="1"/>
              <a:t>Réaliser</a:t>
            </a:r>
            <a:r>
              <a:rPr lang="es-ES" dirty="0"/>
              <a:t> des </a:t>
            </a:r>
            <a:r>
              <a:rPr lang="es-ES" dirty="0" err="1"/>
              <a:t>interventions</a:t>
            </a:r>
            <a:r>
              <a:rPr lang="es-ES" dirty="0"/>
              <a:t> WASH </a:t>
            </a:r>
            <a:r>
              <a:rPr lang="es-ES" dirty="0" err="1"/>
              <a:t>d'urgence</a:t>
            </a:r>
            <a:r>
              <a:rPr lang="es-ES" dirty="0"/>
              <a:t> </a:t>
            </a:r>
            <a:r>
              <a:rPr lang="es-ES" dirty="0" err="1"/>
              <a:t>rapides</a:t>
            </a:r>
            <a:endParaRPr lang="es-GB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11541819-55F7-3341-B5D8-B7AAE80C5C67}"/>
              </a:ext>
            </a:extLst>
          </p:cNvPr>
          <p:cNvSpPr/>
          <p:nvPr/>
        </p:nvSpPr>
        <p:spPr>
          <a:xfrm>
            <a:off x="1562832" y="455414"/>
            <a:ext cx="93786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GB" sz="4400" dirty="0"/>
              <a:t>Utilisation efficace des visites à domicile</a:t>
            </a:r>
          </a:p>
        </p:txBody>
      </p:sp>
    </p:spTree>
    <p:extLst>
      <p:ext uri="{BB962C8B-B14F-4D97-AF65-F5344CB8AC3E}">
        <p14:creationId xmlns:p14="http://schemas.microsoft.com/office/powerpoint/2010/main" val="1769895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CC7150-93CA-984A-A370-2B50AE619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917" y="365125"/>
            <a:ext cx="11809562" cy="1325563"/>
          </a:xfrm>
        </p:spPr>
        <p:txBody>
          <a:bodyPr>
            <a:normAutofit fontScale="90000"/>
          </a:bodyPr>
          <a:lstStyle/>
          <a:p>
            <a:r>
              <a:rPr lang="es-ES" dirty="0" err="1"/>
              <a:t>Intégration</a:t>
            </a:r>
            <a:r>
              <a:rPr lang="es-ES" dirty="0"/>
              <a:t> de </a:t>
            </a:r>
            <a:r>
              <a:rPr lang="es-ES" dirty="0" err="1"/>
              <a:t>l'évaluation</a:t>
            </a:r>
            <a:r>
              <a:rPr lang="es-ES" dirty="0"/>
              <a:t> et des </a:t>
            </a:r>
            <a:r>
              <a:rPr lang="es-ES" dirty="0" err="1"/>
              <a:t>interventions</a:t>
            </a:r>
            <a:r>
              <a:rPr lang="es-ES" dirty="0"/>
              <a:t> </a:t>
            </a:r>
            <a:r>
              <a:rPr lang="es-ES" dirty="0" err="1"/>
              <a:t>d'EHA</a:t>
            </a:r>
            <a:r>
              <a:rPr lang="es-ES" dirty="0"/>
              <a:t> </a:t>
            </a:r>
            <a:r>
              <a:rPr lang="es-ES" dirty="0" err="1"/>
              <a:t>rapides</a:t>
            </a:r>
            <a:r>
              <a:rPr lang="es-ES" dirty="0"/>
              <a:t> </a:t>
            </a:r>
            <a:r>
              <a:rPr lang="es-ES" dirty="0" err="1"/>
              <a:t>dans</a:t>
            </a:r>
            <a:r>
              <a:rPr lang="es-ES" dirty="0"/>
              <a:t> les </a:t>
            </a:r>
            <a:r>
              <a:rPr lang="es-ES" dirty="0" err="1"/>
              <a:t>campagnes</a:t>
            </a:r>
            <a:r>
              <a:rPr lang="es-ES" dirty="0"/>
              <a:t> VOC</a:t>
            </a:r>
            <a:endParaRPr lang="es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473D1B-0B2E-1347-AF24-4367B104C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s-ES" dirty="0"/>
              <a:t>La GTFCC et </a:t>
            </a:r>
            <a:r>
              <a:rPr lang="es-ES" dirty="0" err="1"/>
              <a:t>ses</a:t>
            </a:r>
            <a:r>
              <a:rPr lang="es-ES" dirty="0"/>
              <a:t> membres </a:t>
            </a:r>
            <a:r>
              <a:rPr lang="es-ES" dirty="0" err="1"/>
              <a:t>reconnaissent</a:t>
            </a:r>
            <a:r>
              <a:rPr lang="es-ES" dirty="0"/>
              <a:t> et </a:t>
            </a:r>
            <a:r>
              <a:rPr lang="es-ES" dirty="0" err="1"/>
              <a:t>priorisent</a:t>
            </a:r>
            <a:r>
              <a:rPr lang="es-ES" dirty="0"/>
              <a:t> de plus en plus le </a:t>
            </a:r>
            <a:r>
              <a:rPr lang="es-ES" dirty="0" err="1"/>
              <a:t>besoin</a:t>
            </a:r>
            <a:r>
              <a:rPr lang="es-ES" dirty="0"/>
              <a:t> </a:t>
            </a:r>
            <a:r>
              <a:rPr lang="es-ES" dirty="0" err="1"/>
              <a:t>d'interventions</a:t>
            </a:r>
            <a:r>
              <a:rPr lang="es-ES" dirty="0"/>
              <a:t> </a:t>
            </a:r>
            <a:r>
              <a:rPr lang="es-ES" dirty="0" err="1"/>
              <a:t>d'EHA</a:t>
            </a:r>
            <a:r>
              <a:rPr lang="es-ES" dirty="0"/>
              <a:t> </a:t>
            </a:r>
            <a:r>
              <a:rPr lang="es-ES" dirty="0" err="1"/>
              <a:t>d'urgence</a:t>
            </a:r>
            <a:r>
              <a:rPr lang="es-ES" dirty="0"/>
              <a:t> </a:t>
            </a:r>
            <a:r>
              <a:rPr lang="es-ES" dirty="0" err="1"/>
              <a:t>pour</a:t>
            </a:r>
            <a:r>
              <a:rPr lang="es-ES" dirty="0"/>
              <a:t> </a:t>
            </a:r>
            <a:r>
              <a:rPr lang="es-ES" dirty="0" err="1"/>
              <a:t>accompagner</a:t>
            </a:r>
            <a:r>
              <a:rPr lang="es-ES" dirty="0"/>
              <a:t> les </a:t>
            </a:r>
            <a:r>
              <a:rPr lang="es-ES" dirty="0" err="1"/>
              <a:t>campagnes</a:t>
            </a:r>
            <a:r>
              <a:rPr lang="es-ES" dirty="0"/>
              <a:t> VOC.</a:t>
            </a:r>
          </a:p>
          <a:p>
            <a:r>
              <a:rPr lang="es-ES" dirty="0" err="1"/>
              <a:t>Souvent</a:t>
            </a:r>
            <a:r>
              <a:rPr lang="es-ES" dirty="0"/>
              <a:t>, les </a:t>
            </a:r>
            <a:r>
              <a:rPr lang="es-ES" dirty="0" err="1"/>
              <a:t>ressources</a:t>
            </a:r>
            <a:r>
              <a:rPr lang="es-ES" dirty="0"/>
              <a:t> </a:t>
            </a:r>
            <a:r>
              <a:rPr lang="es-ES" dirty="0" err="1"/>
              <a:t>pour</a:t>
            </a:r>
            <a:r>
              <a:rPr lang="es-ES" dirty="0"/>
              <a:t> y </a:t>
            </a:r>
            <a:r>
              <a:rPr lang="es-ES" dirty="0" err="1"/>
              <a:t>parvenir</a:t>
            </a:r>
            <a:r>
              <a:rPr lang="es-ES" dirty="0"/>
              <a:t> </a:t>
            </a:r>
            <a:r>
              <a:rPr lang="es-ES" dirty="0" err="1"/>
              <a:t>seront</a:t>
            </a:r>
            <a:r>
              <a:rPr lang="es-ES" dirty="0"/>
              <a:t> </a:t>
            </a:r>
            <a:r>
              <a:rPr lang="es-ES" dirty="0" err="1"/>
              <a:t>limitées</a:t>
            </a:r>
            <a:r>
              <a:rPr lang="es-ES" dirty="0"/>
              <a:t> et les </a:t>
            </a:r>
            <a:r>
              <a:rPr lang="es-ES" dirty="0" err="1"/>
              <a:t>volontaires</a:t>
            </a:r>
            <a:r>
              <a:rPr lang="es-ES" dirty="0"/>
              <a:t> </a:t>
            </a:r>
            <a:r>
              <a:rPr lang="es-ES" dirty="0" err="1"/>
              <a:t>ne</a:t>
            </a:r>
            <a:r>
              <a:rPr lang="es-ES" dirty="0"/>
              <a:t> </a:t>
            </a:r>
            <a:r>
              <a:rPr lang="es-ES" dirty="0" err="1"/>
              <a:t>peuvent</a:t>
            </a:r>
            <a:r>
              <a:rPr lang="es-ES" dirty="0"/>
              <a:t> </a:t>
            </a:r>
            <a:r>
              <a:rPr lang="es-ES" dirty="0" err="1"/>
              <a:t>cibler</a:t>
            </a:r>
            <a:r>
              <a:rPr lang="es-ES" dirty="0"/>
              <a:t> que </a:t>
            </a:r>
            <a:r>
              <a:rPr lang="es-ES" dirty="0" err="1"/>
              <a:t>certaines</a:t>
            </a:r>
            <a:r>
              <a:rPr lang="es-ES" dirty="0"/>
              <a:t> </a:t>
            </a:r>
            <a:r>
              <a:rPr lang="es-ES" dirty="0" err="1"/>
              <a:t>communautés</a:t>
            </a:r>
            <a:r>
              <a:rPr lang="es-ES" dirty="0"/>
              <a:t> </a:t>
            </a:r>
            <a:r>
              <a:rPr lang="es-ES" dirty="0" err="1"/>
              <a:t>ou</a:t>
            </a:r>
            <a:r>
              <a:rPr lang="es-ES" dirty="0"/>
              <a:t> </a:t>
            </a:r>
            <a:r>
              <a:rPr lang="es-ES" dirty="0" err="1"/>
              <a:t>ménages</a:t>
            </a:r>
            <a:r>
              <a:rPr lang="es-ES" dirty="0"/>
              <a:t> </a:t>
            </a:r>
            <a:r>
              <a:rPr lang="es-ES" dirty="0" err="1"/>
              <a:t>avec</a:t>
            </a:r>
            <a:r>
              <a:rPr lang="es-ES" dirty="0"/>
              <a:t> des </a:t>
            </a:r>
            <a:r>
              <a:rPr lang="es-ES" dirty="0" err="1"/>
              <a:t>interventions</a:t>
            </a:r>
            <a:r>
              <a:rPr lang="es-ES" dirty="0"/>
              <a:t> </a:t>
            </a:r>
            <a:r>
              <a:rPr lang="es-ES" dirty="0" err="1"/>
              <a:t>d'EHA</a:t>
            </a:r>
            <a:r>
              <a:rPr lang="es-ES" dirty="0"/>
              <a:t> </a:t>
            </a:r>
            <a:r>
              <a:rPr lang="es-ES" dirty="0" err="1"/>
              <a:t>pendant</a:t>
            </a:r>
            <a:r>
              <a:rPr lang="es-ES" dirty="0"/>
              <a:t> </a:t>
            </a:r>
            <a:r>
              <a:rPr lang="es-ES" dirty="0" err="1"/>
              <a:t>qu</a:t>
            </a:r>
            <a:r>
              <a:rPr lang="es-ES" dirty="0"/>
              <a:t>’ </a:t>
            </a:r>
            <a:r>
              <a:rPr lang="es-ES" dirty="0" err="1"/>
              <a:t>ils</a:t>
            </a:r>
            <a:r>
              <a:rPr lang="es-ES" dirty="0"/>
              <a:t> </a:t>
            </a:r>
            <a:r>
              <a:rPr lang="es-ES" dirty="0" err="1"/>
              <a:t>mobilisent</a:t>
            </a:r>
            <a:r>
              <a:rPr lang="es-ES" dirty="0"/>
              <a:t> une </a:t>
            </a:r>
            <a:r>
              <a:rPr lang="es-ES" dirty="0" err="1"/>
              <a:t>communauté</a:t>
            </a:r>
            <a:r>
              <a:rPr lang="es-ES" dirty="0"/>
              <a:t> </a:t>
            </a:r>
            <a:r>
              <a:rPr lang="es-ES" dirty="0" err="1"/>
              <a:t>dans</a:t>
            </a:r>
            <a:r>
              <a:rPr lang="es-ES" dirty="0"/>
              <a:t> une </a:t>
            </a:r>
            <a:r>
              <a:rPr lang="es-ES" dirty="0" err="1"/>
              <a:t>campagne</a:t>
            </a:r>
            <a:r>
              <a:rPr lang="es-ES" dirty="0"/>
              <a:t> VOC.</a:t>
            </a:r>
          </a:p>
          <a:p>
            <a:endParaRPr lang="es-ES" dirty="0"/>
          </a:p>
          <a:p>
            <a:r>
              <a:rPr lang="es-ES" dirty="0"/>
              <a:t>Les </a:t>
            </a:r>
            <a:r>
              <a:rPr lang="es-ES" dirty="0" err="1"/>
              <a:t>volontaires</a:t>
            </a:r>
            <a:r>
              <a:rPr lang="es-ES" dirty="0"/>
              <a:t> </a:t>
            </a:r>
            <a:r>
              <a:rPr lang="es-ES" dirty="0" err="1"/>
              <a:t>d'une</a:t>
            </a:r>
            <a:r>
              <a:rPr lang="es-ES" dirty="0"/>
              <a:t> </a:t>
            </a:r>
            <a:r>
              <a:rPr lang="es-ES" dirty="0" err="1"/>
              <a:t>campagne</a:t>
            </a:r>
            <a:r>
              <a:rPr lang="es-ES" dirty="0"/>
              <a:t> VOC </a:t>
            </a:r>
            <a:r>
              <a:rPr lang="es-ES" dirty="0" err="1"/>
              <a:t>doivent</a:t>
            </a:r>
            <a:r>
              <a:rPr lang="es-ES" dirty="0"/>
              <a:t> se </a:t>
            </a:r>
            <a:r>
              <a:rPr lang="es-ES" dirty="0" err="1"/>
              <a:t>familiariser</a:t>
            </a:r>
            <a:r>
              <a:rPr lang="es-ES" dirty="0"/>
              <a:t> </a:t>
            </a:r>
            <a:r>
              <a:rPr lang="es-ES" dirty="0" err="1"/>
              <a:t>avec</a:t>
            </a:r>
            <a:r>
              <a:rPr lang="es-ES" dirty="0"/>
              <a:t> </a:t>
            </a:r>
            <a:r>
              <a:rPr lang="es-ES" dirty="0" err="1"/>
              <a:t>l'enquête</a:t>
            </a:r>
            <a:r>
              <a:rPr lang="es-ES" dirty="0"/>
              <a:t> </a:t>
            </a:r>
            <a:r>
              <a:rPr lang="es-ES" dirty="0" err="1"/>
              <a:t>rapide</a:t>
            </a:r>
            <a:r>
              <a:rPr lang="es-ES" dirty="0"/>
              <a:t> </a:t>
            </a:r>
            <a:r>
              <a:rPr lang="es-ES" dirty="0" err="1"/>
              <a:t>d'EHA</a:t>
            </a:r>
            <a:r>
              <a:rPr lang="es-ES" dirty="0"/>
              <a:t> </a:t>
            </a:r>
            <a:r>
              <a:rPr lang="es-ES" dirty="0" err="1"/>
              <a:t>auprès</a:t>
            </a:r>
            <a:r>
              <a:rPr lang="es-ES" dirty="0"/>
              <a:t> des </a:t>
            </a:r>
            <a:r>
              <a:rPr lang="es-ES" dirty="0" err="1"/>
              <a:t>ménages</a:t>
            </a:r>
            <a:r>
              <a:rPr lang="es-ES" dirty="0"/>
              <a:t> et les </a:t>
            </a:r>
            <a:r>
              <a:rPr lang="es-ES" dirty="0" err="1"/>
              <a:t>interventions</a:t>
            </a:r>
            <a:r>
              <a:rPr lang="es-ES" dirty="0"/>
              <a:t> </a:t>
            </a:r>
            <a:r>
              <a:rPr lang="es-ES" dirty="0" err="1"/>
              <a:t>connexes</a:t>
            </a:r>
            <a:r>
              <a:rPr lang="es-ES" dirty="0"/>
              <a:t> et </a:t>
            </a:r>
            <a:r>
              <a:rPr lang="es-ES" dirty="0" err="1"/>
              <a:t>réfléchir</a:t>
            </a:r>
            <a:r>
              <a:rPr lang="es-ES" dirty="0"/>
              <a:t> à la </a:t>
            </a:r>
            <a:r>
              <a:rPr lang="es-ES" dirty="0" err="1"/>
              <a:t>meilleure</a:t>
            </a:r>
            <a:r>
              <a:rPr lang="es-ES" dirty="0"/>
              <a:t> </a:t>
            </a:r>
            <a:r>
              <a:rPr lang="es-ES" dirty="0" err="1"/>
              <a:t>façon</a:t>
            </a:r>
            <a:r>
              <a:rPr lang="es-ES" dirty="0"/>
              <a:t> de </a:t>
            </a:r>
            <a:r>
              <a:rPr lang="es-ES" dirty="0" err="1"/>
              <a:t>s'organiser</a:t>
            </a:r>
            <a:r>
              <a:rPr lang="es-ES" dirty="0"/>
              <a:t> </a:t>
            </a:r>
            <a:r>
              <a:rPr lang="es-ES" dirty="0" err="1"/>
              <a:t>pour</a:t>
            </a:r>
            <a:r>
              <a:rPr lang="es-ES" dirty="0"/>
              <a:t> y </a:t>
            </a:r>
            <a:r>
              <a:rPr lang="es-ES" dirty="0" err="1"/>
              <a:t>parvenir</a:t>
            </a:r>
            <a:r>
              <a:rPr lang="es-ES" dirty="0"/>
              <a:t> et la </a:t>
            </a:r>
            <a:r>
              <a:rPr lang="es-ES" dirty="0" err="1"/>
              <a:t>mobilisation</a:t>
            </a:r>
            <a:r>
              <a:rPr lang="es-ES" dirty="0"/>
              <a:t> VOC.</a:t>
            </a:r>
            <a:endParaRPr lang="es-GB" dirty="0"/>
          </a:p>
        </p:txBody>
      </p:sp>
    </p:spTree>
    <p:extLst>
      <p:ext uri="{BB962C8B-B14F-4D97-AF65-F5344CB8AC3E}">
        <p14:creationId xmlns:p14="http://schemas.microsoft.com/office/powerpoint/2010/main" val="658132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B9C53C-F207-B545-9DF9-5A318BD24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Résumé</a:t>
            </a:r>
            <a:endParaRPr lang="es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2A36A53-B6BB-0144-AA23-4F43F8894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93005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s-ES" dirty="0"/>
              <a:t>La FICR et les SN à </a:t>
            </a:r>
            <a:r>
              <a:rPr lang="es-ES" dirty="0" err="1"/>
              <a:t>travers</a:t>
            </a:r>
            <a:r>
              <a:rPr lang="es-ES" dirty="0"/>
              <a:t> </a:t>
            </a:r>
            <a:r>
              <a:rPr lang="es-ES" dirty="0" err="1"/>
              <a:t>l'Afrique</a:t>
            </a:r>
            <a:r>
              <a:rPr lang="es-ES" dirty="0"/>
              <a:t> </a:t>
            </a:r>
            <a:r>
              <a:rPr lang="es-ES" dirty="0" err="1"/>
              <a:t>ont</a:t>
            </a:r>
            <a:r>
              <a:rPr lang="es-ES" dirty="0"/>
              <a:t> un plan de </a:t>
            </a:r>
            <a:r>
              <a:rPr lang="es-ES" dirty="0" err="1"/>
              <a:t>vaccination</a:t>
            </a:r>
            <a:r>
              <a:rPr lang="es-ES" dirty="0"/>
              <a:t> et une </a:t>
            </a:r>
            <a:r>
              <a:rPr lang="es-ES" dirty="0" err="1"/>
              <a:t>approche</a:t>
            </a:r>
            <a:r>
              <a:rPr lang="es-ES" dirty="0"/>
              <a:t> de </a:t>
            </a:r>
            <a:r>
              <a:rPr lang="es-ES" dirty="0" err="1"/>
              <a:t>préparation</a:t>
            </a:r>
            <a:r>
              <a:rPr lang="es-ES" dirty="0"/>
              <a:t> </a:t>
            </a:r>
            <a:r>
              <a:rPr lang="es-ES" dirty="0" err="1"/>
              <a:t>au</a:t>
            </a:r>
            <a:r>
              <a:rPr lang="es-ES" dirty="0"/>
              <a:t> </a:t>
            </a:r>
            <a:r>
              <a:rPr lang="es-ES" dirty="0" err="1"/>
              <a:t>choléra</a:t>
            </a:r>
            <a:r>
              <a:rPr lang="es-ES" dirty="0"/>
              <a:t> </a:t>
            </a:r>
            <a:r>
              <a:rPr lang="es-ES" dirty="0" err="1"/>
              <a:t>communs</a:t>
            </a:r>
            <a:r>
              <a:rPr lang="es-ES" dirty="0"/>
              <a:t>. Le </a:t>
            </a:r>
            <a:r>
              <a:rPr lang="es-ES" dirty="0" err="1"/>
              <a:t>partage</a:t>
            </a:r>
            <a:r>
              <a:rPr lang="es-ES" dirty="0"/>
              <a:t> </a:t>
            </a:r>
            <a:r>
              <a:rPr lang="es-ES" dirty="0" err="1"/>
              <a:t>d'approches</a:t>
            </a:r>
            <a:r>
              <a:rPr lang="es-ES" dirty="0"/>
              <a:t>, de </a:t>
            </a:r>
            <a:r>
              <a:rPr lang="es-ES" dirty="0" err="1"/>
              <a:t>formations</a:t>
            </a:r>
            <a:r>
              <a:rPr lang="es-ES" dirty="0"/>
              <a:t>, de kits standard et de </a:t>
            </a:r>
            <a:r>
              <a:rPr lang="es-ES" dirty="0" err="1"/>
              <a:t>procédures</a:t>
            </a:r>
            <a:r>
              <a:rPr lang="es-ES" dirty="0"/>
              <a:t> </a:t>
            </a:r>
            <a:r>
              <a:rPr lang="es-ES" dirty="0" err="1"/>
              <a:t>opérationnelles</a:t>
            </a:r>
            <a:r>
              <a:rPr lang="es-ES" dirty="0"/>
              <a:t> standard </a:t>
            </a:r>
            <a:r>
              <a:rPr lang="es-ES" dirty="0" err="1"/>
              <a:t>offre</a:t>
            </a:r>
            <a:r>
              <a:rPr lang="es-ES" dirty="0"/>
              <a:t> de plus grandes </a:t>
            </a:r>
            <a:r>
              <a:rPr lang="es-ES" dirty="0" err="1"/>
              <a:t>opportunités</a:t>
            </a:r>
            <a:r>
              <a:rPr lang="es-ES" dirty="0"/>
              <a:t> de </a:t>
            </a:r>
            <a:r>
              <a:rPr lang="es-ES" dirty="0" err="1"/>
              <a:t>soutien</a:t>
            </a:r>
            <a:r>
              <a:rPr lang="es-ES" dirty="0"/>
              <a:t> et de </a:t>
            </a:r>
            <a:r>
              <a:rPr lang="es-ES" dirty="0" err="1"/>
              <a:t>coordination</a:t>
            </a:r>
            <a:r>
              <a:rPr lang="es-ES" dirty="0"/>
              <a:t>.</a:t>
            </a:r>
          </a:p>
          <a:p>
            <a:r>
              <a:rPr lang="es-ES" dirty="0"/>
              <a:t>Les </a:t>
            </a:r>
            <a:r>
              <a:rPr lang="es-ES" dirty="0" err="1"/>
              <a:t>piliers</a:t>
            </a:r>
            <a:r>
              <a:rPr lang="es-ES" dirty="0"/>
              <a:t> 2, 3 et 4 - </a:t>
            </a:r>
            <a:r>
              <a:rPr lang="es-ES" dirty="0" err="1"/>
              <a:t>Confiance</a:t>
            </a:r>
            <a:r>
              <a:rPr lang="es-ES" dirty="0"/>
              <a:t>, </a:t>
            </a:r>
            <a:r>
              <a:rPr lang="es-ES" dirty="0" err="1"/>
              <a:t>santé</a:t>
            </a:r>
            <a:r>
              <a:rPr lang="es-ES" dirty="0"/>
              <a:t> et </a:t>
            </a:r>
            <a:r>
              <a:rPr lang="es-ES" dirty="0" err="1"/>
              <a:t>portée</a:t>
            </a:r>
            <a:r>
              <a:rPr lang="es-ES" dirty="0"/>
              <a:t> - </a:t>
            </a:r>
            <a:r>
              <a:rPr lang="es-ES" dirty="0" err="1"/>
              <a:t>sont</a:t>
            </a:r>
            <a:r>
              <a:rPr lang="es-ES" dirty="0"/>
              <a:t> </a:t>
            </a:r>
            <a:r>
              <a:rPr lang="es-ES" dirty="0" err="1"/>
              <a:t>essentiels</a:t>
            </a:r>
            <a:r>
              <a:rPr lang="es-ES" dirty="0"/>
              <a:t> </a:t>
            </a:r>
            <a:r>
              <a:rPr lang="es-ES" dirty="0" err="1"/>
              <a:t>dans</a:t>
            </a:r>
            <a:r>
              <a:rPr lang="es-ES" dirty="0"/>
              <a:t> le </a:t>
            </a:r>
            <a:r>
              <a:rPr lang="es-ES" dirty="0" err="1"/>
              <a:t>travail</a:t>
            </a:r>
            <a:r>
              <a:rPr lang="es-ES" dirty="0"/>
              <a:t> des </a:t>
            </a:r>
            <a:r>
              <a:rPr lang="es-ES" dirty="0" err="1"/>
              <a:t>volontaires</a:t>
            </a:r>
            <a:r>
              <a:rPr lang="es-ES" dirty="0"/>
              <a:t> </a:t>
            </a:r>
            <a:r>
              <a:rPr lang="es-ES" dirty="0" err="1"/>
              <a:t>pour</a:t>
            </a:r>
            <a:r>
              <a:rPr lang="es-ES" dirty="0"/>
              <a:t> </a:t>
            </a:r>
            <a:r>
              <a:rPr lang="es-ES" dirty="0" err="1"/>
              <a:t>soutenir</a:t>
            </a:r>
            <a:r>
              <a:rPr lang="es-ES" dirty="0"/>
              <a:t> une </a:t>
            </a:r>
            <a:r>
              <a:rPr lang="es-ES" dirty="0" err="1"/>
              <a:t>campagne</a:t>
            </a:r>
            <a:r>
              <a:rPr lang="es-ES" dirty="0"/>
              <a:t> VOC</a:t>
            </a:r>
          </a:p>
          <a:p>
            <a:r>
              <a:rPr lang="es-ES" dirty="0" err="1"/>
              <a:t>L'approche</a:t>
            </a:r>
            <a:r>
              <a:rPr lang="es-ES" dirty="0"/>
              <a:t> de </a:t>
            </a:r>
            <a:r>
              <a:rPr lang="es-ES" dirty="0" err="1"/>
              <a:t>préparation</a:t>
            </a:r>
            <a:r>
              <a:rPr lang="es-ES" dirty="0"/>
              <a:t> </a:t>
            </a:r>
            <a:r>
              <a:rPr lang="es-ES" dirty="0" err="1"/>
              <a:t>au</a:t>
            </a:r>
            <a:r>
              <a:rPr lang="es-ES" dirty="0"/>
              <a:t> </a:t>
            </a:r>
            <a:r>
              <a:rPr lang="es-ES" dirty="0" err="1"/>
              <a:t>choléra</a:t>
            </a:r>
            <a:r>
              <a:rPr lang="es-ES" dirty="0"/>
              <a:t> vise à </a:t>
            </a:r>
            <a:r>
              <a:rPr lang="es-ES" dirty="0" err="1"/>
              <a:t>sauver</a:t>
            </a:r>
            <a:r>
              <a:rPr lang="es-ES" dirty="0"/>
              <a:t> des </a:t>
            </a:r>
            <a:r>
              <a:rPr lang="es-ES" dirty="0" err="1"/>
              <a:t>vies</a:t>
            </a:r>
            <a:r>
              <a:rPr lang="es-ES" dirty="0"/>
              <a:t> </a:t>
            </a:r>
            <a:r>
              <a:rPr lang="es-ES" dirty="0" err="1"/>
              <a:t>grâce</a:t>
            </a:r>
            <a:r>
              <a:rPr lang="es-ES" dirty="0"/>
              <a:t> à </a:t>
            </a:r>
            <a:r>
              <a:rPr lang="es-ES" dirty="0" err="1"/>
              <a:t>l'accès</a:t>
            </a:r>
            <a:r>
              <a:rPr lang="es-ES" dirty="0"/>
              <a:t> à la TRO et à </a:t>
            </a:r>
            <a:r>
              <a:rPr lang="es-ES" dirty="0" err="1"/>
              <a:t>briser</a:t>
            </a:r>
            <a:r>
              <a:rPr lang="es-ES" dirty="0"/>
              <a:t> la </a:t>
            </a:r>
            <a:r>
              <a:rPr lang="es-ES" dirty="0" err="1"/>
              <a:t>transmission</a:t>
            </a:r>
            <a:r>
              <a:rPr lang="es-ES" dirty="0"/>
              <a:t> par les EBRE et le VOC.</a:t>
            </a:r>
          </a:p>
          <a:p>
            <a:r>
              <a:rPr lang="es-ES" dirty="0"/>
              <a:t>Un </a:t>
            </a:r>
            <a:r>
              <a:rPr lang="es-ES" dirty="0" err="1"/>
              <a:t>volontair</a:t>
            </a:r>
            <a:r>
              <a:rPr lang="es-ES" dirty="0"/>
              <a:t> </a:t>
            </a:r>
            <a:r>
              <a:rPr lang="es-ES" dirty="0" err="1"/>
              <a:t>peut</a:t>
            </a:r>
            <a:r>
              <a:rPr lang="es-ES" dirty="0"/>
              <a:t> </a:t>
            </a:r>
            <a:r>
              <a:rPr lang="es-ES" dirty="0" err="1"/>
              <a:t>être</a:t>
            </a:r>
            <a:r>
              <a:rPr lang="es-ES" dirty="0"/>
              <a:t> </a:t>
            </a:r>
            <a:r>
              <a:rPr lang="es-ES" dirty="0" err="1"/>
              <a:t>tenu</a:t>
            </a:r>
            <a:r>
              <a:rPr lang="es-ES" dirty="0"/>
              <a:t> de faire </a:t>
            </a:r>
            <a:r>
              <a:rPr lang="es-ES" dirty="0" err="1"/>
              <a:t>partie</a:t>
            </a:r>
            <a:r>
              <a:rPr lang="es-ES" dirty="0"/>
              <a:t> de </a:t>
            </a:r>
            <a:r>
              <a:rPr lang="es-ES" dirty="0" err="1"/>
              <a:t>différentes</a:t>
            </a:r>
            <a:r>
              <a:rPr lang="es-ES" dirty="0"/>
              <a:t> </a:t>
            </a:r>
            <a:r>
              <a:rPr lang="es-ES" dirty="0" err="1"/>
              <a:t>équipes</a:t>
            </a:r>
            <a:r>
              <a:rPr lang="es-ES" dirty="0"/>
              <a:t> à </a:t>
            </a:r>
            <a:r>
              <a:rPr lang="es-ES" dirty="0" err="1"/>
              <a:t>différents</a:t>
            </a:r>
            <a:r>
              <a:rPr lang="es-ES" dirty="0"/>
              <a:t> </a:t>
            </a:r>
            <a:r>
              <a:rPr lang="es-ES" dirty="0" err="1"/>
              <a:t>moments</a:t>
            </a:r>
            <a:r>
              <a:rPr lang="es-ES" dirty="0"/>
              <a:t> </a:t>
            </a:r>
            <a:r>
              <a:rPr lang="es-ES" dirty="0" err="1"/>
              <a:t>d’une</a:t>
            </a:r>
            <a:r>
              <a:rPr lang="es-ES" dirty="0"/>
              <a:t> </a:t>
            </a:r>
            <a:r>
              <a:rPr lang="es-ES" dirty="0" err="1"/>
              <a:t>épidemie</a:t>
            </a:r>
            <a:r>
              <a:rPr lang="es-ES" dirty="0"/>
              <a:t>.</a:t>
            </a:r>
            <a:endParaRPr lang="es-GB" dirty="0"/>
          </a:p>
        </p:txBody>
      </p:sp>
    </p:spTree>
    <p:extLst>
      <p:ext uri="{BB962C8B-B14F-4D97-AF65-F5344CB8AC3E}">
        <p14:creationId xmlns:p14="http://schemas.microsoft.com/office/powerpoint/2010/main" val="3205858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82142-494F-4166-86F1-F700657CB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321" y="163171"/>
            <a:ext cx="10515600" cy="1325563"/>
          </a:xfrm>
        </p:spPr>
        <p:txBody>
          <a:bodyPr/>
          <a:lstStyle/>
          <a:p>
            <a:pPr algn="ctr"/>
            <a:r>
              <a:rPr lang="en-US" b="1" dirty="0" err="1"/>
              <a:t>Contenu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08DA2-FB96-43A9-935C-24B2C162EC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443" y="1423674"/>
            <a:ext cx="11831102" cy="4904754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1. Aperçu de </a:t>
            </a:r>
            <a:r>
              <a:rPr lang="en-US" dirty="0" err="1"/>
              <a:t>l'approche</a:t>
            </a:r>
            <a:r>
              <a:rPr lang="en-US" dirty="0"/>
              <a:t> de </a:t>
            </a:r>
            <a:r>
              <a:rPr lang="en-US" dirty="0" err="1"/>
              <a:t>préparation</a:t>
            </a:r>
            <a:r>
              <a:rPr lang="en-US" dirty="0"/>
              <a:t> au </a:t>
            </a:r>
            <a:r>
              <a:rPr lang="en-US" dirty="0" err="1"/>
              <a:t>choléra</a:t>
            </a:r>
            <a:r>
              <a:rPr lang="en-US" dirty="0"/>
              <a:t> de la </a:t>
            </a:r>
            <a:r>
              <a:rPr lang="en-US" dirty="0" err="1"/>
              <a:t>région</a:t>
            </a:r>
            <a:r>
              <a:rPr lang="en-US" dirty="0"/>
              <a:t> de </a:t>
            </a:r>
            <a:r>
              <a:rPr lang="en-US" dirty="0" err="1"/>
              <a:t>l'Afrique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2. La </a:t>
            </a:r>
            <a:r>
              <a:rPr lang="en-US" dirty="0" err="1"/>
              <a:t>Thérapie</a:t>
            </a:r>
            <a:r>
              <a:rPr lang="en-US" dirty="0"/>
              <a:t> de </a:t>
            </a:r>
            <a:r>
              <a:rPr lang="en-US" dirty="0" err="1"/>
              <a:t>réhydratation</a:t>
            </a:r>
            <a:r>
              <a:rPr lang="en-US" dirty="0"/>
              <a:t> </a:t>
            </a:r>
            <a:r>
              <a:rPr lang="en-US" dirty="0" err="1"/>
              <a:t>orale</a:t>
            </a:r>
            <a:r>
              <a:rPr lang="en-US" dirty="0"/>
              <a:t> (TRO)</a:t>
            </a:r>
          </a:p>
          <a:p>
            <a:r>
              <a:rPr lang="en-US" sz="2100" dirty="0"/>
              <a:t>au </a:t>
            </a:r>
            <a:r>
              <a:rPr lang="en-US" sz="2100" dirty="0" err="1"/>
              <a:t>niveau</a:t>
            </a:r>
            <a:r>
              <a:rPr lang="en-US" sz="2100" dirty="0"/>
              <a:t> </a:t>
            </a:r>
            <a:r>
              <a:rPr lang="en-US" sz="2100" dirty="0" err="1"/>
              <a:t>communautaire</a:t>
            </a:r>
            <a:endParaRPr lang="en-US" sz="2100" dirty="0"/>
          </a:p>
          <a:p>
            <a:r>
              <a:rPr lang="en-US" sz="2100" dirty="0"/>
              <a:t>passe à </a:t>
            </a:r>
            <a:r>
              <a:rPr lang="en-US" sz="2100" dirty="0" err="1"/>
              <a:t>grande</a:t>
            </a:r>
            <a:r>
              <a:rPr lang="en-US" sz="2100" dirty="0"/>
              <a:t> </a:t>
            </a:r>
            <a:r>
              <a:rPr lang="en-US" sz="2100" dirty="0" err="1"/>
              <a:t>échelle</a:t>
            </a:r>
            <a:r>
              <a:rPr lang="en-US" sz="2100" dirty="0"/>
              <a:t> dans les </a:t>
            </a:r>
            <a:r>
              <a:rPr lang="en-US" sz="2100" dirty="0" err="1"/>
              <a:t>épidémies</a:t>
            </a:r>
            <a:endParaRPr lang="en-US" sz="2100" dirty="0"/>
          </a:p>
          <a:p>
            <a:pPr marL="0" indent="0">
              <a:buNone/>
            </a:pPr>
            <a:r>
              <a:rPr lang="en-US" dirty="0"/>
              <a:t>3. </a:t>
            </a:r>
            <a:r>
              <a:rPr lang="en-US" dirty="0" err="1"/>
              <a:t>Évaluation</a:t>
            </a:r>
            <a:r>
              <a:rPr lang="en-US" dirty="0"/>
              <a:t> et actions de </a:t>
            </a:r>
            <a:r>
              <a:rPr lang="en-US" dirty="0" err="1"/>
              <a:t>l’Équipe</a:t>
            </a:r>
            <a:r>
              <a:rPr lang="en-US" dirty="0"/>
              <a:t> de la </a:t>
            </a:r>
            <a:r>
              <a:rPr lang="en-US" dirty="0" err="1"/>
              <a:t>branche</a:t>
            </a:r>
            <a:r>
              <a:rPr lang="en-US" dirty="0"/>
              <a:t> de </a:t>
            </a:r>
            <a:r>
              <a:rPr lang="en-US" dirty="0" err="1"/>
              <a:t>réponse</a:t>
            </a:r>
            <a:r>
              <a:rPr lang="en-US" dirty="0"/>
              <a:t> aux </a:t>
            </a:r>
            <a:r>
              <a:rPr lang="en-US" dirty="0" err="1"/>
              <a:t>épidémies</a:t>
            </a:r>
            <a:r>
              <a:rPr lang="en-US" dirty="0"/>
              <a:t> (EBRE)</a:t>
            </a:r>
          </a:p>
          <a:p>
            <a:r>
              <a:rPr lang="en-US" sz="2200" dirty="0"/>
              <a:t>Dans les ménages </a:t>
            </a:r>
            <a:r>
              <a:rPr lang="en-US" sz="2200" dirty="0" err="1"/>
              <a:t>où</a:t>
            </a:r>
            <a:r>
              <a:rPr lang="en-US" sz="2200" dirty="0"/>
              <a:t> il y a des </a:t>
            </a:r>
            <a:r>
              <a:rPr lang="en-US" sz="2200" dirty="0" err="1"/>
              <a:t>cas</a:t>
            </a:r>
            <a:r>
              <a:rPr lang="en-US" sz="2200" dirty="0"/>
              <a:t> </a:t>
            </a:r>
          </a:p>
          <a:p>
            <a:r>
              <a:rPr lang="en-US" sz="2200" dirty="0"/>
              <a:t>Dans la </a:t>
            </a:r>
            <a:r>
              <a:rPr lang="en-US" sz="2200" dirty="0" err="1"/>
              <a:t>communauté</a:t>
            </a:r>
            <a:r>
              <a:rPr lang="en-US" sz="2200" dirty="0"/>
              <a:t> </a:t>
            </a:r>
            <a:r>
              <a:rPr lang="en-US" dirty="0"/>
              <a:t>    </a:t>
            </a:r>
          </a:p>
          <a:p>
            <a:pPr marL="0" indent="0">
              <a:buNone/>
            </a:pPr>
            <a:r>
              <a:rPr lang="en-US" dirty="0"/>
              <a:t>4. VOC : Un aperçu des </a:t>
            </a:r>
            <a:r>
              <a:rPr lang="en-US" dirty="0" err="1"/>
              <a:t>domaines</a:t>
            </a:r>
            <a:r>
              <a:rPr lang="en-US" dirty="0"/>
              <a:t> </a:t>
            </a:r>
            <a:r>
              <a:rPr lang="en-US" dirty="0" err="1"/>
              <a:t>clés</a:t>
            </a:r>
            <a:r>
              <a:rPr lang="en-US" dirty="0"/>
              <a:t> que la CRCR </a:t>
            </a:r>
            <a:r>
              <a:rPr lang="en-US" dirty="0" err="1"/>
              <a:t>soutiendra</a:t>
            </a:r>
            <a:r>
              <a:rPr lang="en-US" dirty="0"/>
              <a:t> dans les </a:t>
            </a:r>
            <a:r>
              <a:rPr lang="en-US" dirty="0" err="1"/>
              <a:t>campagnes</a:t>
            </a:r>
            <a:r>
              <a:rPr lang="en-US" dirty="0"/>
              <a:t> VOC</a:t>
            </a:r>
          </a:p>
          <a:p>
            <a:pPr marL="0" indent="0">
              <a:buNone/>
            </a:pPr>
            <a:r>
              <a:rPr lang="en-US" dirty="0"/>
              <a:t>5. </a:t>
            </a:r>
            <a:r>
              <a:rPr lang="en-US" dirty="0" err="1"/>
              <a:t>Établissement</a:t>
            </a:r>
            <a:r>
              <a:rPr lang="en-US" dirty="0"/>
              <a:t> de liens entre les </a:t>
            </a:r>
            <a:r>
              <a:rPr lang="en-US" dirty="0" err="1"/>
              <a:t>campagnes</a:t>
            </a:r>
            <a:r>
              <a:rPr lang="en-US" dirty="0"/>
              <a:t> VOC avec TRO et EBRE</a:t>
            </a:r>
          </a:p>
          <a:p>
            <a:pPr marL="0" indent="0">
              <a:buNone/>
            </a:pPr>
            <a:r>
              <a:rPr lang="en-US" dirty="0"/>
              <a:t>6. </a:t>
            </a:r>
            <a:r>
              <a:rPr lang="en-US" dirty="0" err="1"/>
              <a:t>Activité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7. Résumé</a:t>
            </a:r>
          </a:p>
        </p:txBody>
      </p:sp>
    </p:spTree>
    <p:extLst>
      <p:ext uri="{BB962C8B-B14F-4D97-AF65-F5344CB8AC3E}">
        <p14:creationId xmlns:p14="http://schemas.microsoft.com/office/powerpoint/2010/main" val="968735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8D9FD-6085-C946-E22F-0B1C6C481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351" y="365125"/>
            <a:ext cx="11482477" cy="1325563"/>
          </a:xfrm>
        </p:spPr>
        <p:txBody>
          <a:bodyPr/>
          <a:lstStyle/>
          <a:p>
            <a:r>
              <a:rPr lang="en-GB" dirty="0">
                <a:ea typeface="+mj-lt"/>
                <a:cs typeface="+mj-lt"/>
              </a:rPr>
              <a:t>Justification de la participation du RCRC </a:t>
            </a:r>
            <a:br>
              <a:rPr lang="en-GB" dirty="0">
                <a:ea typeface="+mj-lt"/>
                <a:cs typeface="+mj-lt"/>
              </a:rPr>
            </a:br>
            <a:r>
              <a:rPr lang="en-GB" dirty="0">
                <a:ea typeface="+mj-lt"/>
                <a:cs typeface="+mj-lt"/>
              </a:rPr>
              <a:t>à la vaccination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3ED93-3C81-3771-9DD4-1CE8DD3108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220090" cy="4351338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GB" dirty="0">
                <a:ea typeface="+mn-lt"/>
                <a:cs typeface="+mn-lt"/>
              </a:rPr>
              <a:t>Les </a:t>
            </a:r>
            <a:r>
              <a:rPr lang="en-GB" dirty="0" err="1">
                <a:ea typeface="+mn-lt"/>
                <a:cs typeface="+mn-lt"/>
              </a:rPr>
              <a:t>sociétés</a:t>
            </a:r>
            <a:r>
              <a:rPr lang="en-GB" dirty="0">
                <a:ea typeface="+mn-lt"/>
                <a:cs typeface="+mn-lt"/>
              </a:rPr>
              <a:t> de la CRCR et la FICR </a:t>
            </a:r>
            <a:r>
              <a:rPr lang="en-GB" dirty="0" err="1">
                <a:ea typeface="+mn-lt"/>
                <a:cs typeface="+mn-lt"/>
              </a:rPr>
              <a:t>sont</a:t>
            </a:r>
            <a:r>
              <a:rPr lang="en-GB" dirty="0">
                <a:ea typeface="+mn-lt"/>
                <a:cs typeface="+mn-lt"/>
              </a:rPr>
              <a:t> </a:t>
            </a:r>
            <a:r>
              <a:rPr lang="en-GB" dirty="0" err="1">
                <a:ea typeface="+mn-lt"/>
                <a:cs typeface="+mn-lt"/>
              </a:rPr>
              <a:t>particulièrement</a:t>
            </a:r>
            <a:r>
              <a:rPr lang="en-GB" dirty="0">
                <a:ea typeface="+mn-lt"/>
                <a:cs typeface="+mn-lt"/>
              </a:rPr>
              <a:t> bien </a:t>
            </a:r>
            <a:r>
              <a:rPr lang="en-GB" dirty="0" err="1">
                <a:ea typeface="+mn-lt"/>
                <a:cs typeface="+mn-lt"/>
              </a:rPr>
              <a:t>placées</a:t>
            </a:r>
            <a:r>
              <a:rPr lang="en-GB" dirty="0">
                <a:ea typeface="+mn-lt"/>
                <a:cs typeface="+mn-lt"/>
              </a:rPr>
              <a:t> pour </a:t>
            </a:r>
            <a:r>
              <a:rPr lang="en-GB" dirty="0" err="1">
                <a:ea typeface="+mn-lt"/>
                <a:cs typeface="+mn-lt"/>
              </a:rPr>
              <a:t>soutenir</a:t>
            </a:r>
            <a:r>
              <a:rPr lang="en-GB" dirty="0">
                <a:ea typeface="+mn-lt"/>
                <a:cs typeface="+mn-lt"/>
              </a:rPr>
              <a:t> les </a:t>
            </a:r>
            <a:r>
              <a:rPr lang="en-GB" dirty="0" err="1">
                <a:ea typeface="+mn-lt"/>
                <a:cs typeface="+mn-lt"/>
              </a:rPr>
              <a:t>activités</a:t>
            </a:r>
            <a:r>
              <a:rPr lang="en-GB" dirty="0">
                <a:ea typeface="+mn-lt"/>
                <a:cs typeface="+mn-lt"/>
              </a:rPr>
              <a:t> de vaccination</a:t>
            </a:r>
            <a:endParaRPr lang="en-GB" dirty="0">
              <a:cs typeface="Calibri" panose="020F0502020204030204"/>
            </a:endParaRPr>
          </a:p>
          <a:p>
            <a:pPr>
              <a:buFont typeface="Wingdings" panose="020B0604020202020204" pitchFamily="34" charset="0"/>
              <a:buChar char="Ø"/>
            </a:pPr>
            <a:r>
              <a:rPr lang="en-GB" dirty="0">
                <a:ea typeface="+mn-lt"/>
                <a:cs typeface="+mn-lt"/>
              </a:rPr>
              <a:t> </a:t>
            </a:r>
            <a:r>
              <a:rPr lang="en-GB" dirty="0" err="1">
                <a:ea typeface="+mn-lt"/>
                <a:cs typeface="+mn-lt"/>
              </a:rPr>
              <a:t>travaillent</a:t>
            </a:r>
            <a:r>
              <a:rPr lang="en-GB" dirty="0">
                <a:ea typeface="+mn-lt"/>
                <a:cs typeface="+mn-lt"/>
              </a:rPr>
              <a:t> au </a:t>
            </a:r>
            <a:r>
              <a:rPr lang="en-GB" dirty="0" err="1">
                <a:ea typeface="+mn-lt"/>
                <a:cs typeface="+mn-lt"/>
              </a:rPr>
              <a:t>niveau</a:t>
            </a:r>
            <a:r>
              <a:rPr lang="en-GB" dirty="0">
                <a:ea typeface="+mn-lt"/>
                <a:cs typeface="+mn-lt"/>
              </a:rPr>
              <a:t> </a:t>
            </a:r>
            <a:r>
              <a:rPr lang="en-GB" dirty="0" err="1">
                <a:ea typeface="+mn-lt"/>
                <a:cs typeface="+mn-lt"/>
              </a:rPr>
              <a:t>communautaire</a:t>
            </a:r>
            <a:r>
              <a:rPr lang="en-GB" dirty="0">
                <a:ea typeface="+mn-lt"/>
                <a:cs typeface="+mn-lt"/>
              </a:rPr>
              <a:t>, </a:t>
            </a:r>
            <a:endParaRPr lang="en-GB" dirty="0">
              <a:cs typeface="Calibri" panose="020F0502020204030204"/>
            </a:endParaRPr>
          </a:p>
          <a:p>
            <a:pPr>
              <a:buFont typeface="Wingdings" panose="020B0604020202020204" pitchFamily="34" charset="0"/>
              <a:buChar char="Ø"/>
            </a:pPr>
            <a:r>
              <a:rPr lang="en-GB" dirty="0">
                <a:ea typeface="+mn-lt"/>
                <a:cs typeface="+mn-lt"/>
              </a:rPr>
              <a:t> </a:t>
            </a:r>
            <a:r>
              <a:rPr lang="en-GB" dirty="0" err="1">
                <a:ea typeface="+mn-lt"/>
                <a:cs typeface="+mn-lt"/>
              </a:rPr>
              <a:t>atteint</a:t>
            </a:r>
            <a:r>
              <a:rPr lang="en-GB" dirty="0">
                <a:ea typeface="+mn-lt"/>
                <a:cs typeface="+mn-lt"/>
              </a:rPr>
              <a:t> les populations </a:t>
            </a:r>
            <a:r>
              <a:rPr lang="en-GB" dirty="0" err="1">
                <a:ea typeface="+mn-lt"/>
                <a:cs typeface="+mn-lt"/>
              </a:rPr>
              <a:t>inaccessibles</a:t>
            </a:r>
            <a:r>
              <a:rPr lang="en-GB" dirty="0">
                <a:ea typeface="+mn-lt"/>
                <a:cs typeface="+mn-lt"/>
              </a:rPr>
              <a:t> et </a:t>
            </a:r>
            <a:endParaRPr lang="en-GB" dirty="0">
              <a:cs typeface="Calibri" panose="020F0502020204030204"/>
            </a:endParaRPr>
          </a:p>
          <a:p>
            <a:pPr>
              <a:buFont typeface="Wingdings" panose="020B0604020202020204" pitchFamily="34" charset="0"/>
              <a:buChar char="Ø"/>
            </a:pPr>
            <a:r>
              <a:rPr lang="en-GB" dirty="0">
                <a:ea typeface="+mn-lt"/>
                <a:cs typeface="+mn-lt"/>
              </a:rPr>
              <a:t> </a:t>
            </a:r>
            <a:r>
              <a:rPr lang="en-GB" dirty="0" err="1">
                <a:ea typeface="+mn-lt"/>
                <a:cs typeface="+mn-lt"/>
              </a:rPr>
              <a:t>fournisent</a:t>
            </a:r>
            <a:r>
              <a:rPr lang="en-GB" dirty="0">
                <a:ea typeface="+mn-lt"/>
                <a:cs typeface="+mn-lt"/>
              </a:rPr>
              <a:t> des services de </a:t>
            </a:r>
            <a:r>
              <a:rPr lang="en-GB" dirty="0" err="1">
                <a:ea typeface="+mn-lt"/>
                <a:cs typeface="+mn-lt"/>
              </a:rPr>
              <a:t>santé</a:t>
            </a:r>
            <a:r>
              <a:rPr lang="en-GB" dirty="0">
                <a:ea typeface="+mn-lt"/>
                <a:cs typeface="+mn-lt"/>
              </a:rPr>
              <a:t> aux plus </a:t>
            </a:r>
            <a:r>
              <a:rPr lang="en-GB" dirty="0" err="1">
                <a:ea typeface="+mn-lt"/>
                <a:cs typeface="+mn-lt"/>
              </a:rPr>
              <a:t>vulnérables</a:t>
            </a:r>
            <a:endParaRPr lang="en-GB" dirty="0" err="1">
              <a:cs typeface="Calibri" panose="020F0502020204030204"/>
            </a:endParaRPr>
          </a:p>
          <a:p>
            <a:pPr marL="0" indent="0">
              <a:buNone/>
            </a:pPr>
            <a:r>
              <a:rPr lang="en-GB" dirty="0">
                <a:ea typeface="+mn-lt"/>
                <a:cs typeface="+mn-lt"/>
              </a:rPr>
              <a:t>•En tant </a:t>
            </a:r>
            <a:r>
              <a:rPr lang="en-GB" dirty="0" err="1">
                <a:ea typeface="+mn-lt"/>
                <a:cs typeface="+mn-lt"/>
              </a:rPr>
              <a:t>qu'organisations</a:t>
            </a:r>
            <a:r>
              <a:rPr lang="en-GB" dirty="0">
                <a:ea typeface="+mn-lt"/>
                <a:cs typeface="+mn-lt"/>
              </a:rPr>
              <a:t> </a:t>
            </a:r>
            <a:r>
              <a:rPr lang="en-GB" dirty="0" err="1">
                <a:ea typeface="+mn-lt"/>
                <a:cs typeface="+mn-lt"/>
              </a:rPr>
              <a:t>communautaires</a:t>
            </a:r>
            <a:r>
              <a:rPr lang="en-GB" dirty="0">
                <a:ea typeface="+mn-lt"/>
                <a:cs typeface="+mn-lt"/>
              </a:rPr>
              <a:t>, les </a:t>
            </a:r>
            <a:r>
              <a:rPr lang="en-GB" dirty="0" err="1">
                <a:ea typeface="+mn-lt"/>
                <a:cs typeface="+mn-lt"/>
              </a:rPr>
              <a:t>Sociétés</a:t>
            </a:r>
            <a:r>
              <a:rPr lang="en-GB" dirty="0">
                <a:ea typeface="+mn-lt"/>
                <a:cs typeface="+mn-lt"/>
              </a:rPr>
              <a:t> Nationales de la CRCR  </a:t>
            </a:r>
            <a:endParaRPr lang="en-GB" dirty="0">
              <a:cs typeface="Calibri" panose="020F0502020204030204"/>
            </a:endParaRPr>
          </a:p>
          <a:p>
            <a:pPr>
              <a:buFont typeface="Wingdings" panose="020B0604020202020204" pitchFamily="34" charset="0"/>
              <a:buChar char="Ø"/>
            </a:pPr>
            <a:r>
              <a:rPr lang="en-GB" dirty="0">
                <a:ea typeface="+mn-lt"/>
                <a:cs typeface="+mn-lt"/>
              </a:rPr>
              <a:t> </a:t>
            </a:r>
            <a:r>
              <a:rPr lang="en-GB" dirty="0" err="1">
                <a:ea typeface="+mn-lt"/>
                <a:cs typeface="+mn-lt"/>
              </a:rPr>
              <a:t>jouent</a:t>
            </a:r>
            <a:r>
              <a:rPr lang="en-GB" dirty="0">
                <a:ea typeface="+mn-lt"/>
                <a:cs typeface="+mn-lt"/>
              </a:rPr>
              <a:t> un </a:t>
            </a:r>
            <a:r>
              <a:rPr lang="en-GB" dirty="0" err="1">
                <a:ea typeface="+mn-lt"/>
                <a:cs typeface="+mn-lt"/>
              </a:rPr>
              <a:t>rôle</a:t>
            </a:r>
            <a:r>
              <a:rPr lang="en-GB" dirty="0">
                <a:ea typeface="+mn-lt"/>
                <a:cs typeface="+mn-lt"/>
              </a:rPr>
              <a:t> </a:t>
            </a:r>
            <a:r>
              <a:rPr lang="en-GB" dirty="0" err="1">
                <a:ea typeface="+mn-lt"/>
                <a:cs typeface="+mn-lt"/>
              </a:rPr>
              <a:t>clé</a:t>
            </a:r>
            <a:r>
              <a:rPr lang="en-GB" dirty="0">
                <a:ea typeface="+mn-lt"/>
                <a:cs typeface="+mn-lt"/>
              </a:rPr>
              <a:t> dans la </a:t>
            </a:r>
            <a:r>
              <a:rPr lang="en-GB" dirty="0" err="1">
                <a:ea typeface="+mn-lt"/>
                <a:cs typeface="+mn-lt"/>
              </a:rPr>
              <a:t>création</a:t>
            </a:r>
            <a:r>
              <a:rPr lang="en-GB" dirty="0">
                <a:ea typeface="+mn-lt"/>
                <a:cs typeface="+mn-lt"/>
              </a:rPr>
              <a:t> de la </a:t>
            </a:r>
            <a:r>
              <a:rPr lang="en-GB" dirty="0" err="1">
                <a:ea typeface="+mn-lt"/>
                <a:cs typeface="+mn-lt"/>
              </a:rPr>
              <a:t>demande</a:t>
            </a:r>
            <a:r>
              <a:rPr lang="en-GB" dirty="0">
                <a:ea typeface="+mn-lt"/>
                <a:cs typeface="+mn-lt"/>
              </a:rPr>
              <a:t> de services de  vaccination </a:t>
            </a:r>
            <a:r>
              <a:rPr lang="en-GB" dirty="0" err="1">
                <a:ea typeface="+mn-lt"/>
                <a:cs typeface="+mn-lt"/>
              </a:rPr>
              <a:t>essentiels</a:t>
            </a:r>
            <a:r>
              <a:rPr lang="en-GB" dirty="0">
                <a:ea typeface="+mn-lt"/>
                <a:cs typeface="+mn-lt"/>
              </a:rPr>
              <a:t> et dans la </a:t>
            </a:r>
            <a:r>
              <a:rPr lang="en-GB" dirty="0" err="1">
                <a:ea typeface="+mn-lt"/>
                <a:cs typeface="+mn-lt"/>
              </a:rPr>
              <a:t>lutte</a:t>
            </a:r>
            <a:r>
              <a:rPr lang="en-GB" dirty="0">
                <a:ea typeface="+mn-lt"/>
                <a:cs typeface="+mn-lt"/>
              </a:rPr>
              <a:t> </a:t>
            </a:r>
            <a:r>
              <a:rPr lang="en-GB" dirty="0" err="1">
                <a:ea typeface="+mn-lt"/>
                <a:cs typeface="+mn-lt"/>
              </a:rPr>
              <a:t>contre</a:t>
            </a:r>
            <a:r>
              <a:rPr lang="en-GB" dirty="0">
                <a:ea typeface="+mn-lt"/>
                <a:cs typeface="+mn-lt"/>
              </a:rPr>
              <a:t> la </a:t>
            </a:r>
            <a:r>
              <a:rPr lang="en-GB" dirty="0" err="1">
                <a:ea typeface="+mn-lt"/>
                <a:cs typeface="+mn-lt"/>
              </a:rPr>
              <a:t>réticence</a:t>
            </a:r>
            <a:r>
              <a:rPr lang="en-GB" dirty="0">
                <a:ea typeface="+mn-lt"/>
                <a:cs typeface="+mn-lt"/>
              </a:rPr>
              <a:t> à la vaccination.</a:t>
            </a:r>
            <a:endParaRPr lang="en-GB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GB" dirty="0">
                <a:ea typeface="+mn-lt"/>
                <a:cs typeface="+mn-lt"/>
              </a:rPr>
              <a:t>•</a:t>
            </a:r>
            <a:r>
              <a:rPr lang="en-GB" dirty="0" err="1">
                <a:ea typeface="+mn-lt"/>
                <a:cs typeface="+mn-lt"/>
              </a:rPr>
              <a:t>Renforcent</a:t>
            </a:r>
            <a:r>
              <a:rPr lang="en-GB" dirty="0">
                <a:ea typeface="+mn-lt"/>
                <a:cs typeface="+mn-lt"/>
              </a:rPr>
              <a:t> </a:t>
            </a:r>
            <a:r>
              <a:rPr lang="en-GB" dirty="0" err="1">
                <a:ea typeface="+mn-lt"/>
                <a:cs typeface="+mn-lt"/>
              </a:rPr>
              <a:t>notre</a:t>
            </a:r>
            <a:r>
              <a:rPr lang="en-GB" dirty="0">
                <a:ea typeface="+mn-lt"/>
                <a:cs typeface="+mn-lt"/>
              </a:rPr>
              <a:t> position </a:t>
            </a:r>
            <a:r>
              <a:rPr lang="en-GB" dirty="0" err="1">
                <a:ea typeface="+mn-lt"/>
                <a:cs typeface="+mn-lt"/>
              </a:rPr>
              <a:t>d'acteur</a:t>
            </a:r>
            <a:r>
              <a:rPr lang="en-GB" dirty="0">
                <a:ea typeface="+mn-lt"/>
                <a:cs typeface="+mn-lt"/>
              </a:rPr>
              <a:t> de premier plan dans le </a:t>
            </a:r>
            <a:r>
              <a:rPr lang="en-GB" dirty="0" err="1">
                <a:ea typeface="+mn-lt"/>
                <a:cs typeface="+mn-lt"/>
              </a:rPr>
              <a:t>domaine</a:t>
            </a:r>
            <a:r>
              <a:rPr lang="en-GB" dirty="0">
                <a:ea typeface="+mn-lt"/>
                <a:cs typeface="+mn-lt"/>
              </a:rPr>
              <a:t> de la vaccination et </a:t>
            </a:r>
            <a:r>
              <a:rPr lang="en-GB" dirty="0" err="1">
                <a:ea typeface="+mn-lt"/>
                <a:cs typeface="+mn-lt"/>
              </a:rPr>
              <a:t>ouvrent</a:t>
            </a:r>
            <a:r>
              <a:rPr lang="en-GB" dirty="0">
                <a:ea typeface="+mn-lt"/>
                <a:cs typeface="+mn-lt"/>
              </a:rPr>
              <a:t> de </a:t>
            </a:r>
            <a:r>
              <a:rPr lang="en-GB" dirty="0" err="1">
                <a:ea typeface="+mn-lt"/>
                <a:cs typeface="+mn-lt"/>
              </a:rPr>
              <a:t>nouvelles</a:t>
            </a:r>
            <a:r>
              <a:rPr lang="en-GB" dirty="0">
                <a:ea typeface="+mn-lt"/>
                <a:cs typeface="+mn-lt"/>
              </a:rPr>
              <a:t> </a:t>
            </a:r>
            <a:r>
              <a:rPr lang="en-GB" dirty="0" err="1">
                <a:ea typeface="+mn-lt"/>
                <a:cs typeface="+mn-lt"/>
              </a:rPr>
              <a:t>opportunités</a:t>
            </a:r>
            <a:r>
              <a:rPr lang="en-GB" dirty="0">
                <a:ea typeface="+mn-lt"/>
                <a:cs typeface="+mn-lt"/>
              </a:rPr>
              <a:t> de </a:t>
            </a:r>
            <a:r>
              <a:rPr lang="en-GB" dirty="0" err="1">
                <a:ea typeface="+mn-lt"/>
                <a:cs typeface="+mn-lt"/>
              </a:rPr>
              <a:t>financement</a:t>
            </a:r>
            <a:endParaRPr lang="en-GB" dirty="0" err="1">
              <a:cs typeface="Calibri" panose="020F0502020204030204"/>
            </a:endParaRPr>
          </a:p>
          <a:p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9719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33EAE-933C-A479-0297-DC6ED0AE6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12" y="41634"/>
            <a:ext cx="12115079" cy="1325563"/>
          </a:xfrm>
        </p:spPr>
        <p:txBody>
          <a:bodyPr/>
          <a:lstStyle/>
          <a:p>
            <a:r>
              <a:rPr lang="en-GB" dirty="0">
                <a:ea typeface="+mj-lt"/>
                <a:cs typeface="+mj-lt"/>
              </a:rPr>
              <a:t>Le plan de vaccination des cinq </a:t>
            </a:r>
            <a:r>
              <a:rPr lang="en-GB" dirty="0" err="1">
                <a:ea typeface="+mj-lt"/>
                <a:cs typeface="+mj-lt"/>
              </a:rPr>
              <a:t>pilliers</a:t>
            </a:r>
            <a:r>
              <a:rPr lang="en-GB" dirty="0">
                <a:ea typeface="+mj-lt"/>
                <a:cs typeface="+mj-lt"/>
              </a:rPr>
              <a:t> de la FICR</a:t>
            </a:r>
            <a:endParaRPr lang="en-US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F0F7C70-C11E-F62F-4009-103D071827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3673081"/>
              </p:ext>
            </p:extLst>
          </p:nvPr>
        </p:nvGraphicFramePr>
        <p:xfrm>
          <a:off x="363028" y="1365849"/>
          <a:ext cx="11238743" cy="4679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8917">
                  <a:extLst>
                    <a:ext uri="{9D8B030D-6E8A-4147-A177-3AD203B41FA5}">
                      <a16:colId xmlns:a16="http://schemas.microsoft.com/office/drawing/2014/main" val="3711798596"/>
                    </a:ext>
                  </a:extLst>
                </a:gridCol>
                <a:gridCol w="2330496">
                  <a:extLst>
                    <a:ext uri="{9D8B030D-6E8A-4147-A177-3AD203B41FA5}">
                      <a16:colId xmlns:a16="http://schemas.microsoft.com/office/drawing/2014/main" val="445249943"/>
                    </a:ext>
                  </a:extLst>
                </a:gridCol>
                <a:gridCol w="1910277">
                  <a:extLst>
                    <a:ext uri="{9D8B030D-6E8A-4147-A177-3AD203B41FA5}">
                      <a16:colId xmlns:a16="http://schemas.microsoft.com/office/drawing/2014/main" val="1112298959"/>
                    </a:ext>
                  </a:extLst>
                </a:gridCol>
                <a:gridCol w="2599764">
                  <a:extLst>
                    <a:ext uri="{9D8B030D-6E8A-4147-A177-3AD203B41FA5}">
                      <a16:colId xmlns:a16="http://schemas.microsoft.com/office/drawing/2014/main" val="2131558476"/>
                    </a:ext>
                  </a:extLst>
                </a:gridCol>
                <a:gridCol w="2599289">
                  <a:extLst>
                    <a:ext uri="{9D8B030D-6E8A-4147-A177-3AD203B41FA5}">
                      <a16:colId xmlns:a16="http://schemas.microsoft.com/office/drawing/2014/main" val="993280354"/>
                    </a:ext>
                  </a:extLst>
                </a:gridCol>
              </a:tblGrid>
              <a:tr h="854922">
                <a:tc>
                  <a:txBody>
                    <a:bodyPr/>
                    <a:lstStyle/>
                    <a:p>
                      <a:pPr marL="0" algn="ctr" rtl="0" fontAlgn="base" latinLnBrk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I. </a:t>
                      </a:r>
                      <a:r>
                        <a:rPr lang="en-GB" sz="2000" dirty="0" err="1">
                          <a:solidFill>
                            <a:schemeClr val="tx1"/>
                          </a:solidFill>
                          <a:effectLst/>
                        </a:rPr>
                        <a:t>Plaider</a:t>
                      </a: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base" latinLnBrk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II. Confiance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base" latinLnBrk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  <a:effectLst/>
                        </a:rPr>
                        <a:t>III. </a:t>
                      </a:r>
                      <a:r>
                        <a:rPr lang="en-GB" sz="2000" dirty="0" err="1">
                          <a:solidFill>
                            <a:schemeClr val="tx1"/>
                          </a:solidFill>
                          <a:effectLst/>
                        </a:rPr>
                        <a:t>Santé</a:t>
                      </a: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base" latinLnBrk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IV. </a:t>
                      </a:r>
                      <a:r>
                        <a:rPr lang="en-GB" sz="2000" dirty="0" err="1">
                          <a:effectLst/>
                        </a:rPr>
                        <a:t>Portée</a:t>
                      </a: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fontAlgn="base" latinLnBrk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V. </a:t>
                      </a:r>
                      <a:r>
                        <a:rPr lang="en-GB" sz="2000" dirty="0" err="1">
                          <a:effectLst/>
                        </a:rPr>
                        <a:t>Préserver</a:t>
                      </a: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</a:endParaRPr>
                    </a:p>
                  </a:txBody>
                  <a:tcPr anchor="ctr"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4255708"/>
                  </a:ext>
                </a:extLst>
              </a:tr>
              <a:tr h="3824653">
                <a:tc>
                  <a:txBody>
                    <a:bodyPr/>
                    <a:lstStyle/>
                    <a:p>
                      <a:pPr marL="0" rtl="0" fontAlgn="base" latinLnBrk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</a:rPr>
                        <a:t>Plaider</a:t>
                      </a:r>
                      <a:r>
                        <a:rPr lang="en-GB" sz="1800" dirty="0">
                          <a:effectLst/>
                        </a:rPr>
                        <a:t> pour </a:t>
                      </a:r>
                    </a:p>
                    <a:p>
                      <a:pPr marL="0" lv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 err="1">
                          <a:effectLst/>
                        </a:rPr>
                        <a:t>une</a:t>
                      </a:r>
                      <a:r>
                        <a:rPr lang="en-GB" sz="1800" dirty="0">
                          <a:effectLst/>
                        </a:rPr>
                        <a:t> distribution </a:t>
                      </a:r>
                      <a:r>
                        <a:rPr lang="en-GB" sz="1800" dirty="0" err="1">
                          <a:effectLst/>
                        </a:rPr>
                        <a:t>juste</a:t>
                      </a:r>
                      <a:r>
                        <a:rPr lang="en-GB" sz="1800" dirty="0">
                          <a:effectLst/>
                        </a:rPr>
                        <a:t> et </a:t>
                      </a:r>
                    </a:p>
                    <a:p>
                      <a:pPr marL="0" lv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 err="1">
                          <a:effectLst/>
                        </a:rPr>
                        <a:t>équitable</a:t>
                      </a:r>
                      <a:r>
                        <a:rPr lang="en-GB" sz="1800" dirty="0">
                          <a:effectLst/>
                        </a:rPr>
                        <a:t> du </a:t>
                      </a:r>
                      <a:r>
                        <a:rPr lang="en-GB" sz="1800" dirty="0" err="1">
                          <a:effectLst/>
                        </a:rPr>
                        <a:t>vaccin</a:t>
                      </a:r>
                      <a:r>
                        <a:rPr lang="en-GB" sz="1800" dirty="0">
                          <a:effectLst/>
                        </a:rPr>
                        <a:t> COVID-19 et </a:t>
                      </a:r>
                      <a:r>
                        <a:rPr lang="en-GB" sz="1800" dirty="0" err="1">
                          <a:effectLst/>
                        </a:rPr>
                        <a:t>d'autres</a:t>
                      </a:r>
                      <a:r>
                        <a:rPr lang="en-GB" sz="1800" dirty="0">
                          <a:effectLst/>
                        </a:rPr>
                        <a:t> services de vaccination</a:t>
                      </a:r>
                      <a:endParaRPr lang="en-GB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rtl="0" fontAlgn="base" latinLnBrk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</a:rPr>
                        <a:t>Renforcez</a:t>
                      </a:r>
                      <a:r>
                        <a:rPr lang="en-GB" sz="1800" dirty="0">
                          <a:effectLst/>
                        </a:rPr>
                        <a:t> la </a:t>
                      </a:r>
                      <a:r>
                        <a:rPr lang="en-GB" sz="1800" dirty="0" err="1">
                          <a:effectLst/>
                        </a:rPr>
                        <a:t>confiance</a:t>
                      </a: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US" dirty="0"/>
                    </a:p>
                    <a:p>
                      <a:pPr marL="0" lv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effectLst/>
                        </a:rPr>
                        <a:t>de la </a:t>
                      </a:r>
                      <a:r>
                        <a:rPr lang="en-GB" sz="1800" dirty="0" err="1">
                          <a:effectLst/>
                        </a:rPr>
                        <a:t>communauté</a:t>
                      </a:r>
                      <a:r>
                        <a:rPr lang="en-GB" sz="1800" dirty="0">
                          <a:effectLst/>
                        </a:rPr>
                        <a:t> pour le COVID 19 et </a:t>
                      </a:r>
                      <a:r>
                        <a:rPr lang="en-GB" sz="1800" dirty="0" err="1">
                          <a:effectLst/>
                        </a:rPr>
                        <a:t>d'autres</a:t>
                      </a:r>
                      <a:r>
                        <a:rPr lang="en-GB" sz="1800" dirty="0">
                          <a:effectLst/>
                        </a:rPr>
                        <a:t> nouveaux </a:t>
                      </a:r>
                      <a:r>
                        <a:rPr lang="en-GB" sz="1800" dirty="0" err="1">
                          <a:effectLst/>
                        </a:rPr>
                        <a:t>vaccins</a:t>
                      </a:r>
                      <a:r>
                        <a:rPr lang="en-GB" sz="1800" dirty="0">
                          <a:effectLst/>
                        </a:rPr>
                        <a:t>. </a:t>
                      </a:r>
                    </a:p>
                    <a:p>
                      <a:pPr marL="0" lv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effectLst/>
                        </a:rPr>
                        <a:t>Lutter </a:t>
                      </a:r>
                      <a:r>
                        <a:rPr lang="en-GB" sz="1800" dirty="0" err="1">
                          <a:effectLst/>
                        </a:rPr>
                        <a:t>contre</a:t>
                      </a:r>
                      <a:r>
                        <a:rPr lang="en-GB" sz="1800" dirty="0">
                          <a:effectLst/>
                        </a:rPr>
                        <a:t> la </a:t>
                      </a:r>
                      <a:endParaRPr lang="en-GB" dirty="0"/>
                    </a:p>
                    <a:p>
                      <a:pPr marL="0" lv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 err="1">
                          <a:effectLst/>
                        </a:rPr>
                        <a:t>réticence</a:t>
                      </a:r>
                      <a:r>
                        <a:rPr lang="en-GB" sz="1800" dirty="0">
                          <a:effectLst/>
                        </a:rPr>
                        <a:t> à la vaccination et aider à </a:t>
                      </a:r>
                      <a:r>
                        <a:rPr lang="en-GB" sz="1800" dirty="0" err="1">
                          <a:effectLst/>
                        </a:rPr>
                        <a:t>gérer</a:t>
                      </a:r>
                      <a:r>
                        <a:rPr lang="en-GB" sz="1800" dirty="0">
                          <a:effectLst/>
                        </a:rPr>
                        <a:t> les </a:t>
                      </a:r>
                      <a:endParaRPr lang="en-GB"/>
                    </a:p>
                    <a:p>
                      <a:pPr marL="0" lv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 err="1">
                          <a:effectLst/>
                        </a:rPr>
                        <a:t>attentes</a:t>
                      </a:r>
                      <a:r>
                        <a:rPr lang="en-GB" sz="1800" dirty="0">
                          <a:effectLst/>
                        </a:rPr>
                        <a:t> des gens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rtl="0" fontAlgn="base" latinLnBrk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</a:rPr>
                        <a:t>Soutenir</a:t>
                      </a:r>
                      <a:r>
                        <a:rPr lang="en-GB" sz="1800" dirty="0">
                          <a:effectLst/>
                        </a:rPr>
                        <a:t> la livraison des </a:t>
                      </a:r>
                      <a:r>
                        <a:rPr lang="en-GB" sz="1800" dirty="0" err="1">
                          <a:effectLst/>
                        </a:rPr>
                        <a:t>vaccins</a:t>
                      </a:r>
                      <a:r>
                        <a:rPr lang="en-GB" sz="1800" dirty="0">
                          <a:effectLst/>
                        </a:rPr>
                        <a:t> dans les </a:t>
                      </a:r>
                      <a:r>
                        <a:rPr lang="en-GB" sz="1800" dirty="0" err="1">
                          <a:effectLst/>
                        </a:rPr>
                        <a:t>établissements</a:t>
                      </a:r>
                      <a:r>
                        <a:rPr lang="en-GB" sz="1800" dirty="0">
                          <a:effectLst/>
                        </a:rPr>
                        <a:t> de </a:t>
                      </a:r>
                      <a:r>
                        <a:rPr lang="en-GB" sz="1800" dirty="0" err="1">
                          <a:effectLst/>
                        </a:rPr>
                        <a:t>santé</a:t>
                      </a:r>
                      <a:r>
                        <a:rPr lang="en-GB" sz="1800" dirty="0">
                          <a:effectLst/>
                        </a:rPr>
                        <a:t> et </a:t>
                      </a:r>
                      <a:r>
                        <a:rPr lang="en-GB" sz="1800" dirty="0" err="1">
                          <a:effectLst/>
                        </a:rPr>
                        <a:t>lors</a:t>
                      </a:r>
                      <a:r>
                        <a:rPr lang="en-GB" sz="1800" dirty="0">
                          <a:effectLst/>
                        </a:rPr>
                        <a:t> des </a:t>
                      </a:r>
                      <a:r>
                        <a:rPr lang="en-GB" sz="1800" dirty="0" err="1">
                          <a:effectLst/>
                        </a:rPr>
                        <a:t>activités</a:t>
                      </a:r>
                      <a:r>
                        <a:rPr lang="en-GB" sz="1800" dirty="0">
                          <a:effectLst/>
                        </a:rPr>
                        <a:t> de sensibilisation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rtl="0" fontAlgn="base" latinLnBrk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Atteindre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 les plus </a:t>
                      </a: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vulnérables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, </a:t>
                      </a: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en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 particulier dans les </a:t>
                      </a: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établissements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urbains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informels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/les bidonvilles, les populations rurales </a:t>
                      </a: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éloignées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, les </a:t>
                      </a: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personnes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déplacées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 et les </a:t>
                      </a: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réfugiés</a:t>
                      </a:r>
                      <a:endParaRPr lang="en-GB" sz="18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rtl="0" fontAlgn="base" latinLnBrk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Maintenir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 et </a:t>
                      </a: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renforcer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d'autres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 services de vaccination </a:t>
                      </a: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tels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 que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  <a:p>
                      <a:pPr marL="0" lv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les </a:t>
                      </a: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activités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 de vaccination de routine et les </a:t>
                      </a: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campagnes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 de vaccination </a:t>
                      </a: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contre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</a:p>
                    <a:p>
                      <a:pPr marL="0" lv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d'autres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 maladies 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  <a:p>
                      <a:pPr marL="0" lv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800" dirty="0" err="1">
                          <a:solidFill>
                            <a:schemeClr val="bg1"/>
                          </a:solidFill>
                          <a:effectLst/>
                        </a:rPr>
                        <a:t>évitables</a:t>
                      </a:r>
                      <a:r>
                        <a:rPr lang="en-GB" sz="1800" dirty="0">
                          <a:solidFill>
                            <a:schemeClr val="bg1"/>
                          </a:solidFill>
                          <a:effectLst/>
                        </a:rPr>
                        <a:t> par la vaccination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79322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9773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14196-90C3-40EC-9E74-28D2CE286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8" y="218661"/>
            <a:ext cx="12141512" cy="1325563"/>
          </a:xfrm>
        </p:spPr>
        <p:txBody>
          <a:bodyPr/>
          <a:lstStyle/>
          <a:p>
            <a:pPr algn="ctr"/>
            <a:r>
              <a:rPr lang="en-US" dirty="0" err="1"/>
              <a:t>L'approche</a:t>
            </a:r>
            <a:r>
              <a:rPr lang="en-US" dirty="0"/>
              <a:t> </a:t>
            </a:r>
            <a:r>
              <a:rPr lang="en-US" dirty="0" err="1"/>
              <a:t>régionale</a:t>
            </a:r>
            <a:r>
              <a:rPr lang="en-US" dirty="0"/>
              <a:t> de la FICR face au </a:t>
            </a:r>
            <a:r>
              <a:rPr lang="en-US" dirty="0" err="1"/>
              <a:t>choléra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DEB612-33C5-4649-8909-C1F04E483A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896" y="1544224"/>
            <a:ext cx="11860695" cy="41063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 err="1"/>
              <a:t>L'approche</a:t>
            </a:r>
            <a:r>
              <a:rPr lang="en-US" sz="2400" dirty="0"/>
              <a:t> de </a:t>
            </a:r>
            <a:r>
              <a:rPr lang="en-US" sz="2400" dirty="0" err="1"/>
              <a:t>l'Afrique</a:t>
            </a:r>
            <a:r>
              <a:rPr lang="en-US" sz="2400" dirty="0"/>
              <a:t> du </a:t>
            </a:r>
            <a:r>
              <a:rPr lang="en-US" sz="2400" dirty="0" err="1"/>
              <a:t>choléra</a:t>
            </a:r>
            <a:r>
              <a:rPr lang="en-US" sz="2400" dirty="0"/>
              <a:t> vise à </a:t>
            </a:r>
            <a:r>
              <a:rPr lang="en-US" sz="2400" u="sng" dirty="0"/>
              <a:t>adapter à la situation locale</a:t>
            </a:r>
            <a:r>
              <a:rPr lang="en-US" sz="2400" dirty="0"/>
              <a:t> la </a:t>
            </a:r>
            <a:r>
              <a:rPr lang="en-US" sz="2400" dirty="0" err="1"/>
              <a:t>réponse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formant des </a:t>
            </a:r>
            <a:r>
              <a:rPr lang="en-US" sz="2400" u="sng" dirty="0" err="1"/>
              <a:t>volontaires</a:t>
            </a:r>
            <a:r>
              <a:rPr lang="en-US" sz="2400" u="sng" dirty="0"/>
              <a:t> </a:t>
            </a:r>
            <a:r>
              <a:rPr lang="en-US" sz="2400" u="sng" dirty="0" err="1"/>
              <a:t>communautaires</a:t>
            </a:r>
            <a:r>
              <a:rPr lang="en-US" sz="2400" dirty="0"/>
              <a:t> et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u="sng" dirty="0" err="1"/>
              <a:t>prépositionnant</a:t>
            </a:r>
            <a:r>
              <a:rPr lang="en-US" sz="2400" u="sng" dirty="0"/>
              <a:t> du matériel dans les branches</a:t>
            </a:r>
            <a:r>
              <a:rPr lang="en-US" sz="2400" dirty="0"/>
              <a:t> </a:t>
            </a:r>
            <a:r>
              <a:rPr lang="en-US" sz="2400" dirty="0" err="1"/>
              <a:t>situées</a:t>
            </a:r>
            <a:r>
              <a:rPr lang="en-US" sz="2400" dirty="0"/>
              <a:t> dans les hotspots du </a:t>
            </a:r>
            <a:r>
              <a:rPr lang="en-US" sz="2400" dirty="0" err="1"/>
              <a:t>choléra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2400" dirty="0" err="1"/>
              <a:t>Approche</a:t>
            </a:r>
            <a:r>
              <a:rPr lang="en-US" sz="2400" dirty="0"/>
              <a:t> à trois volets :</a:t>
            </a:r>
          </a:p>
          <a:p>
            <a:pPr marL="457200" marR="0" lvl="0" indent="-4572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u="sng" dirty="0" err="1">
                <a:latin typeface="Calibri"/>
                <a:ea typeface="Calibri" panose="020F0502020204030204" pitchFamily="34" charset="0"/>
                <a:cs typeface="Times New Roman"/>
              </a:rPr>
              <a:t>Accès</a:t>
            </a:r>
            <a:r>
              <a:rPr lang="en-US" sz="2000" u="sng" dirty="0">
                <a:latin typeface="Calibri"/>
                <a:ea typeface="Calibri" panose="020F0502020204030204" pitchFamily="34" charset="0"/>
                <a:cs typeface="Times New Roman"/>
              </a:rPr>
              <a:t> à la </a:t>
            </a:r>
            <a:r>
              <a:rPr lang="en-US" sz="2000" u="sng" dirty="0" err="1">
                <a:latin typeface="Calibri"/>
                <a:ea typeface="Calibri" panose="020F0502020204030204" pitchFamily="34" charset="0"/>
                <a:cs typeface="Times New Roman"/>
              </a:rPr>
              <a:t>Thérapie</a:t>
            </a:r>
            <a:r>
              <a:rPr lang="en-US" sz="2000" u="sng" dirty="0">
                <a:latin typeface="Calibri"/>
                <a:ea typeface="Calibri" panose="020F0502020204030204" pitchFamily="34" charset="0"/>
                <a:cs typeface="Times New Roman"/>
              </a:rPr>
              <a:t> de </a:t>
            </a:r>
            <a:r>
              <a:rPr lang="en-US" sz="2000" u="sng" dirty="0" err="1">
                <a:latin typeface="Calibri"/>
                <a:ea typeface="Calibri" panose="020F0502020204030204" pitchFamily="34" charset="0"/>
                <a:cs typeface="Times New Roman"/>
              </a:rPr>
              <a:t>Réhydratation</a:t>
            </a:r>
            <a:r>
              <a:rPr lang="en-US" sz="2000" u="sng" dirty="0">
                <a:latin typeface="Calibri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000" u="sng" dirty="0" err="1">
                <a:latin typeface="Calibri"/>
                <a:ea typeface="Calibri" panose="020F0502020204030204" pitchFamily="34" charset="0"/>
                <a:cs typeface="Times New Roman"/>
              </a:rPr>
              <a:t>Orale</a:t>
            </a:r>
            <a:r>
              <a:rPr lang="en-US" sz="2000" dirty="0">
                <a:latin typeface="Calibri"/>
                <a:ea typeface="Calibri" panose="020F0502020204030204" pitchFamily="34" charset="0"/>
                <a:cs typeface="Times New Roman"/>
              </a:rPr>
              <a:t>, diagnostic du </a:t>
            </a:r>
            <a:r>
              <a:rPr lang="en-US" sz="2000" dirty="0" err="1">
                <a:latin typeface="Calibri"/>
                <a:ea typeface="Calibri" panose="020F0502020204030204" pitchFamily="34" charset="0"/>
                <a:cs typeface="Times New Roman"/>
              </a:rPr>
              <a:t>niveau</a:t>
            </a:r>
            <a:r>
              <a:rPr lang="en-US" sz="2000" dirty="0">
                <a:latin typeface="Calibri"/>
                <a:ea typeface="Calibri" panose="020F0502020204030204" pitchFamily="34" charset="0"/>
                <a:cs typeface="Times New Roman"/>
              </a:rPr>
              <a:t> de </a:t>
            </a:r>
            <a:r>
              <a:rPr lang="en-US" sz="2000" dirty="0" err="1">
                <a:latin typeface="Calibri"/>
                <a:ea typeface="Calibri" panose="020F0502020204030204" pitchFamily="34" charset="0"/>
                <a:cs typeface="Times New Roman"/>
              </a:rPr>
              <a:t>déshydratation</a:t>
            </a:r>
            <a:r>
              <a:rPr lang="en-US" sz="2000" dirty="0">
                <a:latin typeface="Calibri"/>
                <a:ea typeface="Calibri" panose="020F0502020204030204" pitchFamily="34" charset="0"/>
                <a:cs typeface="Times New Roman"/>
              </a:rPr>
              <a:t> et </a:t>
            </a:r>
            <a:r>
              <a:rPr lang="en-US" sz="2000" dirty="0" err="1">
                <a:latin typeface="Calibri"/>
                <a:ea typeface="Calibri" panose="020F0502020204030204" pitchFamily="34" charset="0"/>
                <a:cs typeface="Times New Roman"/>
              </a:rPr>
              <a:t>référence</a:t>
            </a:r>
            <a:r>
              <a:rPr lang="en-US" sz="2000" dirty="0">
                <a:latin typeface="Calibri"/>
                <a:ea typeface="Calibri" panose="020F0502020204030204" pitchFamily="34" charset="0"/>
                <a:cs typeface="Times New Roman"/>
              </a:rPr>
              <a:t> avec la </a:t>
            </a:r>
            <a:r>
              <a:rPr lang="en-US" sz="2000" dirty="0" err="1">
                <a:latin typeface="Calibri"/>
                <a:ea typeface="Calibri" panose="020F0502020204030204" pitchFamily="34" charset="0"/>
                <a:cs typeface="Times New Roman"/>
              </a:rPr>
              <a:t>possibilité</a:t>
            </a:r>
            <a:r>
              <a:rPr lang="en-US" sz="2000" dirty="0">
                <a:latin typeface="Calibri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000" dirty="0" err="1">
                <a:latin typeface="Calibri"/>
                <a:ea typeface="Calibri" panose="020F0502020204030204" pitchFamily="34" charset="0"/>
                <a:cs typeface="Times New Roman"/>
              </a:rPr>
              <a:t>d'intensifier</a:t>
            </a:r>
            <a:r>
              <a:rPr lang="en-US" sz="2000" dirty="0">
                <a:latin typeface="Calibri"/>
                <a:ea typeface="Calibri" panose="020F0502020204030204" pitchFamily="34" charset="0"/>
                <a:cs typeface="Times New Roman"/>
              </a:rPr>
              <a:t> la </a:t>
            </a:r>
            <a:r>
              <a:rPr lang="en-US" sz="2000" dirty="0" err="1">
                <a:latin typeface="Calibri"/>
                <a:ea typeface="Calibri" panose="020F0502020204030204" pitchFamily="34" charset="0"/>
                <a:cs typeface="Times New Roman"/>
              </a:rPr>
              <a:t>fourniture</a:t>
            </a:r>
            <a:r>
              <a:rPr lang="en-US" sz="2000" dirty="0">
                <a:latin typeface="Calibri"/>
                <a:ea typeface="Calibri" panose="020F0502020204030204" pitchFamily="34" charset="0"/>
                <a:cs typeface="Times New Roman"/>
              </a:rPr>
              <a:t> de TRO grâce à </a:t>
            </a:r>
            <a:r>
              <a:rPr lang="en-US" sz="2000" dirty="0" err="1">
                <a:latin typeface="Calibri"/>
                <a:ea typeface="Calibri" panose="020F0502020204030204" pitchFamily="34" charset="0"/>
                <a:cs typeface="Times New Roman"/>
              </a:rPr>
              <a:t>l'opérationnalisation</a:t>
            </a:r>
            <a:r>
              <a:rPr lang="en-US" sz="2000" dirty="0">
                <a:latin typeface="Calibri"/>
                <a:ea typeface="Calibri" panose="020F0502020204030204" pitchFamily="34" charset="0"/>
                <a:cs typeface="Times New Roman"/>
              </a:rPr>
              <a:t> des points de </a:t>
            </a:r>
            <a:r>
              <a:rPr lang="en-US" sz="2000" dirty="0" err="1">
                <a:latin typeface="Calibri"/>
                <a:ea typeface="Calibri" panose="020F0502020204030204" pitchFamily="34" charset="0"/>
                <a:cs typeface="Times New Roman"/>
              </a:rPr>
              <a:t>réhydratation</a:t>
            </a:r>
            <a:r>
              <a:rPr lang="en-US" sz="2000" dirty="0">
                <a:latin typeface="Calibri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000" dirty="0" err="1">
                <a:latin typeface="Calibri"/>
                <a:ea typeface="Calibri" panose="020F0502020204030204" pitchFamily="34" charset="0"/>
                <a:cs typeface="Times New Roman"/>
              </a:rPr>
              <a:t>orale</a:t>
            </a:r>
            <a:r>
              <a:rPr lang="en-US" sz="2000" dirty="0">
                <a:latin typeface="Calibri"/>
                <a:ea typeface="Calibri" panose="020F0502020204030204" pitchFamily="34" charset="0"/>
                <a:cs typeface="Times New Roman"/>
              </a:rPr>
              <a:t>.</a:t>
            </a:r>
            <a:endParaRPr lang="en-US" sz="2000" dirty="0">
              <a:effectLst/>
              <a:latin typeface="Calibri"/>
              <a:ea typeface="Calibri" panose="020F0502020204030204" pitchFamily="34" charset="0"/>
              <a:cs typeface="Times New Roman"/>
            </a:endParaRPr>
          </a:p>
          <a:p>
            <a:pPr marL="457200" indent="-457200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000" u="sng" dirty="0" err="1">
                <a:latin typeface="Calibri"/>
                <a:ea typeface="Calibri" panose="020F0502020204030204" pitchFamily="34" charset="0"/>
                <a:cs typeface="Times New Roman"/>
              </a:rPr>
              <a:t>Briser</a:t>
            </a:r>
            <a:r>
              <a:rPr lang="en-US" sz="2000" u="sng" dirty="0">
                <a:latin typeface="Calibri"/>
                <a:ea typeface="Calibri" panose="020F0502020204030204" pitchFamily="34" charset="0"/>
                <a:cs typeface="Times New Roman"/>
              </a:rPr>
              <a:t> les </a:t>
            </a:r>
            <a:r>
              <a:rPr lang="en-US" sz="2000" u="sng" dirty="0" err="1">
                <a:latin typeface="Calibri"/>
                <a:ea typeface="Calibri" panose="020F0502020204030204" pitchFamily="34" charset="0"/>
                <a:cs typeface="Times New Roman"/>
              </a:rPr>
              <a:t>voies</a:t>
            </a:r>
            <a:r>
              <a:rPr lang="en-US" sz="2000" u="sng" dirty="0">
                <a:latin typeface="Calibri"/>
                <a:ea typeface="Calibri" panose="020F0502020204030204" pitchFamily="34" charset="0"/>
                <a:cs typeface="Times New Roman"/>
              </a:rPr>
              <a:t> de transmission du </a:t>
            </a:r>
            <a:r>
              <a:rPr lang="en-US" sz="2000" u="sng" dirty="0" err="1">
                <a:latin typeface="Calibri"/>
                <a:ea typeface="Calibri" panose="020F0502020204030204" pitchFamily="34" charset="0"/>
                <a:cs typeface="Times New Roman"/>
              </a:rPr>
              <a:t>choléra</a:t>
            </a:r>
            <a:r>
              <a:rPr lang="en-US" sz="2000" dirty="0">
                <a:latin typeface="Calibri"/>
                <a:ea typeface="Calibri" panose="020F0502020204030204" pitchFamily="34" charset="0"/>
                <a:cs typeface="Times New Roman"/>
              </a:rPr>
              <a:t> par le </a:t>
            </a:r>
            <a:r>
              <a:rPr lang="en-US" sz="2000" dirty="0" err="1">
                <a:latin typeface="Calibri"/>
                <a:ea typeface="Calibri" panose="020F0502020204030204" pitchFamily="34" charset="0"/>
                <a:cs typeface="Times New Roman"/>
              </a:rPr>
              <a:t>biais</a:t>
            </a:r>
            <a:r>
              <a:rPr lang="en-US" sz="2000" dirty="0">
                <a:latin typeface="Calibri"/>
                <a:ea typeface="Calibri" panose="020F0502020204030204" pitchFamily="34" charset="0"/>
                <a:cs typeface="Times New Roman"/>
              </a:rPr>
              <a:t> des interventions </a:t>
            </a:r>
            <a:r>
              <a:rPr lang="en-US" sz="2000" dirty="0" err="1">
                <a:latin typeface="Calibri"/>
                <a:ea typeface="Calibri" panose="020F0502020204030204" pitchFamily="34" charset="0"/>
                <a:cs typeface="Times New Roman"/>
              </a:rPr>
              <a:t>d'EHA</a:t>
            </a:r>
            <a:r>
              <a:rPr lang="en-US" sz="2000" dirty="0">
                <a:latin typeface="Calibri"/>
                <a:ea typeface="Calibri" panose="020F0502020204030204" pitchFamily="34" charset="0"/>
                <a:cs typeface="Times New Roman"/>
              </a:rPr>
              <a:t> dans les ménages et les </a:t>
            </a:r>
            <a:r>
              <a:rPr lang="en-US" sz="2000" dirty="0" err="1">
                <a:latin typeface="Calibri"/>
                <a:ea typeface="Calibri" panose="020F0502020204030204" pitchFamily="34" charset="0"/>
                <a:cs typeface="Times New Roman"/>
              </a:rPr>
              <a:t>communautés</a:t>
            </a:r>
            <a:r>
              <a:rPr lang="en-US" sz="2000" dirty="0">
                <a:latin typeface="Calibri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000" dirty="0" err="1">
                <a:latin typeface="Calibri"/>
                <a:ea typeface="Calibri" panose="020F0502020204030204" pitchFamily="34" charset="0"/>
                <a:cs typeface="Times New Roman"/>
              </a:rPr>
              <a:t>en</a:t>
            </a:r>
            <a:r>
              <a:rPr lang="en-US" sz="2000" dirty="0">
                <a:latin typeface="Calibri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000" dirty="0" err="1">
                <a:latin typeface="Calibri"/>
                <a:ea typeface="Calibri" panose="020F0502020204030204" pitchFamily="34" charset="0"/>
                <a:cs typeface="Times New Roman"/>
              </a:rPr>
              <a:t>utilisant</a:t>
            </a:r>
            <a:r>
              <a:rPr lang="en-US" sz="2000" dirty="0">
                <a:latin typeface="Calibri"/>
                <a:ea typeface="Calibri" panose="020F0502020204030204" pitchFamily="34" charset="0"/>
                <a:cs typeface="Times New Roman"/>
              </a:rPr>
              <a:t> des </a:t>
            </a:r>
            <a:r>
              <a:rPr lang="en-US" sz="2000" dirty="0" err="1">
                <a:latin typeface="Calibri"/>
                <a:ea typeface="Calibri" panose="020F0502020204030204" pitchFamily="34" charset="0"/>
                <a:cs typeface="Times New Roman"/>
              </a:rPr>
              <a:t>volontaires</a:t>
            </a:r>
            <a:r>
              <a:rPr lang="en-US" sz="2000" dirty="0">
                <a:latin typeface="Calibri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000" dirty="0" err="1">
                <a:latin typeface="Calibri"/>
                <a:ea typeface="Calibri" panose="020F0502020204030204" pitchFamily="34" charset="0"/>
                <a:cs typeface="Times New Roman"/>
              </a:rPr>
              <a:t>formés</a:t>
            </a:r>
            <a:r>
              <a:rPr lang="en-US" sz="2000" dirty="0">
                <a:latin typeface="Calibri"/>
                <a:ea typeface="Calibri" panose="020F0502020204030204" pitchFamily="34" charset="0"/>
                <a:cs typeface="Times New Roman"/>
              </a:rPr>
              <a:t> dans le cadre </a:t>
            </a:r>
            <a:r>
              <a:rPr lang="en-US" sz="2000" dirty="0" err="1">
                <a:latin typeface="Calibri"/>
                <a:ea typeface="Calibri" panose="020F0502020204030204" pitchFamily="34" charset="0"/>
                <a:cs typeface="Times New Roman"/>
              </a:rPr>
              <a:t>d'une</a:t>
            </a:r>
            <a:r>
              <a:rPr lang="en-US" sz="2000" dirty="0">
                <a:latin typeface="Calibri"/>
                <a:ea typeface="Calibri" panose="020F0502020204030204" pitchFamily="34" charset="0"/>
                <a:cs typeface="Times New Roman"/>
              </a:rPr>
              <a:t> </a:t>
            </a:r>
            <a:r>
              <a:rPr lang="en-US" sz="2000" dirty="0" err="1"/>
              <a:t>l’Équipe</a:t>
            </a:r>
            <a:r>
              <a:rPr lang="en-US" sz="2000" dirty="0"/>
              <a:t> de la </a:t>
            </a:r>
            <a:r>
              <a:rPr lang="en-US" sz="2000" dirty="0" err="1"/>
              <a:t>branche</a:t>
            </a:r>
            <a:r>
              <a:rPr lang="en-US" sz="2000" dirty="0"/>
              <a:t> de </a:t>
            </a:r>
            <a:r>
              <a:rPr lang="en-US" sz="2000" dirty="0" err="1"/>
              <a:t>réponse</a:t>
            </a:r>
            <a:r>
              <a:rPr lang="en-US" sz="2000" dirty="0"/>
              <a:t> aux </a:t>
            </a:r>
            <a:r>
              <a:rPr lang="en-US" sz="2000" dirty="0" err="1"/>
              <a:t>épidémies</a:t>
            </a:r>
            <a:r>
              <a:rPr lang="en-US" sz="2000" dirty="0"/>
              <a:t> </a:t>
            </a:r>
            <a:r>
              <a:rPr lang="en-US" sz="2000" dirty="0">
                <a:latin typeface="Calibri"/>
                <a:ea typeface="Calibri" panose="020F0502020204030204" pitchFamily="34" charset="0"/>
                <a:cs typeface="Times New Roman"/>
              </a:rPr>
              <a:t>(EBRE).   </a:t>
            </a:r>
            <a:endParaRPr lang="en-US" sz="2000" dirty="0">
              <a:effectLst/>
              <a:latin typeface="Calibri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lvl="0" indent="-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000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Soutenir</a:t>
            </a:r>
            <a:r>
              <a:rPr lang="en-US" sz="2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les </a:t>
            </a:r>
            <a:r>
              <a:rPr lang="en-US" sz="2000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campagnes</a:t>
            </a:r>
            <a:r>
              <a:rPr lang="en-US" sz="2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VOC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organisées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 le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gouvernement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qu'elles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soient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préventives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réactives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795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3904F-EFC7-46EB-802E-D5DAFE7BD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err="1"/>
              <a:t>Accès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</a:t>
            </a:r>
            <a:r>
              <a:rPr lang="en-US" dirty="0" err="1"/>
              <a:t>thérapie</a:t>
            </a:r>
            <a:r>
              <a:rPr lang="en-US" dirty="0"/>
              <a:t> de </a:t>
            </a:r>
            <a:r>
              <a:rPr lang="en-US" dirty="0" err="1"/>
              <a:t>réhydratation</a:t>
            </a:r>
            <a:r>
              <a:rPr lang="en-US" dirty="0"/>
              <a:t> </a:t>
            </a:r>
            <a:r>
              <a:rPr lang="en-US" dirty="0" err="1"/>
              <a:t>orale</a:t>
            </a:r>
            <a:r>
              <a:rPr lang="en-US" dirty="0"/>
              <a:t> </a:t>
            </a:r>
            <a:br>
              <a:rPr lang="en-US" dirty="0"/>
            </a:br>
            <a:r>
              <a:rPr lang="en-US" sz="3100" dirty="0"/>
              <a:t>(dans la </a:t>
            </a:r>
            <a:r>
              <a:rPr lang="en-US" sz="3100" dirty="0" err="1"/>
              <a:t>communauté</a:t>
            </a:r>
            <a:r>
              <a:rPr lang="en-US" sz="3100" dirty="0"/>
              <a:t>)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F75E8-81E0-4831-ABAF-7A355B7652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574" y="1825625"/>
            <a:ext cx="10903226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Dans </a:t>
            </a:r>
            <a:r>
              <a:rPr lang="en-US" dirty="0" err="1"/>
              <a:t>leur</a:t>
            </a:r>
            <a:r>
              <a:rPr lang="en-US" dirty="0"/>
              <a:t> propre </a:t>
            </a:r>
            <a:r>
              <a:rPr lang="en-US" dirty="0" err="1"/>
              <a:t>communauté</a:t>
            </a:r>
            <a:r>
              <a:rPr lang="en-US" dirty="0"/>
              <a:t>, des </a:t>
            </a:r>
            <a:r>
              <a:rPr lang="en-US" dirty="0" err="1"/>
              <a:t>volontaires</a:t>
            </a:r>
            <a:r>
              <a:rPr lang="en-US" dirty="0"/>
              <a:t> </a:t>
            </a:r>
            <a:r>
              <a:rPr lang="en-US" dirty="0" err="1"/>
              <a:t>formés</a:t>
            </a:r>
            <a:r>
              <a:rPr lang="en-US" dirty="0"/>
              <a:t> </a:t>
            </a:r>
            <a:r>
              <a:rPr lang="en-US" dirty="0" err="1"/>
              <a:t>peuvent</a:t>
            </a:r>
            <a:r>
              <a:rPr lang="en-US" dirty="0"/>
              <a:t> </a:t>
            </a:r>
            <a:r>
              <a:rPr lang="en-US" dirty="0" err="1"/>
              <a:t>diagnostiquer</a:t>
            </a:r>
            <a:r>
              <a:rPr lang="en-US" dirty="0"/>
              <a:t> / identifier les </a:t>
            </a:r>
            <a:r>
              <a:rPr lang="en-US" dirty="0" err="1"/>
              <a:t>niveaux</a:t>
            </a:r>
            <a:r>
              <a:rPr lang="en-US" dirty="0"/>
              <a:t> de </a:t>
            </a:r>
            <a:r>
              <a:rPr lang="en-US" dirty="0" err="1"/>
              <a:t>déshydratation</a:t>
            </a:r>
            <a:r>
              <a:rPr lang="en-US" dirty="0"/>
              <a:t> et les </a:t>
            </a:r>
            <a:r>
              <a:rPr lang="en-US" dirty="0" err="1"/>
              <a:t>cas</a:t>
            </a:r>
            <a:r>
              <a:rPr lang="en-US" dirty="0"/>
              <a:t> possibles de </a:t>
            </a:r>
            <a:r>
              <a:rPr lang="en-US" dirty="0" err="1"/>
              <a:t>choléra</a:t>
            </a:r>
            <a:r>
              <a:rPr lang="en-US" dirty="0"/>
              <a:t> et les </a:t>
            </a:r>
            <a:r>
              <a:rPr lang="en-US" dirty="0" err="1"/>
              <a:t>référer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nécessaire</a:t>
            </a:r>
            <a:r>
              <a:rPr lang="en-US" dirty="0"/>
              <a:t>. 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Les </a:t>
            </a:r>
            <a:r>
              <a:rPr lang="en-US" dirty="0" err="1"/>
              <a:t>volontaires</a:t>
            </a:r>
            <a:r>
              <a:rPr lang="en-US" dirty="0"/>
              <a:t> </a:t>
            </a:r>
            <a:r>
              <a:rPr lang="en-US" dirty="0" err="1"/>
              <a:t>peuvent</a:t>
            </a:r>
            <a:r>
              <a:rPr lang="en-US" dirty="0"/>
              <a:t> </a:t>
            </a:r>
            <a:r>
              <a:rPr lang="en-US" dirty="0" err="1"/>
              <a:t>traiter</a:t>
            </a:r>
            <a:r>
              <a:rPr lang="en-US" dirty="0"/>
              <a:t> les </a:t>
            </a:r>
            <a:r>
              <a:rPr lang="en-US" dirty="0" err="1"/>
              <a:t>cas</a:t>
            </a:r>
            <a:r>
              <a:rPr lang="en-US" dirty="0"/>
              <a:t> </a:t>
            </a:r>
            <a:r>
              <a:rPr lang="en-US" dirty="0" err="1"/>
              <a:t>moins</a:t>
            </a:r>
            <a:r>
              <a:rPr lang="en-US" dirty="0"/>
              <a:t> graves avec la TRO et </a:t>
            </a:r>
            <a:r>
              <a:rPr lang="en-US" dirty="0" err="1"/>
              <a:t>jouer</a:t>
            </a:r>
            <a:r>
              <a:rPr lang="en-US" dirty="0"/>
              <a:t> un </a:t>
            </a:r>
            <a:r>
              <a:rPr lang="en-US" dirty="0" err="1"/>
              <a:t>rôle</a:t>
            </a:r>
            <a:r>
              <a:rPr lang="en-US" dirty="0"/>
              <a:t> dans la surveillance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alertant</a:t>
            </a:r>
            <a:r>
              <a:rPr lang="en-US" dirty="0"/>
              <a:t> les </a:t>
            </a:r>
            <a:r>
              <a:rPr lang="en-US" dirty="0" err="1"/>
              <a:t>autorités</a:t>
            </a:r>
            <a:r>
              <a:rPr lang="en-US" dirty="0"/>
              <a:t> </a:t>
            </a:r>
            <a:r>
              <a:rPr lang="en-US" dirty="0" err="1"/>
              <a:t>sanitaires</a:t>
            </a:r>
            <a:r>
              <a:rPr lang="en-US" dirty="0"/>
              <a:t> de district (ASD) de </a:t>
            </a:r>
            <a:r>
              <a:rPr lang="en-US" dirty="0" err="1"/>
              <a:t>toute</a:t>
            </a:r>
            <a:r>
              <a:rPr lang="en-US" dirty="0"/>
              <a:t> augmentation notable du </a:t>
            </a:r>
            <a:r>
              <a:rPr lang="en-US" dirty="0" err="1"/>
              <a:t>nombre</a:t>
            </a:r>
            <a:r>
              <a:rPr lang="en-US" dirty="0"/>
              <a:t> de </a:t>
            </a:r>
            <a:r>
              <a:rPr lang="en-US" dirty="0" err="1"/>
              <a:t>cas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Les </a:t>
            </a:r>
            <a:r>
              <a:rPr lang="en-US" dirty="0" err="1"/>
              <a:t>volontaires</a:t>
            </a:r>
            <a:r>
              <a:rPr lang="en-US" dirty="0"/>
              <a:t> </a:t>
            </a:r>
            <a:r>
              <a:rPr lang="en-US" dirty="0" err="1"/>
              <a:t>communautaires</a:t>
            </a:r>
            <a:r>
              <a:rPr lang="en-US" dirty="0"/>
              <a:t> TRO </a:t>
            </a:r>
            <a:r>
              <a:rPr lang="en-US" dirty="0" err="1"/>
              <a:t>travaillent</a:t>
            </a:r>
            <a:r>
              <a:rPr lang="en-US" dirty="0"/>
              <a:t> avec </a:t>
            </a:r>
            <a:r>
              <a:rPr lang="en-US" dirty="0" err="1"/>
              <a:t>leur</a:t>
            </a:r>
            <a:r>
              <a:rPr lang="en-US" dirty="0"/>
              <a:t> </a:t>
            </a:r>
            <a:r>
              <a:rPr lang="en-US" dirty="0" err="1"/>
              <a:t>communauté</a:t>
            </a:r>
            <a:r>
              <a:rPr lang="en-US" dirty="0"/>
              <a:t> sur la </a:t>
            </a:r>
            <a:r>
              <a:rPr lang="en-US" dirty="0" err="1"/>
              <a:t>sensibilisation</a:t>
            </a:r>
            <a:r>
              <a:rPr lang="en-US" dirty="0"/>
              <a:t> au </a:t>
            </a:r>
            <a:r>
              <a:rPr lang="en-US" dirty="0" err="1"/>
              <a:t>choléra</a:t>
            </a:r>
            <a:r>
              <a:rPr lang="en-US" dirty="0"/>
              <a:t> et la mise </a:t>
            </a:r>
            <a:r>
              <a:rPr lang="en-US" dirty="0" err="1"/>
              <a:t>en</a:t>
            </a:r>
            <a:r>
              <a:rPr lang="en-US" dirty="0"/>
              <a:t> place de </a:t>
            </a:r>
            <a:r>
              <a:rPr lang="en-US" dirty="0" err="1"/>
              <a:t>moyens</a:t>
            </a:r>
            <a:r>
              <a:rPr lang="en-US" dirty="0"/>
              <a:t> simples de </a:t>
            </a:r>
            <a:r>
              <a:rPr lang="en-US" dirty="0" err="1"/>
              <a:t>prévention</a:t>
            </a:r>
            <a:r>
              <a:rPr lang="en-US" dirty="0"/>
              <a:t> de la transmission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644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82487-893F-4670-8804-941226AD5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 </a:t>
            </a:r>
            <a:r>
              <a:rPr lang="en-US" dirty="0" err="1"/>
              <a:t>Accès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</a:t>
            </a:r>
            <a:r>
              <a:rPr lang="en-US" dirty="0" err="1"/>
              <a:t>thérapie</a:t>
            </a:r>
            <a:r>
              <a:rPr lang="en-US" dirty="0"/>
              <a:t> de </a:t>
            </a:r>
            <a:r>
              <a:rPr lang="en-US" dirty="0" err="1"/>
              <a:t>réhydratation</a:t>
            </a:r>
            <a:r>
              <a:rPr lang="en-US" dirty="0"/>
              <a:t> </a:t>
            </a:r>
            <a:r>
              <a:rPr lang="en-US" dirty="0" err="1"/>
              <a:t>orale</a:t>
            </a:r>
            <a:br>
              <a:rPr lang="en-US" dirty="0"/>
            </a:br>
            <a:r>
              <a:rPr lang="en-US" sz="3100" dirty="0"/>
              <a:t>(dans les </a:t>
            </a:r>
            <a:r>
              <a:rPr lang="en-US" sz="3100" dirty="0" err="1"/>
              <a:t>épidémies</a:t>
            </a:r>
            <a:r>
              <a:rPr lang="en-US" sz="3100" dirty="0"/>
              <a:t> de </a:t>
            </a:r>
            <a:r>
              <a:rPr lang="en-US" sz="3100" dirty="0" err="1"/>
              <a:t>choléra</a:t>
            </a:r>
            <a:r>
              <a:rPr lang="en-US" sz="3100" dirty="0"/>
              <a:t>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14063E-CCCD-417C-8B15-54502C699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53904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err="1"/>
              <a:t>Lorsque</a:t>
            </a:r>
            <a:r>
              <a:rPr lang="en-US" dirty="0"/>
              <a:t> des </a:t>
            </a:r>
            <a:r>
              <a:rPr lang="en-US" dirty="0" err="1"/>
              <a:t>épidémies</a:t>
            </a:r>
            <a:r>
              <a:rPr lang="en-US" dirty="0"/>
              <a:t> se </a:t>
            </a:r>
            <a:r>
              <a:rPr lang="en-US" dirty="0" err="1"/>
              <a:t>produisent</a:t>
            </a:r>
            <a:r>
              <a:rPr lang="en-US" dirty="0"/>
              <a:t> dans un district, la </a:t>
            </a:r>
            <a:r>
              <a:rPr lang="en-US" dirty="0" err="1"/>
              <a:t>branche</a:t>
            </a:r>
            <a:r>
              <a:rPr lang="en-US" dirty="0"/>
              <a:t> de la CRCR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travailler</a:t>
            </a:r>
            <a:r>
              <a:rPr lang="en-US" dirty="0"/>
              <a:t> avec les ASD pour </a:t>
            </a:r>
            <a:r>
              <a:rPr lang="en-US" dirty="0" err="1"/>
              <a:t>mettre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place des points de </a:t>
            </a:r>
            <a:r>
              <a:rPr lang="en-US" dirty="0" err="1"/>
              <a:t>réhydratation</a:t>
            </a:r>
            <a:r>
              <a:rPr lang="en-US" dirty="0"/>
              <a:t> </a:t>
            </a:r>
            <a:r>
              <a:rPr lang="en-US" dirty="0" err="1"/>
              <a:t>orale</a:t>
            </a:r>
            <a:r>
              <a:rPr lang="en-US" dirty="0"/>
              <a:t> (PRO) </a:t>
            </a:r>
            <a:r>
              <a:rPr lang="en-US" dirty="0" err="1"/>
              <a:t>là</a:t>
            </a:r>
            <a:r>
              <a:rPr lang="en-US" dirty="0"/>
              <a:t> </a:t>
            </a:r>
            <a:r>
              <a:rPr lang="en-US" dirty="0" err="1"/>
              <a:t>où</a:t>
            </a:r>
            <a:r>
              <a:rPr lang="en-US" dirty="0"/>
              <a:t> le </a:t>
            </a:r>
            <a:r>
              <a:rPr lang="en-US" dirty="0" err="1"/>
              <a:t>besoin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perçu</a:t>
            </a:r>
            <a:r>
              <a:rPr lang="en-US" dirty="0"/>
              <a:t> </a:t>
            </a:r>
            <a:r>
              <a:rPr lang="en-US" dirty="0" err="1"/>
              <a:t>comme</a:t>
            </a:r>
            <a:r>
              <a:rPr lang="en-US" dirty="0"/>
              <a:t> le plus grand : </a:t>
            </a:r>
            <a:r>
              <a:rPr lang="en-US" dirty="0" err="1"/>
              <a:t>généralement</a:t>
            </a:r>
            <a:r>
              <a:rPr lang="en-US" dirty="0"/>
              <a:t> dans les </a:t>
            </a:r>
            <a:r>
              <a:rPr lang="en-US" dirty="0" err="1"/>
              <a:t>communautés</a:t>
            </a:r>
            <a:r>
              <a:rPr lang="en-US" dirty="0"/>
              <a:t>,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également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tant </a:t>
            </a:r>
            <a:r>
              <a:rPr lang="en-US" dirty="0" err="1"/>
              <a:t>qu'installation</a:t>
            </a:r>
            <a:r>
              <a:rPr lang="en-US" dirty="0"/>
              <a:t> de </a:t>
            </a:r>
            <a:r>
              <a:rPr lang="en-US" dirty="0" err="1"/>
              <a:t>débordement</a:t>
            </a:r>
            <a:r>
              <a:rPr lang="en-US" dirty="0"/>
              <a:t> dans un CTC </a:t>
            </a:r>
            <a:r>
              <a:rPr lang="en-US" dirty="0" err="1"/>
              <a:t>ou</a:t>
            </a:r>
            <a:r>
              <a:rPr lang="en-US" dirty="0"/>
              <a:t> un </a:t>
            </a:r>
            <a:r>
              <a:rPr lang="en-US" dirty="0" err="1"/>
              <a:t>centre</a:t>
            </a:r>
            <a:r>
              <a:rPr lang="en-US" dirty="0"/>
              <a:t> de </a:t>
            </a:r>
            <a:r>
              <a:rPr lang="en-US" dirty="0" err="1"/>
              <a:t>santé</a:t>
            </a:r>
            <a:r>
              <a:rPr lang="en-US" dirty="0"/>
              <a:t> </a:t>
            </a:r>
            <a:r>
              <a:rPr lang="en-US" dirty="0" err="1"/>
              <a:t>communautaire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Des </a:t>
            </a:r>
            <a:r>
              <a:rPr lang="en-US" dirty="0" err="1"/>
              <a:t>volontaires</a:t>
            </a:r>
            <a:r>
              <a:rPr lang="en-US" dirty="0"/>
              <a:t> </a:t>
            </a:r>
            <a:r>
              <a:rPr lang="en-US" dirty="0" err="1"/>
              <a:t>communautaires</a:t>
            </a:r>
            <a:r>
              <a:rPr lang="en-US" dirty="0"/>
              <a:t> </a:t>
            </a:r>
            <a:r>
              <a:rPr lang="en-US" dirty="0" err="1"/>
              <a:t>formés</a:t>
            </a:r>
            <a:r>
              <a:rPr lang="en-US" dirty="0"/>
              <a:t> </a:t>
            </a:r>
            <a:r>
              <a:rPr lang="en-US" dirty="0" err="1"/>
              <a:t>peuvent</a:t>
            </a:r>
            <a:r>
              <a:rPr lang="en-US" dirty="0"/>
              <a:t> </a:t>
            </a:r>
            <a:r>
              <a:rPr lang="en-US" dirty="0" err="1"/>
              <a:t>mettre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place, </a:t>
            </a:r>
            <a:r>
              <a:rPr lang="en-US" dirty="0" err="1"/>
              <a:t>opèrer</a:t>
            </a:r>
            <a:r>
              <a:rPr lang="en-US" dirty="0"/>
              <a:t>, </a:t>
            </a:r>
            <a:r>
              <a:rPr lang="en-US" dirty="0" err="1"/>
              <a:t>entretenir</a:t>
            </a:r>
            <a:r>
              <a:rPr lang="en-US" dirty="0"/>
              <a:t> et </a:t>
            </a:r>
            <a:r>
              <a:rPr lang="en-US" dirty="0" err="1"/>
              <a:t>mettre</a:t>
            </a:r>
            <a:r>
              <a:rPr lang="en-US" dirty="0"/>
              <a:t> hors service les PRO —qui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conçus</a:t>
            </a:r>
            <a:r>
              <a:rPr lang="en-US" dirty="0"/>
              <a:t> pour </a:t>
            </a:r>
            <a:r>
              <a:rPr lang="en-US" dirty="0" err="1"/>
              <a:t>traiter</a:t>
            </a:r>
            <a:r>
              <a:rPr lang="en-US" dirty="0"/>
              <a:t> 35 </a:t>
            </a:r>
            <a:r>
              <a:rPr lang="en-US" dirty="0" err="1"/>
              <a:t>personnes</a:t>
            </a:r>
            <a:r>
              <a:rPr lang="en-US" dirty="0"/>
              <a:t> par jour—, et </a:t>
            </a:r>
            <a:r>
              <a:rPr lang="en-US" dirty="0" err="1"/>
              <a:t>référer</a:t>
            </a:r>
            <a:r>
              <a:rPr lang="en-US" dirty="0"/>
              <a:t> les </a:t>
            </a:r>
            <a:r>
              <a:rPr lang="en-US" dirty="0" err="1"/>
              <a:t>cas</a:t>
            </a:r>
            <a:r>
              <a:rPr lang="en-US" dirty="0"/>
              <a:t> les plus graves.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Les </a:t>
            </a:r>
            <a:r>
              <a:rPr lang="en-US" dirty="0" err="1"/>
              <a:t>volontaires</a:t>
            </a:r>
            <a:r>
              <a:rPr lang="en-US" dirty="0"/>
              <a:t> </a:t>
            </a:r>
            <a:r>
              <a:rPr lang="en-US" dirty="0" err="1"/>
              <a:t>peuvent</a:t>
            </a:r>
            <a:r>
              <a:rPr lang="en-US" dirty="0"/>
              <a:t> </a:t>
            </a:r>
            <a:r>
              <a:rPr lang="en-US" dirty="0" err="1"/>
              <a:t>également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demandés</a:t>
            </a:r>
            <a:r>
              <a:rPr lang="en-US" dirty="0"/>
              <a:t> de faire de la </a:t>
            </a:r>
            <a:r>
              <a:rPr lang="en-US" dirty="0" err="1"/>
              <a:t>sensibilisation</a:t>
            </a:r>
            <a:r>
              <a:rPr lang="en-US" dirty="0"/>
              <a:t> dans les </a:t>
            </a:r>
            <a:r>
              <a:rPr lang="en-US" dirty="0" err="1"/>
              <a:t>communautés</a:t>
            </a:r>
            <a:r>
              <a:rPr lang="en-US" dirty="0"/>
              <a:t> pour identifier les </a:t>
            </a:r>
            <a:r>
              <a:rPr lang="en-US" dirty="0" err="1"/>
              <a:t>cas</a:t>
            </a:r>
            <a:r>
              <a:rPr lang="en-US" dirty="0"/>
              <a:t> </a:t>
            </a:r>
            <a:r>
              <a:rPr lang="en-US" dirty="0" err="1"/>
              <a:t>où</a:t>
            </a:r>
            <a:r>
              <a:rPr lang="en-US" dirty="0"/>
              <a:t> la </a:t>
            </a:r>
            <a:r>
              <a:rPr lang="en-US" dirty="0" err="1"/>
              <a:t>personne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restée</a:t>
            </a:r>
            <a:r>
              <a:rPr lang="en-US" dirty="0"/>
              <a:t> chez </a:t>
            </a:r>
            <a:r>
              <a:rPr lang="en-US" dirty="0" err="1"/>
              <a:t>elle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>
              <a:cs typeface="Calibri" panose="020F0502020204030204"/>
            </a:endParaRPr>
          </a:p>
          <a:p>
            <a:pPr marL="0" indent="0">
              <a:buNone/>
            </a:pPr>
            <a:r>
              <a:rPr lang="en-US" dirty="0">
                <a:cs typeface="Calibri" panose="020F0502020204030204"/>
              </a:rPr>
              <a:t>Les kits </a:t>
            </a:r>
            <a:r>
              <a:rPr lang="en-US" dirty="0" err="1">
                <a:cs typeface="Calibri" panose="020F0502020204030204"/>
              </a:rPr>
              <a:t>sont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conçus</a:t>
            </a:r>
            <a:r>
              <a:rPr lang="en-US" dirty="0">
                <a:cs typeface="Calibri" panose="020F0502020204030204"/>
              </a:rPr>
              <a:t> pour </a:t>
            </a:r>
            <a:r>
              <a:rPr lang="en-US" dirty="0" err="1">
                <a:cs typeface="Calibri" panose="020F0502020204030204"/>
              </a:rPr>
              <a:t>être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réutilisés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une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fois</a:t>
            </a:r>
            <a:r>
              <a:rPr lang="en-US" dirty="0">
                <a:cs typeface="Calibri" panose="020F0502020204030204"/>
              </a:rPr>
              <a:t> les </a:t>
            </a:r>
            <a:r>
              <a:rPr lang="en-US" dirty="0" err="1">
                <a:cs typeface="Calibri" panose="020F0502020204030204"/>
              </a:rPr>
              <a:t>consommables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réapprovisionnés</a:t>
            </a:r>
            <a:r>
              <a:rPr lang="en-US" dirty="0">
                <a:cs typeface="Calibri" panose="020F0502020204030204"/>
              </a:rPr>
              <a:t> et les articles </a:t>
            </a:r>
            <a:r>
              <a:rPr lang="en-US" dirty="0" err="1">
                <a:cs typeface="Calibri" panose="020F0502020204030204"/>
              </a:rPr>
              <a:t>endommagés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remplacés</a:t>
            </a:r>
            <a:r>
              <a:rPr lang="en-US" dirty="0">
                <a:cs typeface="Calibri" panose="020F0502020204030204"/>
              </a:rPr>
              <a:t>. Les kits </a:t>
            </a:r>
            <a:r>
              <a:rPr lang="en-US" dirty="0" err="1">
                <a:cs typeface="Calibri" panose="020F0502020204030204"/>
              </a:rPr>
              <a:t>sont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autonomes</a:t>
            </a:r>
            <a:r>
              <a:rPr lang="en-US" dirty="0">
                <a:cs typeface="Calibri" panose="020F0502020204030204"/>
              </a:rPr>
              <a:t> et ne </a:t>
            </a:r>
            <a:r>
              <a:rPr lang="en-US" dirty="0" err="1">
                <a:cs typeface="Calibri" panose="020F0502020204030204"/>
              </a:rPr>
              <a:t>nécessitent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aucun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autre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élément</a:t>
            </a:r>
            <a:r>
              <a:rPr lang="en-US" dirty="0">
                <a:cs typeface="Calibri" panose="020F0502020204030204"/>
              </a:rPr>
              <a:t> pour </a:t>
            </a:r>
            <a:r>
              <a:rPr lang="en-US" dirty="0" err="1">
                <a:cs typeface="Calibri" panose="020F0502020204030204"/>
              </a:rPr>
              <a:t>devenir</a:t>
            </a:r>
            <a:r>
              <a:rPr lang="en-US" dirty="0">
                <a:cs typeface="Calibri" panose="020F0502020204030204"/>
              </a:rPr>
              <a:t> </a:t>
            </a:r>
            <a:r>
              <a:rPr lang="en-US" dirty="0" err="1">
                <a:cs typeface="Calibri" panose="020F0502020204030204"/>
              </a:rPr>
              <a:t>opérationnels</a:t>
            </a:r>
            <a:r>
              <a:rPr lang="en-US" dirty="0">
                <a:cs typeface="Calibri" panose="020F050202020403020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65738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16FEA-1FF8-4C94-9E31-0A38D7208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7075"/>
            <a:ext cx="12094296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err="1"/>
              <a:t>Briser</a:t>
            </a:r>
            <a:r>
              <a:rPr lang="en-US" dirty="0"/>
              <a:t> la transmission </a:t>
            </a:r>
            <a:r>
              <a:rPr lang="en-US" dirty="0" err="1"/>
              <a:t>à</a:t>
            </a:r>
            <a:r>
              <a:rPr lang="en-US" dirty="0"/>
              <a:t> la </a:t>
            </a:r>
            <a:r>
              <a:rPr lang="en-US" dirty="0" err="1"/>
              <a:t>maison</a:t>
            </a:r>
            <a:r>
              <a:rPr lang="en-US" dirty="0"/>
              <a:t> et </a:t>
            </a:r>
            <a:br>
              <a:rPr lang="en-US" dirty="0"/>
            </a:br>
            <a:r>
              <a:rPr lang="en-US" dirty="0"/>
              <a:t>dans la </a:t>
            </a:r>
            <a:r>
              <a:rPr lang="en-US" dirty="0" err="1"/>
              <a:t>communauté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4743F-35AA-41B3-93BB-2698A4106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809" y="1825625"/>
            <a:ext cx="11529391" cy="482696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 err="1"/>
              <a:t>En</a:t>
            </a:r>
            <a:r>
              <a:rPr lang="en-US" sz="2400" dirty="0"/>
              <a:t> coordination avec la </a:t>
            </a:r>
            <a:r>
              <a:rPr lang="en-US" sz="2400" dirty="0" err="1"/>
              <a:t>branche</a:t>
            </a:r>
            <a:r>
              <a:rPr lang="en-US" sz="2400" dirty="0"/>
              <a:t> de la CRCR et les ASD, des </a:t>
            </a:r>
            <a:r>
              <a:rPr lang="en-US" sz="2400" dirty="0" err="1"/>
              <a:t>équipes</a:t>
            </a:r>
            <a:r>
              <a:rPr lang="en-US" sz="2400" dirty="0"/>
              <a:t> de la </a:t>
            </a:r>
            <a:r>
              <a:rPr lang="en-US" sz="2400" dirty="0" err="1"/>
              <a:t>branche</a:t>
            </a:r>
            <a:r>
              <a:rPr lang="en-US" sz="2400" dirty="0"/>
              <a:t> de </a:t>
            </a:r>
            <a:r>
              <a:rPr lang="en-US" sz="2400" dirty="0" err="1"/>
              <a:t>réponse</a:t>
            </a:r>
            <a:r>
              <a:rPr lang="en-US" sz="2400" dirty="0"/>
              <a:t> aux </a:t>
            </a:r>
            <a:r>
              <a:rPr lang="en-US" sz="2400" dirty="0" err="1"/>
              <a:t>épidémies</a:t>
            </a:r>
            <a:r>
              <a:rPr lang="en-US" sz="2400" dirty="0"/>
              <a:t> (EBRE) </a:t>
            </a:r>
            <a:r>
              <a:rPr lang="en-US" sz="2400" dirty="0" err="1"/>
              <a:t>seront</a:t>
            </a:r>
            <a:r>
              <a:rPr lang="en-US" sz="2400" dirty="0"/>
              <a:t> </a:t>
            </a:r>
            <a:r>
              <a:rPr lang="en-US" sz="2400" dirty="0" err="1"/>
              <a:t>déployées</a:t>
            </a:r>
            <a:r>
              <a:rPr lang="en-US" sz="2400" dirty="0"/>
              <a:t> dans les ménages, les quartiers et les </a:t>
            </a:r>
            <a:r>
              <a:rPr lang="en-US" sz="2400" dirty="0" err="1"/>
              <a:t>communautés</a:t>
            </a:r>
            <a:r>
              <a:rPr lang="en-US" sz="2400" dirty="0"/>
              <a:t> </a:t>
            </a:r>
            <a:r>
              <a:rPr lang="en-US" sz="2400" dirty="0" err="1"/>
              <a:t>où</a:t>
            </a:r>
            <a:r>
              <a:rPr lang="en-US" sz="2400" dirty="0"/>
              <a:t> des </a:t>
            </a:r>
            <a:r>
              <a:rPr lang="en-US" sz="2400" dirty="0" err="1"/>
              <a:t>cas</a:t>
            </a:r>
            <a:r>
              <a:rPr lang="en-US" sz="2400" dirty="0"/>
              <a:t> </a:t>
            </a:r>
            <a:r>
              <a:rPr lang="en-US" sz="2400" dirty="0" err="1"/>
              <a:t>ont</a:t>
            </a:r>
            <a:r>
              <a:rPr lang="en-US" sz="2400" dirty="0"/>
              <a:t> </a:t>
            </a:r>
            <a:r>
              <a:rPr lang="en-US" sz="2400" dirty="0" err="1"/>
              <a:t>été</a:t>
            </a:r>
            <a:r>
              <a:rPr lang="en-US" sz="2400" dirty="0"/>
              <a:t> </a:t>
            </a:r>
            <a:r>
              <a:rPr lang="en-US" sz="2400" dirty="0" err="1"/>
              <a:t>localisés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dirty="0"/>
              <a:t>Des </a:t>
            </a:r>
            <a:r>
              <a:rPr lang="en-US" sz="2400" dirty="0" err="1"/>
              <a:t>évaluations</a:t>
            </a:r>
            <a:r>
              <a:rPr lang="en-US" sz="2400" dirty="0"/>
              <a:t> des ménages et des </a:t>
            </a:r>
            <a:r>
              <a:rPr lang="en-US" sz="2400" dirty="0" err="1"/>
              <a:t>communautés</a:t>
            </a:r>
            <a:r>
              <a:rPr lang="en-US" sz="2400" dirty="0"/>
              <a:t> </a:t>
            </a:r>
            <a:r>
              <a:rPr lang="en-US" sz="2400" dirty="0" err="1"/>
              <a:t>sont</a:t>
            </a:r>
            <a:r>
              <a:rPr lang="en-US" sz="2400" dirty="0"/>
              <a:t> </a:t>
            </a:r>
            <a:r>
              <a:rPr lang="en-US" sz="2400" dirty="0" err="1"/>
              <a:t>réalisées</a:t>
            </a:r>
            <a:r>
              <a:rPr lang="en-US" sz="2400" dirty="0"/>
              <a:t> </a:t>
            </a:r>
            <a:r>
              <a:rPr lang="en-US" sz="2400" dirty="0" err="1"/>
              <a:t>afin</a:t>
            </a:r>
            <a:r>
              <a:rPr lang="en-US" sz="2400" dirty="0"/>
              <a:t> </a:t>
            </a:r>
            <a:r>
              <a:rPr lang="en-US" sz="2400" dirty="0" err="1"/>
              <a:t>d'identifier</a:t>
            </a:r>
            <a:r>
              <a:rPr lang="en-US" sz="2400" dirty="0"/>
              <a:t> les </a:t>
            </a:r>
            <a:r>
              <a:rPr lang="en-US" sz="2400" dirty="0" err="1"/>
              <a:t>voies</a:t>
            </a:r>
            <a:r>
              <a:rPr lang="en-US" sz="2400" dirty="0"/>
              <a:t> de transmission </a:t>
            </a:r>
            <a:r>
              <a:rPr lang="en-US" sz="2400" dirty="0" err="1"/>
              <a:t>potentielles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dirty="0"/>
              <a:t>Des actions dans les ménages simples </a:t>
            </a:r>
            <a:r>
              <a:rPr lang="en-US" sz="2400" dirty="0" err="1"/>
              <a:t>sont</a:t>
            </a:r>
            <a:r>
              <a:rPr lang="en-US" sz="2400" dirty="0"/>
              <a:t> mises </a:t>
            </a:r>
            <a:r>
              <a:rPr lang="en-US" sz="2400" dirty="0" err="1"/>
              <a:t>en</a:t>
            </a:r>
            <a:r>
              <a:rPr lang="en-US" sz="2400" dirty="0"/>
              <a:t> place pour </a:t>
            </a:r>
            <a:r>
              <a:rPr lang="en-US" sz="2400" dirty="0" err="1"/>
              <a:t>briser</a:t>
            </a:r>
            <a:r>
              <a:rPr lang="en-US" sz="2400" dirty="0"/>
              <a:t> les </a:t>
            </a:r>
            <a:r>
              <a:rPr lang="en-US" sz="2400" dirty="0" err="1"/>
              <a:t>voies</a:t>
            </a:r>
            <a:r>
              <a:rPr lang="en-US" sz="2400" dirty="0"/>
              <a:t> de transmission : </a:t>
            </a:r>
            <a:r>
              <a:rPr lang="en-US" sz="2400" dirty="0" err="1"/>
              <a:t>traitement</a:t>
            </a:r>
            <a:r>
              <a:rPr lang="en-US" sz="2400" dirty="0"/>
              <a:t> de </a:t>
            </a:r>
            <a:r>
              <a:rPr lang="en-US" sz="2400" dirty="0" err="1"/>
              <a:t>l'eau</a:t>
            </a:r>
            <a:r>
              <a:rPr lang="en-US" sz="2400" dirty="0"/>
              <a:t>, </a:t>
            </a:r>
            <a:r>
              <a:rPr lang="en-US" sz="2400" dirty="0" err="1"/>
              <a:t>nettoyage</a:t>
            </a:r>
            <a:r>
              <a:rPr lang="en-US" sz="2400" dirty="0"/>
              <a:t> des </a:t>
            </a:r>
            <a:r>
              <a:rPr lang="en-US" sz="2400" dirty="0" err="1"/>
              <a:t>réservoirs</a:t>
            </a:r>
            <a:r>
              <a:rPr lang="en-US" sz="2400" dirty="0"/>
              <a:t> </a:t>
            </a:r>
            <a:r>
              <a:rPr lang="en-US" sz="2400" dirty="0" err="1"/>
              <a:t>d'eau</a:t>
            </a:r>
            <a:r>
              <a:rPr lang="en-US" sz="2400" dirty="0"/>
              <a:t>, stations de lavage des mains aux toilettes, etc.</a:t>
            </a:r>
          </a:p>
          <a:p>
            <a:pPr marL="0" indent="0">
              <a:buNone/>
            </a:pPr>
            <a:r>
              <a:rPr lang="en-US" sz="2400" dirty="0"/>
              <a:t>La rupture de la </a:t>
            </a:r>
            <a:r>
              <a:rPr lang="en-US" sz="2400" dirty="0" err="1"/>
              <a:t>voie</a:t>
            </a:r>
            <a:r>
              <a:rPr lang="en-US" sz="2400" dirty="0"/>
              <a:t> de transmission au </a:t>
            </a:r>
            <a:r>
              <a:rPr lang="en-US" sz="2400" dirty="0" err="1"/>
              <a:t>niveau</a:t>
            </a:r>
            <a:r>
              <a:rPr lang="en-US" sz="2400" dirty="0"/>
              <a:t> </a:t>
            </a:r>
            <a:r>
              <a:rPr lang="en-US" sz="2400" dirty="0" err="1"/>
              <a:t>communautaire</a:t>
            </a:r>
            <a:r>
              <a:rPr lang="en-US" sz="2400" dirty="0"/>
              <a:t> </a:t>
            </a:r>
            <a:r>
              <a:rPr lang="en-US" sz="2400" dirty="0" err="1"/>
              <a:t>comprendra</a:t>
            </a:r>
            <a:r>
              <a:rPr lang="en-US" sz="2400" dirty="0"/>
              <a:t> le </a:t>
            </a:r>
            <a:r>
              <a:rPr lang="en-US" sz="2400" dirty="0" err="1"/>
              <a:t>traitement</a:t>
            </a:r>
            <a:r>
              <a:rPr lang="en-US" sz="2400" dirty="0"/>
              <a:t> de </a:t>
            </a:r>
            <a:r>
              <a:rPr lang="en-US" sz="2400" dirty="0" err="1"/>
              <a:t>l'eau</a:t>
            </a:r>
            <a:r>
              <a:rPr lang="en-US" sz="2400" dirty="0"/>
              <a:t> ; </a:t>
            </a:r>
            <a:r>
              <a:rPr lang="en-US" sz="2400" dirty="0" err="1"/>
              <a:t>nettoyage</a:t>
            </a:r>
            <a:r>
              <a:rPr lang="en-US" sz="2400" dirty="0"/>
              <a:t> des installations </a:t>
            </a:r>
            <a:r>
              <a:rPr lang="en-US" sz="2400" dirty="0" err="1"/>
              <a:t>sanitaires</a:t>
            </a:r>
            <a:r>
              <a:rPr lang="en-US" sz="2400" dirty="0"/>
              <a:t> </a:t>
            </a:r>
            <a:r>
              <a:rPr lang="en-US" sz="2400" dirty="0" err="1"/>
              <a:t>partagées</a:t>
            </a:r>
            <a:r>
              <a:rPr lang="en-US" sz="2400" dirty="0"/>
              <a:t> et assurer les stations de lavage des mains ; et </a:t>
            </a:r>
            <a:r>
              <a:rPr lang="en-US" sz="2400" dirty="0" err="1"/>
              <a:t>travailler</a:t>
            </a:r>
            <a:r>
              <a:rPr lang="en-US" sz="2400" dirty="0"/>
              <a:t> avec les </a:t>
            </a:r>
            <a:r>
              <a:rPr lang="en-US" sz="2400" dirty="0" err="1"/>
              <a:t>commerçants</a:t>
            </a:r>
            <a:r>
              <a:rPr lang="en-US" sz="2400" dirty="0"/>
              <a:t> du </a:t>
            </a:r>
            <a:r>
              <a:rPr lang="en-US" sz="2400" dirty="0" err="1"/>
              <a:t>marché</a:t>
            </a:r>
            <a:r>
              <a:rPr lang="en-US" sz="2400" dirty="0"/>
              <a:t> et les </a:t>
            </a:r>
            <a:r>
              <a:rPr lang="en-US" sz="2400" dirty="0" err="1"/>
              <a:t>vendeurs</a:t>
            </a:r>
            <a:r>
              <a:rPr lang="en-US" sz="2400" dirty="0"/>
              <a:t> </a:t>
            </a:r>
            <a:r>
              <a:rPr lang="en-US" sz="2400" dirty="0" err="1"/>
              <a:t>d'eau</a:t>
            </a:r>
            <a:r>
              <a:rPr lang="en-US" sz="2400" dirty="0"/>
              <a:t> pour assurer la </a:t>
            </a:r>
            <a:r>
              <a:rPr lang="en-US" sz="2400" dirty="0" err="1"/>
              <a:t>sécurité</a:t>
            </a:r>
            <a:r>
              <a:rPr lang="en-US" sz="2400" dirty="0"/>
              <a:t> des aliments et de </a:t>
            </a:r>
            <a:r>
              <a:rPr lang="en-US" sz="2400" dirty="0" err="1"/>
              <a:t>l'eau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7252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9206C-3C86-4758-9611-CCF862422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err="1"/>
              <a:t>Soutien</a:t>
            </a:r>
            <a:r>
              <a:rPr lang="en-US" dirty="0"/>
              <a:t> aux </a:t>
            </a:r>
            <a:r>
              <a:rPr lang="en-US" dirty="0" err="1"/>
              <a:t>campagnes</a:t>
            </a:r>
            <a:r>
              <a:rPr lang="en-US" dirty="0"/>
              <a:t> de </a:t>
            </a:r>
            <a:br>
              <a:rPr lang="en-US" dirty="0"/>
            </a:br>
            <a:r>
              <a:rPr lang="en-US" dirty="0"/>
              <a:t>vaccination </a:t>
            </a:r>
            <a:r>
              <a:rPr lang="en-US" dirty="0" err="1"/>
              <a:t>orale</a:t>
            </a:r>
            <a:r>
              <a:rPr lang="en-US" dirty="0"/>
              <a:t> </a:t>
            </a:r>
            <a:r>
              <a:rPr lang="en-US" dirty="0" err="1"/>
              <a:t>contre</a:t>
            </a:r>
            <a:r>
              <a:rPr lang="en-US" dirty="0"/>
              <a:t> le cholera (VOC)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A4E27-338C-4B00-932C-56B2607633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748" y="1825625"/>
            <a:ext cx="11234467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Les </a:t>
            </a:r>
            <a:r>
              <a:rPr lang="en-US" dirty="0" err="1"/>
              <a:t>volontaires</a:t>
            </a:r>
            <a:r>
              <a:rPr lang="en-US" dirty="0"/>
              <a:t> de la </a:t>
            </a:r>
            <a:r>
              <a:rPr lang="en-US" dirty="0" err="1"/>
              <a:t>branche</a:t>
            </a:r>
            <a:r>
              <a:rPr lang="en-US" dirty="0"/>
              <a:t> </a:t>
            </a:r>
            <a:r>
              <a:rPr lang="en-US" dirty="0" err="1"/>
              <a:t>soutiendront</a:t>
            </a:r>
            <a:r>
              <a:rPr lang="en-US" dirty="0"/>
              <a:t> les </a:t>
            </a:r>
            <a:r>
              <a:rPr lang="en-US" dirty="0" err="1"/>
              <a:t>campagnes</a:t>
            </a:r>
            <a:r>
              <a:rPr lang="en-US" dirty="0"/>
              <a:t> VOC par la </a:t>
            </a:r>
            <a:r>
              <a:rPr lang="en-US" b="1" dirty="0" err="1"/>
              <a:t>mobilisation</a:t>
            </a:r>
            <a:r>
              <a:rPr lang="en-US" b="1" dirty="0"/>
              <a:t> </a:t>
            </a:r>
            <a:r>
              <a:rPr lang="en-US" b="1" dirty="0" err="1"/>
              <a:t>sociale</a:t>
            </a:r>
            <a:r>
              <a:rPr lang="en-US" b="1" dirty="0"/>
              <a:t> et la gestion des </a:t>
            </a:r>
            <a:r>
              <a:rPr lang="en-US" b="1" dirty="0" err="1"/>
              <a:t>rumeurs</a:t>
            </a:r>
            <a:r>
              <a:rPr lang="en-US" b="1" dirty="0"/>
              <a:t>.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 err="1"/>
              <a:t>Lorsque</a:t>
            </a:r>
            <a:r>
              <a:rPr lang="en-US" dirty="0"/>
              <a:t> les ASD le </a:t>
            </a:r>
            <a:r>
              <a:rPr lang="en-US" dirty="0" err="1"/>
              <a:t>permettent</a:t>
            </a:r>
            <a:r>
              <a:rPr lang="en-US" dirty="0"/>
              <a:t>, les </a:t>
            </a:r>
            <a:r>
              <a:rPr lang="en-US" dirty="0" err="1"/>
              <a:t>volontaires</a:t>
            </a:r>
            <a:r>
              <a:rPr lang="en-US" dirty="0"/>
              <a:t> </a:t>
            </a:r>
            <a:r>
              <a:rPr lang="en-US" dirty="0" err="1"/>
              <a:t>soutiendront</a:t>
            </a:r>
            <a:r>
              <a:rPr lang="en-US" dirty="0"/>
              <a:t> la </a:t>
            </a:r>
            <a:r>
              <a:rPr lang="en-US" b="1" dirty="0"/>
              <a:t>mise </a:t>
            </a:r>
            <a:r>
              <a:rPr lang="en-US" b="1" dirty="0" err="1"/>
              <a:t>en</a:t>
            </a:r>
            <a:r>
              <a:rPr lang="en-US" b="1" dirty="0"/>
              <a:t> place et la gestion des sites de vaccination </a:t>
            </a:r>
            <a:r>
              <a:rPr lang="en-US" b="1" dirty="0" err="1"/>
              <a:t>ainsi</a:t>
            </a:r>
            <a:r>
              <a:rPr lang="en-US" b="1" dirty="0"/>
              <a:t> que </a:t>
            </a:r>
            <a:r>
              <a:rPr lang="en-US" b="1" dirty="0" err="1"/>
              <a:t>l'administration</a:t>
            </a:r>
            <a:r>
              <a:rPr lang="en-US" b="1" dirty="0"/>
              <a:t> du </a:t>
            </a:r>
            <a:r>
              <a:rPr lang="en-US" b="1" dirty="0" err="1"/>
              <a:t>vaccin</a:t>
            </a:r>
            <a:r>
              <a:rPr lang="en-US" dirty="0"/>
              <a:t>.</a:t>
            </a:r>
            <a:endParaRPr lang="en-US" dirty="0">
              <a:cs typeface="Calibri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Les </a:t>
            </a:r>
            <a:r>
              <a:rPr lang="en-US" dirty="0" err="1"/>
              <a:t>volontaires</a:t>
            </a:r>
            <a:r>
              <a:rPr lang="en-US" dirty="0"/>
              <a:t> </a:t>
            </a:r>
            <a:r>
              <a:rPr lang="en-US" dirty="0" err="1"/>
              <a:t>seront</a:t>
            </a:r>
            <a:r>
              <a:rPr lang="en-US" dirty="0"/>
              <a:t> </a:t>
            </a:r>
            <a:r>
              <a:rPr lang="en-US" dirty="0" err="1"/>
              <a:t>impliqués</a:t>
            </a:r>
            <a:r>
              <a:rPr lang="en-US" dirty="0"/>
              <a:t> dans les </a:t>
            </a:r>
            <a:r>
              <a:rPr lang="en-US" dirty="0" err="1"/>
              <a:t>activités</a:t>
            </a:r>
            <a:r>
              <a:rPr lang="en-US" dirty="0"/>
              <a:t> de </a:t>
            </a:r>
            <a:r>
              <a:rPr lang="en-US" dirty="0" err="1"/>
              <a:t>suivi</a:t>
            </a:r>
            <a:r>
              <a:rPr lang="en-US" dirty="0"/>
              <a:t>, par </a:t>
            </a:r>
            <a:r>
              <a:rPr lang="en-US" dirty="0" err="1"/>
              <a:t>exemple</a:t>
            </a:r>
            <a:r>
              <a:rPr lang="en-US" dirty="0"/>
              <a:t> le </a:t>
            </a:r>
            <a:r>
              <a:rPr lang="en-US" b="1" dirty="0" err="1"/>
              <a:t>suivi</a:t>
            </a:r>
            <a:r>
              <a:rPr lang="en-US" b="1" dirty="0"/>
              <a:t> de la </a:t>
            </a:r>
            <a:r>
              <a:rPr lang="en-US" b="1" dirty="0" err="1"/>
              <a:t>prise</a:t>
            </a:r>
            <a:r>
              <a:rPr lang="en-US" b="1" dirty="0"/>
              <a:t> </a:t>
            </a:r>
            <a:r>
              <a:rPr lang="en-US" b="1" dirty="0" err="1"/>
              <a:t>vaccinale</a:t>
            </a:r>
            <a:r>
              <a:rPr lang="en-US" b="1" dirty="0"/>
              <a:t> et le </a:t>
            </a:r>
            <a:r>
              <a:rPr lang="en-US" b="1" dirty="0" err="1"/>
              <a:t>soutien</a:t>
            </a:r>
            <a:r>
              <a:rPr lang="en-US" b="1" dirty="0"/>
              <a:t> des </a:t>
            </a:r>
            <a:r>
              <a:rPr lang="en-US" b="1" dirty="0" err="1"/>
              <a:t>enquêtes</a:t>
            </a:r>
            <a:r>
              <a:rPr lang="en-US" b="1" dirty="0"/>
              <a:t> de couverture, la </a:t>
            </a:r>
            <a:r>
              <a:rPr lang="en-US" b="1" dirty="0" err="1"/>
              <a:t>mobilisation</a:t>
            </a:r>
            <a:r>
              <a:rPr lang="en-US" b="1" dirty="0"/>
              <a:t> </a:t>
            </a:r>
            <a:r>
              <a:rPr lang="en-US" b="1" dirty="0" err="1"/>
              <a:t>communautaire</a:t>
            </a:r>
            <a:r>
              <a:rPr lang="en-US" b="1" dirty="0"/>
              <a:t> pour </a:t>
            </a:r>
            <a:r>
              <a:rPr lang="en-US" b="1" dirty="0" err="1"/>
              <a:t>une</a:t>
            </a:r>
            <a:r>
              <a:rPr lang="en-US" b="1" dirty="0"/>
              <a:t> </a:t>
            </a:r>
            <a:r>
              <a:rPr lang="en-US" b="1" dirty="0" err="1"/>
              <a:t>deuxième</a:t>
            </a:r>
            <a:r>
              <a:rPr lang="en-US" b="1" dirty="0"/>
              <a:t> dose et </a:t>
            </a:r>
            <a:r>
              <a:rPr lang="en-US" b="1" dirty="0" err="1"/>
              <a:t>l'aide</a:t>
            </a:r>
            <a:r>
              <a:rPr lang="en-US" b="1" dirty="0"/>
              <a:t> </a:t>
            </a:r>
            <a:r>
              <a:rPr lang="en-US" b="1" dirty="0" err="1"/>
              <a:t>à</a:t>
            </a:r>
            <a:r>
              <a:rPr lang="en-US" b="1" dirty="0"/>
              <a:t> </a:t>
            </a:r>
            <a:r>
              <a:rPr lang="en-US" b="1" dirty="0" err="1"/>
              <a:t>l'identification</a:t>
            </a:r>
            <a:r>
              <a:rPr lang="en-US" b="1" dirty="0"/>
              <a:t> des </a:t>
            </a:r>
            <a:r>
              <a:rPr lang="en-US" b="1" dirty="0" err="1"/>
              <a:t>effets</a:t>
            </a:r>
            <a:r>
              <a:rPr lang="en-US" b="1" dirty="0"/>
              <a:t> </a:t>
            </a:r>
            <a:r>
              <a:rPr lang="en-US" b="1" dirty="0" err="1"/>
              <a:t>indésirables</a:t>
            </a:r>
            <a:r>
              <a:rPr lang="en-US" b="1" dirty="0"/>
              <a:t> après la vaccination</a:t>
            </a:r>
            <a:r>
              <a:rPr lang="en-US" dirty="0"/>
              <a:t>.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5433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E3C2241DE8244C8C878119BC3F1C82" ma:contentTypeVersion="8" ma:contentTypeDescription="Create a new document." ma:contentTypeScope="" ma:versionID="058924d526f688538a902df8f66a3e53">
  <xsd:schema xmlns:xsd="http://www.w3.org/2001/XMLSchema" xmlns:xs="http://www.w3.org/2001/XMLSchema" xmlns:p="http://schemas.microsoft.com/office/2006/metadata/properties" xmlns:ns2="ce8a7467-8352-403e-b49e-65a35cb59c87" xmlns:ns3="7e1b0daf-797c-4a8c-a7fb-059e12aafcd1" targetNamespace="http://schemas.microsoft.com/office/2006/metadata/properties" ma:root="true" ma:fieldsID="054dc2c86df430a4b8f80772548a9466" ns2:_="" ns3:_="">
    <xsd:import namespace="ce8a7467-8352-403e-b49e-65a35cb59c87"/>
    <xsd:import namespace="7e1b0daf-797c-4a8c-a7fb-059e12aafcd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8a7467-8352-403e-b49e-65a35cb59c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1b0daf-797c-4a8c-a7fb-059e12aafcd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6067390-2748-428C-BD35-A3230FBD49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8a7467-8352-403e-b49e-65a35cb59c87"/>
    <ds:schemaRef ds:uri="7e1b0daf-797c-4a8c-a7fb-059e12aafc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3AD40F6-3551-4682-BE23-23EACC7E2969}">
  <ds:schemaRefs>
    <ds:schemaRef ds:uri="http://schemas.microsoft.com/office/2006/metadata/properties"/>
    <ds:schemaRef ds:uri="http://schemas.microsoft.com/office/infopath/2007/PartnerControls"/>
    <ds:schemaRef ds:uri="46dc02c4-f63d-4a25-b4ff-1f3bed395b53"/>
  </ds:schemaRefs>
</ds:datastoreItem>
</file>

<file path=customXml/itemProps3.xml><?xml version="1.0" encoding="utf-8"?>
<ds:datastoreItem xmlns:ds="http://schemas.openxmlformats.org/officeDocument/2006/customXml" ds:itemID="{617F59CE-5BBA-4F6C-8EE7-C523093F89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23678</TotalTime>
  <Words>1861</Words>
  <Application>Microsoft Office PowerPoint</Application>
  <PresentationFormat>Widescreen</PresentationFormat>
  <Paragraphs>119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Module 2   Réponse de la Croix-Rouge et du Croissant-Rouge aux épidémies de choléra </vt:lpstr>
      <vt:lpstr>Contenu</vt:lpstr>
      <vt:lpstr>Justification de la participation du RCRC  à la vaccination</vt:lpstr>
      <vt:lpstr>Le plan de vaccination des cinq pilliers de la FICR</vt:lpstr>
      <vt:lpstr>L'approche régionale de la FICR face au choléra</vt:lpstr>
      <vt:lpstr>Accès à la thérapie de réhydratation orale  (dans la communauté)</vt:lpstr>
      <vt:lpstr> Accès à la thérapie de réhydratation orale (dans les épidémies de choléra)</vt:lpstr>
      <vt:lpstr>Briser la transmission à la maison et  dans la communauté</vt:lpstr>
      <vt:lpstr>Soutien aux campagnes de  vaccination orale contre le cholera (VOC)</vt:lpstr>
      <vt:lpstr>Comment la preparation à la TRO  soutient-elle les campagnes de VOC</vt:lpstr>
      <vt:lpstr>Comment l’EBRE soutient-elle le VOC</vt:lpstr>
      <vt:lpstr>PowerPoint Presentation</vt:lpstr>
      <vt:lpstr>Intégration de l'évaluation et des interventions d'EHA rapides dans les campagnes VOC</vt:lpstr>
      <vt:lpstr>Résumé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2</dc:title>
  <dc:creator>Christopher BREWER</dc:creator>
  <cp:lastModifiedBy>Eva TURRO FONT</cp:lastModifiedBy>
  <cp:revision>431</cp:revision>
  <dcterms:created xsi:type="dcterms:W3CDTF">2021-10-25T09:41:34Z</dcterms:created>
  <dcterms:modified xsi:type="dcterms:W3CDTF">2023-01-23T13:06:02Z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0x010100FAE3C2241DE8244C8C878119BC3F1C82</vt:lpwstr>
  </property>
  <property fmtid="{D5CDD505-2E9C-101B-9397-08002B2CF9AE}" pid="3" name="MSIP_Label_caf3f7fd-5cd4-4287-9002-aceb9af13c42_Enabled">
    <vt:lpwstr>true</vt:lpwstr>
  </property>
  <property fmtid="{D5CDD505-2E9C-101B-9397-08002B2CF9AE}" pid="4" name="MSIP_Label_caf3f7fd-5cd4-4287-9002-aceb9af13c42_SetDate">
    <vt:lpwstr>2022-02-10T09:56:21Z</vt:lpwstr>
  </property>
  <property fmtid="{D5CDD505-2E9C-101B-9397-08002B2CF9AE}" pid="5" name="MSIP_Label_caf3f7fd-5cd4-4287-9002-aceb9af13c42_Method">
    <vt:lpwstr>Privileged</vt:lpwstr>
  </property>
  <property fmtid="{D5CDD505-2E9C-101B-9397-08002B2CF9AE}" pid="6" name="MSIP_Label_caf3f7fd-5cd4-4287-9002-aceb9af13c42_Name">
    <vt:lpwstr>Public</vt:lpwstr>
  </property>
  <property fmtid="{D5CDD505-2E9C-101B-9397-08002B2CF9AE}" pid="7" name="MSIP_Label_caf3f7fd-5cd4-4287-9002-aceb9af13c42_SiteId">
    <vt:lpwstr>a2b53be5-734e-4e6c-ab0d-d184f60fd917</vt:lpwstr>
  </property>
  <property fmtid="{D5CDD505-2E9C-101B-9397-08002B2CF9AE}" pid="8" name="MSIP_Label_caf3f7fd-5cd4-4287-9002-aceb9af13c42_ActionId">
    <vt:lpwstr>53e4e7d6-20af-4d6c-9bc9-4bcc43369323</vt:lpwstr>
  </property>
  <property fmtid="{D5CDD505-2E9C-101B-9397-08002B2CF9AE}" pid="9" name="MSIP_Label_caf3f7fd-5cd4-4287-9002-aceb9af13c42_ContentBits">
    <vt:lpwstr>2</vt:lpwstr>
  </property>
  <property fmtid="{D5CDD505-2E9C-101B-9397-08002B2CF9AE}" pid="10" name="ClassificationContentMarkingFooterLocations">
    <vt:lpwstr>Office Theme:8</vt:lpwstr>
  </property>
  <property fmtid="{D5CDD505-2E9C-101B-9397-08002B2CF9AE}" pid="11" name="ClassificationContentMarkingFooterText">
    <vt:lpwstr>Public</vt:lpwstr>
  </property>
</Properties>
</file>