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2"/>
  </p:notesMasterIdLst>
  <p:sldIdLst>
    <p:sldId id="491" r:id="rId5"/>
    <p:sldId id="340" r:id="rId6"/>
    <p:sldId id="446" r:id="rId7"/>
    <p:sldId id="267" r:id="rId8"/>
    <p:sldId id="344" r:id="rId9"/>
    <p:sldId id="348" r:id="rId10"/>
    <p:sldId id="419" r:id="rId11"/>
    <p:sldId id="451" r:id="rId12"/>
    <p:sldId id="488" r:id="rId13"/>
    <p:sldId id="492" r:id="rId14"/>
    <p:sldId id="479" r:id="rId15"/>
    <p:sldId id="461" r:id="rId16"/>
    <p:sldId id="375" r:id="rId17"/>
    <p:sldId id="376" r:id="rId18"/>
    <p:sldId id="378" r:id="rId19"/>
    <p:sldId id="489" r:id="rId20"/>
    <p:sldId id="465" r:id="rId21"/>
    <p:sldId id="477" r:id="rId22"/>
    <p:sldId id="490" r:id="rId23"/>
    <p:sldId id="480" r:id="rId24"/>
    <p:sldId id="470" r:id="rId25"/>
    <p:sldId id="478" r:id="rId26"/>
    <p:sldId id="483" r:id="rId27"/>
    <p:sldId id="484" r:id="rId28"/>
    <p:sldId id="485" r:id="rId29"/>
    <p:sldId id="486" r:id="rId30"/>
    <p:sldId id="487" r:id="rId31"/>
  </p:sldIdLst>
  <p:sldSz cx="12192000" cy="6858000"/>
  <p:notesSz cx="6858000" cy="9144000"/>
  <p:defaultTextStyle>
    <a:defPPr>
      <a:defRPr lang="en-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eakwell, Lucy (CDC/DDPHSIS/CGH/GID)" initials="BL(" lastIdx="3" clrIdx="0">
    <p:extLst>
      <p:ext uri="{19B8F6BF-5375-455C-9EA6-DF929625EA0E}">
        <p15:presenceInfo xmlns:p15="http://schemas.microsoft.com/office/powerpoint/2012/main" userId="S::xdc3@cdc.gov::e9b5c1a3-ce84-4069-9acd-6a2c6a5ccc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668548-6F54-C9B2-89A0-5403CFD64E79}" v="8" dt="2022-05-17T13:56:25.755"/>
    <p1510:client id="{326F17FE-3904-4C3B-98AB-DB5AABAAE9E8}" v="2" dt="2023-01-23T13:36:16.958"/>
    <p1510:client id="{6A43930B-7267-5E08-3D4B-1BDEE88A1711}" v="34" dt="2022-05-17T14:04:38.261"/>
    <p1510:client id="{85B62730-B987-9D7C-4C3E-7A9AAAF64EC2}" v="100" dt="2022-05-17T13:54:54.859"/>
    <p1510:client id="{8C76EE66-0F5E-4A82-992E-1EF35866D12B}" v="61" dt="2023-01-23T12:47:15.968"/>
    <p1510:client id="{93B782D6-667E-D432-A791-D76A78EBF0C8}" v="105" dt="2022-09-30T13:13:14.5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8"/>
  </p:normalViewPr>
  <p:slideViewPr>
    <p:cSldViewPr snapToGrid="0">
      <p:cViewPr varScale="1">
        <p:scale>
          <a:sx n="107" d="100"/>
          <a:sy n="107" d="100"/>
        </p:scale>
        <p:origin x="736"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oga" userId="S::moroga_gmail.com#ext#@ifrcorg.onmicrosoft.com::b0f2eddc-91e3-4a79-8416-05c03f61bfa6" providerId="AD" clId="Web-{1A668548-6F54-C9B2-89A0-5403CFD64E79}"/>
    <pc:docChg chg="modSld">
      <pc:chgData name="moroga" userId="S::moroga_gmail.com#ext#@ifrcorg.onmicrosoft.com::b0f2eddc-91e3-4a79-8416-05c03f61bfa6" providerId="AD" clId="Web-{1A668548-6F54-C9B2-89A0-5403CFD64E79}" dt="2022-05-17T13:56:25.755" v="6"/>
      <pc:docMkLst>
        <pc:docMk/>
      </pc:docMkLst>
      <pc:sldChg chg="addSp delSp modSp">
        <pc:chgData name="moroga" userId="S::moroga_gmail.com#ext#@ifrcorg.onmicrosoft.com::b0f2eddc-91e3-4a79-8416-05c03f61bfa6" providerId="AD" clId="Web-{1A668548-6F54-C9B2-89A0-5403CFD64E79}" dt="2022-05-17T13:56:25.755" v="6"/>
        <pc:sldMkLst>
          <pc:docMk/>
          <pc:sldMk cId="746527063" sldId="258"/>
        </pc:sldMkLst>
        <pc:spChg chg="add mod">
          <ac:chgData name="moroga" userId="S::moroga_gmail.com#ext#@ifrcorg.onmicrosoft.com::b0f2eddc-91e3-4a79-8416-05c03f61bfa6" providerId="AD" clId="Web-{1A668548-6F54-C9B2-89A0-5403CFD64E79}" dt="2022-05-17T13:56:25.755" v="6"/>
          <ac:spMkLst>
            <pc:docMk/>
            <pc:sldMk cId="746527063" sldId="258"/>
            <ac:spMk id="3" creationId="{187D8D49-E6B7-280E-5785-32911F76A25D}"/>
          </ac:spMkLst>
        </pc:spChg>
        <pc:spChg chg="del mod">
          <ac:chgData name="moroga" userId="S::moroga_gmail.com#ext#@ifrcorg.onmicrosoft.com::b0f2eddc-91e3-4a79-8416-05c03f61bfa6" providerId="AD" clId="Web-{1A668548-6F54-C9B2-89A0-5403CFD64E79}" dt="2022-05-17T13:56:25.755" v="6"/>
          <ac:spMkLst>
            <pc:docMk/>
            <pc:sldMk cId="746527063" sldId="258"/>
            <ac:spMk id="4" creationId="{00000000-0000-0000-0000-000000000000}"/>
          </ac:spMkLst>
        </pc:spChg>
      </pc:sldChg>
    </pc:docChg>
  </pc:docChgLst>
  <pc:docChgLst>
    <pc:chgData name="moroga" userId="S::moroga_gmail.com#ext#@ifrcorg.onmicrosoft.com::b0f2eddc-91e3-4a79-8416-05c03f61bfa6" providerId="AD" clId="Web-{85B62730-B987-9D7C-4C3E-7A9AAAF64EC2}"/>
    <pc:docChg chg="addSld delSld modSld">
      <pc:chgData name="moroga" userId="S::moroga_gmail.com#ext#@ifrcorg.onmicrosoft.com::b0f2eddc-91e3-4a79-8416-05c03f61bfa6" providerId="AD" clId="Web-{85B62730-B987-9D7C-4C3E-7A9AAAF64EC2}" dt="2022-05-17T13:54:54.859" v="92" actId="1076"/>
      <pc:docMkLst>
        <pc:docMk/>
      </pc:docMkLst>
      <pc:sldChg chg="modSp">
        <pc:chgData name="moroga" userId="S::moroga_gmail.com#ext#@ifrcorg.onmicrosoft.com::b0f2eddc-91e3-4a79-8416-05c03f61bfa6" providerId="AD" clId="Web-{85B62730-B987-9D7C-4C3E-7A9AAAF64EC2}" dt="2022-05-17T13:50:31.306" v="80" actId="20577"/>
        <pc:sldMkLst>
          <pc:docMk/>
          <pc:sldMk cId="746527063" sldId="258"/>
        </pc:sldMkLst>
        <pc:spChg chg="mod">
          <ac:chgData name="moroga" userId="S::moroga_gmail.com#ext#@ifrcorg.onmicrosoft.com::b0f2eddc-91e3-4a79-8416-05c03f61bfa6" providerId="AD" clId="Web-{85B62730-B987-9D7C-4C3E-7A9AAAF64EC2}" dt="2022-05-17T13:50:31.306" v="80" actId="20577"/>
          <ac:spMkLst>
            <pc:docMk/>
            <pc:sldMk cId="746527063" sldId="258"/>
            <ac:spMk id="4" creationId="{00000000-0000-0000-0000-000000000000}"/>
          </ac:spMkLst>
        </pc:spChg>
      </pc:sldChg>
      <pc:sldChg chg="del">
        <pc:chgData name="moroga" userId="S::moroga_gmail.com#ext#@ifrcorg.onmicrosoft.com::b0f2eddc-91e3-4a79-8416-05c03f61bfa6" providerId="AD" clId="Web-{85B62730-B987-9D7C-4C3E-7A9AAAF64EC2}" dt="2022-05-17T13:29:46.730" v="22"/>
        <pc:sldMkLst>
          <pc:docMk/>
          <pc:sldMk cId="2232008625" sldId="456"/>
        </pc:sldMkLst>
      </pc:sldChg>
      <pc:sldChg chg="del">
        <pc:chgData name="moroga" userId="S::moroga_gmail.com#ext#@ifrcorg.onmicrosoft.com::b0f2eddc-91e3-4a79-8416-05c03f61bfa6" providerId="AD" clId="Web-{85B62730-B987-9D7C-4C3E-7A9AAAF64EC2}" dt="2022-05-17T13:41:41.997" v="52"/>
        <pc:sldMkLst>
          <pc:docMk/>
          <pc:sldMk cId="624080863" sldId="460"/>
        </pc:sldMkLst>
      </pc:sldChg>
      <pc:sldChg chg="modSp">
        <pc:chgData name="moroga" userId="S::moroga_gmail.com#ext#@ifrcorg.onmicrosoft.com::b0f2eddc-91e3-4a79-8416-05c03f61bfa6" providerId="AD" clId="Web-{85B62730-B987-9D7C-4C3E-7A9AAAF64EC2}" dt="2022-05-17T13:53:25.873" v="85" actId="1076"/>
        <pc:sldMkLst>
          <pc:docMk/>
          <pc:sldMk cId="1556015226" sldId="477"/>
        </pc:sldMkLst>
        <pc:picChg chg="mod">
          <ac:chgData name="moroga" userId="S::moroga_gmail.com#ext#@ifrcorg.onmicrosoft.com::b0f2eddc-91e3-4a79-8416-05c03f61bfa6" providerId="AD" clId="Web-{85B62730-B987-9D7C-4C3E-7A9AAAF64EC2}" dt="2022-05-17T13:53:25.873" v="85" actId="1076"/>
          <ac:picMkLst>
            <pc:docMk/>
            <pc:sldMk cId="1556015226" sldId="477"/>
            <ac:picMk id="4" creationId="{4CD5D800-7A09-414A-BE4A-00744A4B8A02}"/>
          </ac:picMkLst>
        </pc:picChg>
      </pc:sldChg>
      <pc:sldChg chg="add del">
        <pc:chgData name="moroga" userId="S::moroga_gmail.com#ext#@ifrcorg.onmicrosoft.com::b0f2eddc-91e3-4a79-8416-05c03f61bfa6" providerId="AD" clId="Web-{85B62730-B987-9D7C-4C3E-7A9AAAF64EC2}" dt="2022-05-17T13:52:35.778" v="84"/>
        <pc:sldMkLst>
          <pc:docMk/>
          <pc:sldMk cId="971348559" sldId="482"/>
        </pc:sldMkLst>
      </pc:sldChg>
      <pc:sldChg chg="modSp">
        <pc:chgData name="moroga" userId="S::moroga_gmail.com#ext#@ifrcorg.onmicrosoft.com::b0f2eddc-91e3-4a79-8416-05c03f61bfa6" providerId="AD" clId="Web-{85B62730-B987-9D7C-4C3E-7A9AAAF64EC2}" dt="2022-05-17T13:54:25.968" v="91" actId="1076"/>
        <pc:sldMkLst>
          <pc:docMk/>
          <pc:sldMk cId="2770148961" sldId="484"/>
        </pc:sldMkLst>
        <pc:spChg chg="mod">
          <ac:chgData name="moroga" userId="S::moroga_gmail.com#ext#@ifrcorg.onmicrosoft.com::b0f2eddc-91e3-4a79-8416-05c03f61bfa6" providerId="AD" clId="Web-{85B62730-B987-9D7C-4C3E-7A9AAAF64EC2}" dt="2022-05-17T13:54:25.968" v="91" actId="1076"/>
          <ac:spMkLst>
            <pc:docMk/>
            <pc:sldMk cId="2770148961" sldId="484"/>
            <ac:spMk id="3" creationId="{396B4A7A-3AEC-2F44-8942-B51DD4B65F61}"/>
          </ac:spMkLst>
        </pc:spChg>
        <pc:picChg chg="mod">
          <ac:chgData name="moroga" userId="S::moroga_gmail.com#ext#@ifrcorg.onmicrosoft.com::b0f2eddc-91e3-4a79-8416-05c03f61bfa6" providerId="AD" clId="Web-{85B62730-B987-9D7C-4C3E-7A9AAAF64EC2}" dt="2022-05-17T13:54:15.780" v="90" actId="1076"/>
          <ac:picMkLst>
            <pc:docMk/>
            <pc:sldMk cId="2770148961" sldId="484"/>
            <ac:picMk id="4" creationId="{4CD5D800-7A09-414A-BE4A-00744A4B8A02}"/>
          </ac:picMkLst>
        </pc:picChg>
      </pc:sldChg>
      <pc:sldChg chg="modSp">
        <pc:chgData name="moroga" userId="S::moroga_gmail.com#ext#@ifrcorg.onmicrosoft.com::b0f2eddc-91e3-4a79-8416-05c03f61bfa6" providerId="AD" clId="Web-{85B62730-B987-9D7C-4C3E-7A9AAAF64EC2}" dt="2022-05-17T13:54:54.859" v="92" actId="1076"/>
        <pc:sldMkLst>
          <pc:docMk/>
          <pc:sldMk cId="2778836854" sldId="487"/>
        </pc:sldMkLst>
        <pc:spChg chg="mod">
          <ac:chgData name="moroga" userId="S::moroga_gmail.com#ext#@ifrcorg.onmicrosoft.com::b0f2eddc-91e3-4a79-8416-05c03f61bfa6" providerId="AD" clId="Web-{85B62730-B987-9D7C-4C3E-7A9AAAF64EC2}" dt="2022-05-17T13:54:54.859" v="92" actId="1076"/>
          <ac:spMkLst>
            <pc:docMk/>
            <pc:sldMk cId="2778836854" sldId="487"/>
            <ac:spMk id="14" creationId="{FFB7F395-736E-4C40-8934-97956DF108C0}"/>
          </ac:spMkLst>
        </pc:spChg>
      </pc:sldChg>
      <pc:sldChg chg="addSp delSp modSp new">
        <pc:chgData name="moroga" userId="S::moroga_gmail.com#ext#@ifrcorg.onmicrosoft.com::b0f2eddc-91e3-4a79-8416-05c03f61bfa6" providerId="AD" clId="Web-{85B62730-B987-9D7C-4C3E-7A9AAAF64EC2}" dt="2022-05-17T13:29:28.698" v="21" actId="14100"/>
        <pc:sldMkLst>
          <pc:docMk/>
          <pc:sldMk cId="2747326645" sldId="488"/>
        </pc:sldMkLst>
        <pc:spChg chg="del">
          <ac:chgData name="moroga" userId="S::moroga_gmail.com#ext#@ifrcorg.onmicrosoft.com::b0f2eddc-91e3-4a79-8416-05c03f61bfa6" providerId="AD" clId="Web-{85B62730-B987-9D7C-4C3E-7A9AAAF64EC2}" dt="2022-05-17T13:25:47.583" v="1"/>
          <ac:spMkLst>
            <pc:docMk/>
            <pc:sldMk cId="2747326645" sldId="488"/>
            <ac:spMk id="2" creationId="{5515574B-61B0-AB79-C88E-3F82FAF82632}"/>
          </ac:spMkLst>
        </pc:spChg>
        <pc:spChg chg="del">
          <ac:chgData name="moroga" userId="S::moroga_gmail.com#ext#@ifrcorg.onmicrosoft.com::b0f2eddc-91e3-4a79-8416-05c03f61bfa6" providerId="AD" clId="Web-{85B62730-B987-9D7C-4C3E-7A9AAAF64EC2}" dt="2022-05-17T13:25:50.271" v="2"/>
          <ac:spMkLst>
            <pc:docMk/>
            <pc:sldMk cId="2747326645" sldId="488"/>
            <ac:spMk id="3" creationId="{9390E184-C47F-AB29-77B4-0CE049FD99B0}"/>
          </ac:spMkLst>
        </pc:spChg>
        <pc:spChg chg="add del mod">
          <ac:chgData name="moroga" userId="S::moroga_gmail.com#ext#@ifrcorg.onmicrosoft.com::b0f2eddc-91e3-4a79-8416-05c03f61bfa6" providerId="AD" clId="Web-{85B62730-B987-9D7C-4C3E-7A9AAAF64EC2}" dt="2022-05-17T13:26:44.116" v="5"/>
          <ac:spMkLst>
            <pc:docMk/>
            <pc:sldMk cId="2747326645" sldId="488"/>
            <ac:spMk id="4" creationId="{F02847E7-D5EC-3ADF-A61C-32ACECE92375}"/>
          </ac:spMkLst>
        </pc:spChg>
        <pc:picChg chg="add mod">
          <ac:chgData name="moroga" userId="S::moroga_gmail.com#ext#@ifrcorg.onmicrosoft.com::b0f2eddc-91e3-4a79-8416-05c03f61bfa6" providerId="AD" clId="Web-{85B62730-B987-9D7C-4C3E-7A9AAAF64EC2}" dt="2022-05-17T13:29:28.698" v="21" actId="14100"/>
          <ac:picMkLst>
            <pc:docMk/>
            <pc:sldMk cId="2747326645" sldId="488"/>
            <ac:picMk id="5" creationId="{DB315042-97FD-FADC-B7B8-5E6FFD607B90}"/>
          </ac:picMkLst>
        </pc:picChg>
      </pc:sldChg>
      <pc:sldChg chg="addSp delSp modSp new del">
        <pc:chgData name="moroga" userId="S::moroga_gmail.com#ext#@ifrcorg.onmicrosoft.com::b0f2eddc-91e3-4a79-8416-05c03f61bfa6" providerId="AD" clId="Web-{85B62730-B987-9D7C-4C3E-7A9AAAF64EC2}" dt="2022-05-17T13:38:18.211" v="35"/>
        <pc:sldMkLst>
          <pc:docMk/>
          <pc:sldMk cId="1322244773" sldId="489"/>
        </pc:sldMkLst>
        <pc:spChg chg="del">
          <ac:chgData name="moroga" userId="S::moroga_gmail.com#ext#@ifrcorg.onmicrosoft.com::b0f2eddc-91e3-4a79-8416-05c03f61bfa6" providerId="AD" clId="Web-{85B62730-B987-9D7C-4C3E-7A9AAAF64EC2}" dt="2022-05-17T13:34:56.284" v="24"/>
          <ac:spMkLst>
            <pc:docMk/>
            <pc:sldMk cId="1322244773" sldId="489"/>
            <ac:spMk id="2" creationId="{CFF59E9E-CB49-5645-79C5-C1AEC34F8E84}"/>
          </ac:spMkLst>
        </pc:spChg>
        <pc:spChg chg="del">
          <ac:chgData name="moroga" userId="S::moroga_gmail.com#ext#@ifrcorg.onmicrosoft.com::b0f2eddc-91e3-4a79-8416-05c03f61bfa6" providerId="AD" clId="Web-{85B62730-B987-9D7C-4C3E-7A9AAAF64EC2}" dt="2022-05-17T13:34:58.862" v="25"/>
          <ac:spMkLst>
            <pc:docMk/>
            <pc:sldMk cId="1322244773" sldId="489"/>
            <ac:spMk id="3" creationId="{569E980F-06D9-433F-A511-C6B1E9DBDD20}"/>
          </ac:spMkLst>
        </pc:spChg>
        <pc:picChg chg="add mod">
          <ac:chgData name="moroga" userId="S::moroga_gmail.com#ext#@ifrcorg.onmicrosoft.com::b0f2eddc-91e3-4a79-8416-05c03f61bfa6" providerId="AD" clId="Web-{85B62730-B987-9D7C-4C3E-7A9AAAF64EC2}" dt="2022-05-17T13:35:49.301" v="34" actId="14100"/>
          <ac:picMkLst>
            <pc:docMk/>
            <pc:sldMk cId="1322244773" sldId="489"/>
            <ac:picMk id="4" creationId="{C1D898FF-5CA7-28B6-5F7F-09DE572D7783}"/>
          </ac:picMkLst>
        </pc:picChg>
      </pc:sldChg>
      <pc:sldChg chg="addSp delSp modSp new">
        <pc:chgData name="moroga" userId="S::moroga_gmail.com#ext#@ifrcorg.onmicrosoft.com::b0f2eddc-91e3-4a79-8416-05c03f61bfa6" providerId="AD" clId="Web-{85B62730-B987-9D7C-4C3E-7A9AAAF64EC2}" dt="2022-05-17T13:41:13.262" v="51" actId="14100"/>
        <pc:sldMkLst>
          <pc:docMk/>
          <pc:sldMk cId="1370034254" sldId="489"/>
        </pc:sldMkLst>
        <pc:spChg chg="del">
          <ac:chgData name="moroga" userId="S::moroga_gmail.com#ext#@ifrcorg.onmicrosoft.com::b0f2eddc-91e3-4a79-8416-05c03f61bfa6" providerId="AD" clId="Web-{85B62730-B987-9D7C-4C3E-7A9AAAF64EC2}" dt="2022-05-17T13:38:29.992" v="37"/>
          <ac:spMkLst>
            <pc:docMk/>
            <pc:sldMk cId="1370034254" sldId="489"/>
            <ac:spMk id="2" creationId="{E46508E4-42A0-54C5-BD8A-6CDD0FF11773}"/>
          </ac:spMkLst>
        </pc:spChg>
        <pc:spChg chg="del mod">
          <ac:chgData name="moroga" userId="S::moroga_gmail.com#ext#@ifrcorg.onmicrosoft.com::b0f2eddc-91e3-4a79-8416-05c03f61bfa6" providerId="AD" clId="Web-{85B62730-B987-9D7C-4C3E-7A9AAAF64EC2}" dt="2022-05-17T13:38:35.664" v="39"/>
          <ac:spMkLst>
            <pc:docMk/>
            <pc:sldMk cId="1370034254" sldId="489"/>
            <ac:spMk id="3" creationId="{B0C9FE1F-2EAC-98C2-9DC2-09977304A497}"/>
          </ac:spMkLst>
        </pc:spChg>
        <pc:picChg chg="add del mod">
          <ac:chgData name="moroga" userId="S::moroga_gmail.com#ext#@ifrcorg.onmicrosoft.com::b0f2eddc-91e3-4a79-8416-05c03f61bfa6" providerId="AD" clId="Web-{85B62730-B987-9D7C-4C3E-7A9AAAF64EC2}" dt="2022-05-17T13:40:25.510" v="45"/>
          <ac:picMkLst>
            <pc:docMk/>
            <pc:sldMk cId="1370034254" sldId="489"/>
            <ac:picMk id="4" creationId="{188A37A5-CF52-A8B1-D773-2784EC481857}"/>
          </ac:picMkLst>
        </pc:picChg>
        <pc:picChg chg="add mod">
          <ac:chgData name="moroga" userId="S::moroga_gmail.com#ext#@ifrcorg.onmicrosoft.com::b0f2eddc-91e3-4a79-8416-05c03f61bfa6" providerId="AD" clId="Web-{85B62730-B987-9D7C-4C3E-7A9AAAF64EC2}" dt="2022-05-17T13:41:13.262" v="51" actId="14100"/>
          <ac:picMkLst>
            <pc:docMk/>
            <pc:sldMk cId="1370034254" sldId="489"/>
            <ac:picMk id="5" creationId="{B517EFF0-B15A-6F8E-1AF8-7281D1DD656A}"/>
          </ac:picMkLst>
        </pc:picChg>
      </pc:sldChg>
      <pc:sldChg chg="addSp delSp modSp new">
        <pc:chgData name="moroga" userId="S::moroga_gmail.com#ext#@ifrcorg.onmicrosoft.com::b0f2eddc-91e3-4a79-8416-05c03f61bfa6" providerId="AD" clId="Web-{85B62730-B987-9D7C-4C3E-7A9AAAF64EC2}" dt="2022-05-17T13:52:24.168" v="83" actId="14100"/>
        <pc:sldMkLst>
          <pc:docMk/>
          <pc:sldMk cId="1228748326" sldId="490"/>
        </pc:sldMkLst>
        <pc:spChg chg="del">
          <ac:chgData name="moroga" userId="S::moroga_gmail.com#ext#@ifrcorg.onmicrosoft.com::b0f2eddc-91e3-4a79-8416-05c03f61bfa6" providerId="AD" clId="Web-{85B62730-B987-9D7C-4C3E-7A9AAAF64EC2}" dt="2022-05-17T13:45:17.986" v="54"/>
          <ac:spMkLst>
            <pc:docMk/>
            <pc:sldMk cId="1228748326" sldId="490"/>
            <ac:spMk id="2" creationId="{E9A17125-8194-1678-1788-14801BEBE95B}"/>
          </ac:spMkLst>
        </pc:spChg>
        <pc:spChg chg="del mod">
          <ac:chgData name="moroga" userId="S::moroga_gmail.com#ext#@ifrcorg.onmicrosoft.com::b0f2eddc-91e3-4a79-8416-05c03f61bfa6" providerId="AD" clId="Web-{85B62730-B987-9D7C-4C3E-7A9AAAF64EC2}" dt="2022-05-17T13:45:24.127" v="56"/>
          <ac:spMkLst>
            <pc:docMk/>
            <pc:sldMk cId="1228748326" sldId="490"/>
            <ac:spMk id="3" creationId="{82747E28-29CE-F731-C4E9-5DCDB9BECB5A}"/>
          </ac:spMkLst>
        </pc:spChg>
        <pc:picChg chg="add del mod">
          <ac:chgData name="moroga" userId="S::moroga_gmail.com#ext#@ifrcorg.onmicrosoft.com::b0f2eddc-91e3-4a79-8416-05c03f61bfa6" providerId="AD" clId="Web-{85B62730-B987-9D7C-4C3E-7A9AAAF64EC2}" dt="2022-05-17T13:48:13.318" v="62"/>
          <ac:picMkLst>
            <pc:docMk/>
            <pc:sldMk cId="1228748326" sldId="490"/>
            <ac:picMk id="4" creationId="{E2641BBC-13F7-44BB-F39B-23ABB8A82E17}"/>
          </ac:picMkLst>
        </pc:picChg>
        <pc:picChg chg="add mod">
          <ac:chgData name="moroga" userId="S::moroga_gmail.com#ext#@ifrcorg.onmicrosoft.com::b0f2eddc-91e3-4a79-8416-05c03f61bfa6" providerId="AD" clId="Web-{85B62730-B987-9D7C-4C3E-7A9AAAF64EC2}" dt="2022-05-17T13:52:24.168" v="83" actId="14100"/>
          <ac:picMkLst>
            <pc:docMk/>
            <pc:sldMk cId="1228748326" sldId="490"/>
            <ac:picMk id="5" creationId="{1FC6412E-B7A7-91D7-6987-BDEC93624C7A}"/>
          </ac:picMkLst>
        </pc:picChg>
      </pc:sldChg>
    </pc:docChg>
  </pc:docChgLst>
  <pc:docChgLst>
    <pc:chgData name="moroga" userId="S::moroga_gmail.com#ext#@ifrcorg.onmicrosoft.com::b0f2eddc-91e3-4a79-8416-05c03f61bfa6" providerId="AD" clId="Web-{6A43930B-7267-5E08-3D4B-1BDEE88A1711}"/>
    <pc:docChg chg="addSld delSld modSld">
      <pc:chgData name="moroga" userId="S::moroga_gmail.com#ext#@ifrcorg.onmicrosoft.com::b0f2eddc-91e3-4a79-8416-05c03f61bfa6" providerId="AD" clId="Web-{6A43930B-7267-5E08-3D4B-1BDEE88A1711}" dt="2022-05-17T14:04:38.261" v="34"/>
      <pc:docMkLst>
        <pc:docMk/>
      </pc:docMkLst>
      <pc:sldChg chg="modSp del">
        <pc:chgData name="moroga" userId="S::moroga_gmail.com#ext#@ifrcorg.onmicrosoft.com::b0f2eddc-91e3-4a79-8416-05c03f61bfa6" providerId="AD" clId="Web-{6A43930B-7267-5E08-3D4B-1BDEE88A1711}" dt="2022-05-17T14:04:38.261" v="34"/>
        <pc:sldMkLst>
          <pc:docMk/>
          <pc:sldMk cId="746527063" sldId="258"/>
        </pc:sldMkLst>
        <pc:spChg chg="mod">
          <ac:chgData name="moroga" userId="S::moroga_gmail.com#ext#@ifrcorg.onmicrosoft.com::b0f2eddc-91e3-4a79-8416-05c03f61bfa6" providerId="AD" clId="Web-{6A43930B-7267-5E08-3D4B-1BDEE88A1711}" dt="2022-05-17T14:01:08.614" v="10" actId="1076"/>
          <ac:spMkLst>
            <pc:docMk/>
            <pc:sldMk cId="746527063" sldId="258"/>
            <ac:spMk id="3" creationId="{187D8D49-E6B7-280E-5785-32911F76A25D}"/>
          </ac:spMkLst>
        </pc:spChg>
      </pc:sldChg>
      <pc:sldChg chg="addSp delSp modSp new">
        <pc:chgData name="moroga" userId="S::moroga_gmail.com#ext#@ifrcorg.onmicrosoft.com::b0f2eddc-91e3-4a79-8416-05c03f61bfa6" providerId="AD" clId="Web-{6A43930B-7267-5E08-3D4B-1BDEE88A1711}" dt="2022-05-17T14:04:25.838" v="33" actId="20577"/>
        <pc:sldMkLst>
          <pc:docMk/>
          <pc:sldMk cId="1762470360" sldId="491"/>
        </pc:sldMkLst>
        <pc:spChg chg="mod">
          <ac:chgData name="moroga" userId="S::moroga_gmail.com#ext#@ifrcorg.onmicrosoft.com::b0f2eddc-91e3-4a79-8416-05c03f61bfa6" providerId="AD" clId="Web-{6A43930B-7267-5E08-3D4B-1BDEE88A1711}" dt="2022-05-17T14:02:05.131" v="21" actId="20577"/>
          <ac:spMkLst>
            <pc:docMk/>
            <pc:sldMk cId="1762470360" sldId="491"/>
            <ac:spMk id="2" creationId="{1B1513B4-761E-587B-5105-278E9659DF5F}"/>
          </ac:spMkLst>
        </pc:spChg>
        <pc:spChg chg="mod">
          <ac:chgData name="moroga" userId="S::moroga_gmail.com#ext#@ifrcorg.onmicrosoft.com::b0f2eddc-91e3-4a79-8416-05c03f61bfa6" providerId="AD" clId="Web-{6A43930B-7267-5E08-3D4B-1BDEE88A1711}" dt="2022-05-17T14:04:25.838" v="33" actId="20577"/>
          <ac:spMkLst>
            <pc:docMk/>
            <pc:sldMk cId="1762470360" sldId="491"/>
            <ac:spMk id="3" creationId="{316D654A-A36E-4964-E2DA-C34C9FD21CE8}"/>
          </ac:spMkLst>
        </pc:spChg>
        <pc:spChg chg="add mod">
          <ac:chgData name="moroga" userId="S::moroga_gmail.com#ext#@ifrcorg.onmicrosoft.com::b0f2eddc-91e3-4a79-8416-05c03f61bfa6" providerId="AD" clId="Web-{6A43930B-7267-5E08-3D4B-1BDEE88A1711}" dt="2022-05-17T14:03:11.836" v="27" actId="20577"/>
          <ac:spMkLst>
            <pc:docMk/>
            <pc:sldMk cId="1762470360" sldId="491"/>
            <ac:spMk id="5" creationId="{3DC8F3AC-6CFE-8BA0-2B85-7E2ABCD67BB3}"/>
          </ac:spMkLst>
        </pc:spChg>
        <pc:picChg chg="add del">
          <ac:chgData name="moroga" userId="S::moroga_gmail.com#ext#@ifrcorg.onmicrosoft.com::b0f2eddc-91e3-4a79-8416-05c03f61bfa6" providerId="AD" clId="Web-{6A43930B-7267-5E08-3D4B-1BDEE88A1711}" dt="2022-05-17T14:03:37.275" v="30"/>
          <ac:picMkLst>
            <pc:docMk/>
            <pc:sldMk cId="1762470360" sldId="491"/>
            <ac:picMk id="7" creationId="{840EEA6A-401F-47C2-5052-02D34A94650A}"/>
          </ac:picMkLst>
        </pc:picChg>
        <pc:picChg chg="add mod">
          <ac:chgData name="moroga" userId="S::moroga_gmail.com#ext#@ifrcorg.onmicrosoft.com::b0f2eddc-91e3-4a79-8416-05c03f61bfa6" providerId="AD" clId="Web-{6A43930B-7267-5E08-3D4B-1BDEE88A1711}" dt="2022-05-17T14:04:04.166" v="32" actId="1076"/>
          <ac:picMkLst>
            <pc:docMk/>
            <pc:sldMk cId="1762470360" sldId="491"/>
            <ac:picMk id="9" creationId="{82DC88EC-422D-55B3-623D-ADEC01D82E0E}"/>
          </ac:picMkLst>
        </pc:picChg>
      </pc:sldChg>
    </pc:docChg>
  </pc:docChgLst>
  <pc:docChgLst>
    <pc:chgData name="moroga" userId="S::moroga_gmail.com#ext#@ifrcorg.onmicrosoft.com::b0f2eddc-91e3-4a79-8416-05c03f61bfa6" providerId="AD" clId="Web-{326F17FE-3904-4C3B-98AB-DB5AABAAE9E8}"/>
    <pc:docChg chg="modSld">
      <pc:chgData name="moroga" userId="S::moroga_gmail.com#ext#@ifrcorg.onmicrosoft.com::b0f2eddc-91e3-4a79-8416-05c03f61bfa6" providerId="AD" clId="Web-{326F17FE-3904-4C3B-98AB-DB5AABAAE9E8}" dt="2023-01-23T13:36:11.317" v="1" actId="20577"/>
      <pc:docMkLst>
        <pc:docMk/>
      </pc:docMkLst>
      <pc:sldChg chg="modSp">
        <pc:chgData name="moroga" userId="S::moroga_gmail.com#ext#@ifrcorg.onmicrosoft.com::b0f2eddc-91e3-4a79-8416-05c03f61bfa6" providerId="AD" clId="Web-{326F17FE-3904-4C3B-98AB-DB5AABAAE9E8}" dt="2023-01-23T13:36:11.317" v="1" actId="20577"/>
        <pc:sldMkLst>
          <pc:docMk/>
          <pc:sldMk cId="1762470360" sldId="491"/>
        </pc:sldMkLst>
        <pc:spChg chg="mod">
          <ac:chgData name="moroga" userId="S::moroga_gmail.com#ext#@ifrcorg.onmicrosoft.com::b0f2eddc-91e3-4a79-8416-05c03f61bfa6" providerId="AD" clId="Web-{326F17FE-3904-4C3B-98AB-DB5AABAAE9E8}" dt="2023-01-23T13:36:11.317" v="1" actId="20577"/>
          <ac:spMkLst>
            <pc:docMk/>
            <pc:sldMk cId="1762470360" sldId="491"/>
            <ac:spMk id="3" creationId="{316D654A-A36E-4964-E2DA-C34C9FD21CE8}"/>
          </ac:spMkLst>
        </pc:spChg>
      </pc:sldChg>
    </pc:docChg>
  </pc:docChgLst>
  <pc:docChgLst>
    <pc:chgData name="Guest User" userId="S::urn:spo:anon#9e6d4271d1138eab7c7937fd05940304e85f604e567ecedb924829e6a840756d::" providerId="AD" clId="Web-{93B782D6-667E-D432-A791-D76A78EBF0C8}"/>
    <pc:docChg chg="addSld modSld">
      <pc:chgData name="Guest User" userId="S::urn:spo:anon#9e6d4271d1138eab7c7937fd05940304e85f604e567ecedb924829e6a840756d::" providerId="AD" clId="Web-{93B782D6-667E-D432-A791-D76A78EBF0C8}" dt="2022-09-30T13:13:14.556" v="84" actId="20577"/>
      <pc:docMkLst>
        <pc:docMk/>
      </pc:docMkLst>
      <pc:sldChg chg="addSp delSp modSp new">
        <pc:chgData name="Guest User" userId="S::urn:spo:anon#9e6d4271d1138eab7c7937fd05940304e85f604e567ecedb924829e6a840756d::" providerId="AD" clId="Web-{93B782D6-667E-D432-A791-D76A78EBF0C8}" dt="2022-09-30T13:13:14.556" v="84" actId="20577"/>
        <pc:sldMkLst>
          <pc:docMk/>
          <pc:sldMk cId="2410636644" sldId="492"/>
        </pc:sldMkLst>
        <pc:spChg chg="del mod">
          <ac:chgData name="Guest User" userId="S::urn:spo:anon#9e6d4271d1138eab7c7937fd05940304e85f604e567ecedb924829e6a840756d::" providerId="AD" clId="Web-{93B782D6-667E-D432-A791-D76A78EBF0C8}" dt="2022-09-30T13:12:06.055" v="55"/>
          <ac:spMkLst>
            <pc:docMk/>
            <pc:sldMk cId="2410636644" sldId="492"/>
            <ac:spMk id="2" creationId="{A9D888A7-B748-3F52-119D-4242517ACA84}"/>
          </ac:spMkLst>
        </pc:spChg>
        <pc:spChg chg="mod">
          <ac:chgData name="Guest User" userId="S::urn:spo:anon#9e6d4271d1138eab7c7937fd05940304e85f604e567ecedb924829e6a840756d::" providerId="AD" clId="Web-{93B782D6-667E-D432-A791-D76A78EBF0C8}" dt="2022-09-30T13:08:18.643" v="30" actId="14100"/>
          <ac:spMkLst>
            <pc:docMk/>
            <pc:sldMk cId="2410636644" sldId="492"/>
            <ac:spMk id="3" creationId="{778B41BB-3EBB-B4D9-0DDB-E37DEE055C0F}"/>
          </ac:spMkLst>
        </pc:spChg>
        <pc:spChg chg="add mod">
          <ac:chgData name="Guest User" userId="S::urn:spo:anon#9e6d4271d1138eab7c7937fd05940304e85f604e567ecedb924829e6a840756d::" providerId="AD" clId="Web-{93B782D6-667E-D432-A791-D76A78EBF0C8}" dt="2022-09-30T13:06:41.578" v="19" actId="20577"/>
          <ac:spMkLst>
            <pc:docMk/>
            <pc:sldMk cId="2410636644" sldId="492"/>
            <ac:spMk id="4" creationId="{66143277-D936-DF79-7BFC-3F18ED4A3065}"/>
          </ac:spMkLst>
        </pc:spChg>
        <pc:spChg chg="add mod">
          <ac:chgData name="Guest User" userId="S::urn:spo:anon#9e6d4271d1138eab7c7937fd05940304e85f604e567ecedb924829e6a840756d::" providerId="AD" clId="Web-{93B782D6-667E-D432-A791-D76A78EBF0C8}" dt="2022-09-30T13:07:33.783" v="24" actId="20577"/>
          <ac:spMkLst>
            <pc:docMk/>
            <pc:sldMk cId="2410636644" sldId="492"/>
            <ac:spMk id="5" creationId="{36B9A138-E9FE-A345-94F4-B43A7E0D3A08}"/>
          </ac:spMkLst>
        </pc:spChg>
        <pc:spChg chg="add mod">
          <ac:chgData name="Guest User" userId="S::urn:spo:anon#9e6d4271d1138eab7c7937fd05940304e85f604e567ecedb924829e6a840756d::" providerId="AD" clId="Web-{93B782D6-667E-D432-A791-D76A78EBF0C8}" dt="2022-09-30T13:13:14.556" v="84" actId="20577"/>
          <ac:spMkLst>
            <pc:docMk/>
            <pc:sldMk cId="2410636644" sldId="492"/>
            <ac:spMk id="9" creationId="{D39B2972-1DC4-5084-2DD1-9A0991E7D557}"/>
          </ac:spMkLst>
        </pc:spChg>
        <pc:graphicFrameChg chg="add mod modGraphic">
          <ac:chgData name="Guest User" userId="S::urn:spo:anon#9e6d4271d1138eab7c7937fd05940304e85f604e567ecedb924829e6a840756d::" providerId="AD" clId="Web-{93B782D6-667E-D432-A791-D76A78EBF0C8}" dt="2022-09-30T13:09:14.207" v="36" actId="1076"/>
          <ac:graphicFrameMkLst>
            <pc:docMk/>
            <pc:sldMk cId="2410636644" sldId="492"/>
            <ac:graphicFrameMk id="7" creationId="{6D34A7DD-BCB4-80DC-99D4-151D6BDDA0D9}"/>
          </ac:graphicFrameMkLst>
        </pc:graphicFrameChg>
      </pc:sldChg>
    </pc:docChg>
  </pc:docChgLst>
  <pc:docChgLst>
    <pc:chgData name="moroga" userId="S::moroga_gmail.com#ext#@ifrcorg.onmicrosoft.com::b0f2eddc-91e3-4a79-8416-05c03f61bfa6" providerId="AD" clId="Web-{8C76EE66-0F5E-4A82-992E-1EF35866D12B}"/>
    <pc:docChg chg="modSld">
      <pc:chgData name="moroga" userId="S::moroga_gmail.com#ext#@ifrcorg.onmicrosoft.com::b0f2eddc-91e3-4a79-8416-05c03f61bfa6" providerId="AD" clId="Web-{8C76EE66-0F5E-4A82-992E-1EF35866D12B}" dt="2023-01-23T12:47:15.937" v="41" actId="20577"/>
      <pc:docMkLst>
        <pc:docMk/>
      </pc:docMkLst>
      <pc:sldChg chg="modSp">
        <pc:chgData name="moroga" userId="S::moroga_gmail.com#ext#@ifrcorg.onmicrosoft.com::b0f2eddc-91e3-4a79-8416-05c03f61bfa6" providerId="AD" clId="Web-{8C76EE66-0F5E-4A82-992E-1EF35866D12B}" dt="2023-01-23T12:42:31.083" v="5" actId="20577"/>
        <pc:sldMkLst>
          <pc:docMk/>
          <pc:sldMk cId="3580953578" sldId="340"/>
        </pc:sldMkLst>
        <pc:spChg chg="mod">
          <ac:chgData name="moroga" userId="S::moroga_gmail.com#ext#@ifrcorg.onmicrosoft.com::b0f2eddc-91e3-4a79-8416-05c03f61bfa6" providerId="AD" clId="Web-{8C76EE66-0F5E-4A82-992E-1EF35866D12B}" dt="2023-01-23T12:42:31.083" v="5" actId="20577"/>
          <ac:spMkLst>
            <pc:docMk/>
            <pc:sldMk cId="3580953578" sldId="340"/>
            <ac:spMk id="3" creationId="{9149AF94-562E-46F4-94C6-8B6F6C5CF1CB}"/>
          </ac:spMkLst>
        </pc:spChg>
      </pc:sldChg>
      <pc:sldChg chg="modSp">
        <pc:chgData name="moroga" userId="S::moroga_gmail.com#ext#@ifrcorg.onmicrosoft.com::b0f2eddc-91e3-4a79-8416-05c03f61bfa6" providerId="AD" clId="Web-{8C76EE66-0F5E-4A82-992E-1EF35866D12B}" dt="2023-01-23T12:43:17.116" v="8" actId="20577"/>
        <pc:sldMkLst>
          <pc:docMk/>
          <pc:sldMk cId="3250415470" sldId="348"/>
        </pc:sldMkLst>
        <pc:spChg chg="mod">
          <ac:chgData name="moroga" userId="S::moroga_gmail.com#ext#@ifrcorg.onmicrosoft.com::b0f2eddc-91e3-4a79-8416-05c03f61bfa6" providerId="AD" clId="Web-{8C76EE66-0F5E-4A82-992E-1EF35866D12B}" dt="2023-01-23T12:43:17.116" v="8" actId="20577"/>
          <ac:spMkLst>
            <pc:docMk/>
            <pc:sldMk cId="3250415470" sldId="348"/>
            <ac:spMk id="3" creationId="{9149AF94-562E-46F4-94C6-8B6F6C5CF1CB}"/>
          </ac:spMkLst>
        </pc:spChg>
      </pc:sldChg>
      <pc:sldChg chg="modSp">
        <pc:chgData name="moroga" userId="S::moroga_gmail.com#ext#@ifrcorg.onmicrosoft.com::b0f2eddc-91e3-4a79-8416-05c03f61bfa6" providerId="AD" clId="Web-{8C76EE66-0F5E-4A82-992E-1EF35866D12B}" dt="2023-01-23T12:45:33.371" v="20" actId="14100"/>
        <pc:sldMkLst>
          <pc:docMk/>
          <pc:sldMk cId="3282173084" sldId="375"/>
        </pc:sldMkLst>
        <pc:spChg chg="mod">
          <ac:chgData name="moroga" userId="S::moroga_gmail.com#ext#@ifrcorg.onmicrosoft.com::b0f2eddc-91e3-4a79-8416-05c03f61bfa6" providerId="AD" clId="Web-{8C76EE66-0F5E-4A82-992E-1EF35866D12B}" dt="2023-01-23T12:45:33.371" v="20" actId="14100"/>
          <ac:spMkLst>
            <pc:docMk/>
            <pc:sldMk cId="3282173084" sldId="375"/>
            <ac:spMk id="26" creationId="{035DF2CD-28B3-0D4D-B0B3-115E8A03160D}"/>
          </ac:spMkLst>
        </pc:spChg>
      </pc:sldChg>
      <pc:sldChg chg="modSp">
        <pc:chgData name="moroga" userId="S::moroga_gmail.com#ext#@ifrcorg.onmicrosoft.com::b0f2eddc-91e3-4a79-8416-05c03f61bfa6" providerId="AD" clId="Web-{8C76EE66-0F5E-4A82-992E-1EF35866D12B}" dt="2023-01-23T12:45:42.293" v="21" actId="14100"/>
        <pc:sldMkLst>
          <pc:docMk/>
          <pc:sldMk cId="1866787953" sldId="376"/>
        </pc:sldMkLst>
        <pc:spChg chg="mod">
          <ac:chgData name="moroga" userId="S::moroga_gmail.com#ext#@ifrcorg.onmicrosoft.com::b0f2eddc-91e3-4a79-8416-05c03f61bfa6" providerId="AD" clId="Web-{8C76EE66-0F5E-4A82-992E-1EF35866D12B}" dt="2023-01-23T12:45:42.293" v="21" actId="14100"/>
          <ac:spMkLst>
            <pc:docMk/>
            <pc:sldMk cId="1866787953" sldId="376"/>
            <ac:spMk id="30" creationId="{50198C13-8A83-8A4B-B8D7-F70570FC65AB}"/>
          </ac:spMkLst>
        </pc:spChg>
      </pc:sldChg>
      <pc:sldChg chg="modSp">
        <pc:chgData name="moroga" userId="S::moroga_gmail.com#ext#@ifrcorg.onmicrosoft.com::b0f2eddc-91e3-4a79-8416-05c03f61bfa6" providerId="AD" clId="Web-{8C76EE66-0F5E-4A82-992E-1EF35866D12B}" dt="2023-01-23T12:46:03.356" v="28" actId="20577"/>
        <pc:sldMkLst>
          <pc:docMk/>
          <pc:sldMk cId="4207257084" sldId="378"/>
        </pc:sldMkLst>
        <pc:spChg chg="mod">
          <ac:chgData name="moroga" userId="S::moroga_gmail.com#ext#@ifrcorg.onmicrosoft.com::b0f2eddc-91e3-4a79-8416-05c03f61bfa6" providerId="AD" clId="Web-{8C76EE66-0F5E-4A82-992E-1EF35866D12B}" dt="2023-01-23T12:45:46.324" v="22" actId="14100"/>
          <ac:spMkLst>
            <pc:docMk/>
            <pc:sldMk cId="4207257084" sldId="378"/>
            <ac:spMk id="30" creationId="{D20FDB55-319A-0546-BF96-445E2504B116}"/>
          </ac:spMkLst>
        </pc:spChg>
        <pc:spChg chg="mod">
          <ac:chgData name="moroga" userId="S::moroga_gmail.com#ext#@ifrcorg.onmicrosoft.com::b0f2eddc-91e3-4a79-8416-05c03f61bfa6" providerId="AD" clId="Web-{8C76EE66-0F5E-4A82-992E-1EF35866D12B}" dt="2023-01-23T12:46:03.356" v="28" actId="20577"/>
          <ac:spMkLst>
            <pc:docMk/>
            <pc:sldMk cId="4207257084" sldId="378"/>
            <ac:spMk id="31" creationId="{367B739F-2CBD-6A4C-9378-52DB8F5E07ED}"/>
          </ac:spMkLst>
        </pc:spChg>
      </pc:sldChg>
      <pc:sldChg chg="modSp">
        <pc:chgData name="moroga" userId="S::moroga_gmail.com#ext#@ifrcorg.onmicrosoft.com::b0f2eddc-91e3-4a79-8416-05c03f61bfa6" providerId="AD" clId="Web-{8C76EE66-0F5E-4A82-992E-1EF35866D12B}" dt="2023-01-23T12:43:43.070" v="13" actId="20577"/>
        <pc:sldMkLst>
          <pc:docMk/>
          <pc:sldMk cId="2941747865" sldId="419"/>
        </pc:sldMkLst>
        <pc:spChg chg="mod">
          <ac:chgData name="moroga" userId="S::moroga_gmail.com#ext#@ifrcorg.onmicrosoft.com::b0f2eddc-91e3-4a79-8416-05c03f61bfa6" providerId="AD" clId="Web-{8C76EE66-0F5E-4A82-992E-1EF35866D12B}" dt="2023-01-23T12:43:33.101" v="11" actId="20577"/>
          <ac:spMkLst>
            <pc:docMk/>
            <pc:sldMk cId="2941747865" sldId="419"/>
            <ac:spMk id="2" creationId="{9457F3A0-3DBB-489E-88FC-56501089C733}"/>
          </ac:spMkLst>
        </pc:spChg>
        <pc:spChg chg="mod">
          <ac:chgData name="moroga" userId="S::moroga_gmail.com#ext#@ifrcorg.onmicrosoft.com::b0f2eddc-91e3-4a79-8416-05c03f61bfa6" providerId="AD" clId="Web-{8C76EE66-0F5E-4A82-992E-1EF35866D12B}" dt="2023-01-23T12:43:43.070" v="13" actId="20577"/>
          <ac:spMkLst>
            <pc:docMk/>
            <pc:sldMk cId="2941747865" sldId="419"/>
            <ac:spMk id="8" creationId="{C04489DE-0F02-764A-AD4E-AA6F4ADA656A}"/>
          </ac:spMkLst>
        </pc:spChg>
      </pc:sldChg>
      <pc:sldChg chg="modSp">
        <pc:chgData name="moroga" userId="S::moroga_gmail.com#ext#@ifrcorg.onmicrosoft.com::b0f2eddc-91e3-4a79-8416-05c03f61bfa6" providerId="AD" clId="Web-{8C76EE66-0F5E-4A82-992E-1EF35866D12B}" dt="2023-01-23T12:44:28.056" v="19" actId="20577"/>
        <pc:sldMkLst>
          <pc:docMk/>
          <pc:sldMk cId="2697462589" sldId="451"/>
        </pc:sldMkLst>
        <pc:spChg chg="mod">
          <ac:chgData name="moroga" userId="S::moroga_gmail.com#ext#@ifrcorg.onmicrosoft.com::b0f2eddc-91e3-4a79-8416-05c03f61bfa6" providerId="AD" clId="Web-{8C76EE66-0F5E-4A82-992E-1EF35866D12B}" dt="2023-01-23T12:44:28.056" v="19" actId="20577"/>
          <ac:spMkLst>
            <pc:docMk/>
            <pc:sldMk cId="2697462589" sldId="451"/>
            <ac:spMk id="10" creationId="{00000000-0000-0000-0000-000000000000}"/>
          </ac:spMkLst>
        </pc:spChg>
      </pc:sldChg>
      <pc:sldChg chg="modSp">
        <pc:chgData name="moroga" userId="S::moroga_gmail.com#ext#@ifrcorg.onmicrosoft.com::b0f2eddc-91e3-4a79-8416-05c03f61bfa6" providerId="AD" clId="Web-{8C76EE66-0F5E-4A82-992E-1EF35866D12B}" dt="2023-01-23T12:47:15.937" v="41" actId="20577"/>
        <pc:sldMkLst>
          <pc:docMk/>
          <pc:sldMk cId="2770148961" sldId="484"/>
        </pc:sldMkLst>
        <pc:spChg chg="mod">
          <ac:chgData name="moroga" userId="S::moroga_gmail.com#ext#@ifrcorg.onmicrosoft.com::b0f2eddc-91e3-4a79-8416-05c03f61bfa6" providerId="AD" clId="Web-{8C76EE66-0F5E-4A82-992E-1EF35866D12B}" dt="2023-01-23T12:47:15.937" v="41" actId="20577"/>
          <ac:spMkLst>
            <pc:docMk/>
            <pc:sldMk cId="2770148961" sldId="484"/>
            <ac:spMk id="3" creationId="{396B4A7A-3AEC-2F44-8942-B51DD4B65F6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3F7B98-C012-8B4D-BFFF-B67AE1732DD0}" type="datetimeFigureOut">
              <a:rPr lang="en-FR" smtClean="0"/>
              <a:t>01/23/2023</a:t>
            </a:fld>
            <a:endParaRPr lang="en-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BEA8D8-DC6F-7443-A425-2785EA211354}" type="slidenum">
              <a:rPr lang="en-FR" smtClean="0"/>
              <a:t>‹#›</a:t>
            </a:fld>
            <a:endParaRPr lang="en-FR"/>
          </a:p>
        </p:txBody>
      </p:sp>
    </p:spTree>
    <p:extLst>
      <p:ext uri="{BB962C8B-B14F-4D97-AF65-F5344CB8AC3E}">
        <p14:creationId xmlns:p14="http://schemas.microsoft.com/office/powerpoint/2010/main" val="2487732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gn="l" rtl="0">
              <a:buClr>
                <a:srgbClr val="C00000"/>
              </a:buClr>
              <a:buFont typeface="Wingdings" panose="05000000000000000000" pitchFamily="2" charset="2"/>
              <a:buChar char="§"/>
            </a:pPr>
            <a:r>
              <a:rPr lang="en-US" sz="2400"/>
              <a:t>Qu'avez-vous pensé du film ?</a:t>
            </a:r>
          </a:p>
          <a:p>
            <a:pPr lvl="1" algn="l" rtl="0">
              <a:buClr>
                <a:srgbClr val="C00000"/>
              </a:buClr>
              <a:buFont typeface="Wingdings" panose="05000000000000000000" pitchFamily="2" charset="2"/>
              <a:buChar char="§"/>
            </a:pPr>
            <a:r>
              <a:rPr lang="en-US" sz="2400"/>
              <a:t>Cela a-t-il changé votre perception de la maladie / les mots que vous associez au choléra ?</a:t>
            </a:r>
          </a:p>
          <a:p>
            <a:pPr lvl="1" algn="l" rtl="0">
              <a:buClr>
                <a:srgbClr val="C00000"/>
              </a:buClr>
              <a:buFont typeface="Wingdings" panose="05000000000000000000" pitchFamily="2" charset="2"/>
              <a:buChar char="§"/>
            </a:pPr>
            <a:r>
              <a:rPr lang="en-US" sz="2400"/>
              <a:t>Soulevez le problème que vous ne voyez pas le choléra, contrairement au film.</a:t>
            </a:r>
          </a:p>
          <a:p>
            <a:pPr algn="l" rtl="0">
              <a:spcAft>
                <a:spcPts val="0"/>
              </a:spcAft>
            </a:pPr>
            <a:endParaRPr lang="en-GB"/>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4</a:t>
            </a:fld>
            <a:endParaRPr lang="en-GB"/>
          </a:p>
        </p:txBody>
      </p:sp>
    </p:spTree>
    <p:extLst>
      <p:ext uri="{BB962C8B-B14F-4D97-AF65-F5344CB8AC3E}">
        <p14:creationId xmlns:p14="http://schemas.microsoft.com/office/powerpoint/2010/main" val="4183310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GB"/>
              <a:t>Réponses sur la diapositive suivante</a:t>
            </a:r>
          </a:p>
        </p:txBody>
      </p:sp>
      <p:sp>
        <p:nvSpPr>
          <p:cNvPr id="4" name="Slide Number Placeholder 3"/>
          <p:cNvSpPr>
            <a:spLocks noGrp="1"/>
          </p:cNvSpPr>
          <p:nvPr>
            <p:ph type="sldNum" sz="quarter" idx="5"/>
          </p:nvPr>
        </p:nvSpPr>
        <p:spPr/>
        <p:txBody>
          <a:bodyPr/>
          <a:lstStyle/>
          <a:p>
            <a:pPr algn="l" rtl="0"/>
            <a:fld id="{9E42FD4B-7126-4A73-BBC8-4DDF9E1319BE}" type="slidenum">
              <a:rPr lang="en-GB" smtClean="0"/>
              <a:t>20</a:t>
            </a:fld>
            <a:endParaRPr lang="en-GB"/>
          </a:p>
        </p:txBody>
      </p:sp>
    </p:spTree>
    <p:extLst>
      <p:ext uri="{BB962C8B-B14F-4D97-AF65-F5344CB8AC3E}">
        <p14:creationId xmlns:p14="http://schemas.microsoft.com/office/powerpoint/2010/main" val="18619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21</a:t>
            </a:fld>
            <a:endParaRPr lang="en-GB"/>
          </a:p>
        </p:txBody>
      </p:sp>
    </p:spTree>
    <p:extLst>
      <p:ext uri="{BB962C8B-B14F-4D97-AF65-F5344CB8AC3E}">
        <p14:creationId xmlns:p14="http://schemas.microsoft.com/office/powerpoint/2010/main" val="4165970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22</a:t>
            </a:fld>
            <a:endParaRPr lang="en-GB"/>
          </a:p>
        </p:txBody>
      </p:sp>
    </p:spTree>
    <p:extLst>
      <p:ext uri="{BB962C8B-B14F-4D97-AF65-F5344CB8AC3E}">
        <p14:creationId xmlns:p14="http://schemas.microsoft.com/office/powerpoint/2010/main" val="3857510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5</a:t>
            </a:fld>
            <a:endParaRPr lang="en-GB"/>
          </a:p>
        </p:txBody>
      </p:sp>
    </p:spTree>
    <p:extLst>
      <p:ext uri="{BB962C8B-B14F-4D97-AF65-F5344CB8AC3E}">
        <p14:creationId xmlns:p14="http://schemas.microsoft.com/office/powerpoint/2010/main" val="2722129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a:t>Cela signifie que si vous voyez des cas, il pourrait y en avoir plus.</a:t>
            </a:r>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6</a:t>
            </a:fld>
            <a:endParaRPr lang="en-GB"/>
          </a:p>
        </p:txBody>
      </p:sp>
    </p:spTree>
    <p:extLst>
      <p:ext uri="{BB962C8B-B14F-4D97-AF65-F5344CB8AC3E}">
        <p14:creationId xmlns:p14="http://schemas.microsoft.com/office/powerpoint/2010/main" val="685797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8</a:t>
            </a:fld>
            <a:endParaRPr lang="en-GB"/>
          </a:p>
        </p:txBody>
      </p:sp>
    </p:spTree>
    <p:extLst>
      <p:ext uri="{BB962C8B-B14F-4D97-AF65-F5344CB8AC3E}">
        <p14:creationId xmlns:p14="http://schemas.microsoft.com/office/powerpoint/2010/main" val="3530806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GB" b="1"/>
              <a:t>Contexte physique</a:t>
            </a:r>
            <a:r>
              <a:rPr lang="en-GB"/>
              <a:t>– éloignement du centre de santé, éloignement des personnes ayant une formation médicale, manque d'eau potable</a:t>
            </a:r>
          </a:p>
          <a:p>
            <a:pPr algn="l" rtl="0"/>
            <a:endParaRPr lang="en-GB"/>
          </a:p>
          <a:p>
            <a:pPr algn="l" rtl="0"/>
            <a:r>
              <a:rPr lang="en-GB" b="1"/>
              <a:t>Contexte économique/du marché</a:t>
            </a:r>
            <a:r>
              <a:rPr lang="en-GB"/>
              <a:t>– SRO indisponible dans le village, les gens ont peu d'argent et n'achèteront pas de SRO, les gens ne traitent pas l'eau en raison du coût du carburant pour l'ébullition ou des produits chimiques de traitement</a:t>
            </a:r>
          </a:p>
          <a:p>
            <a:pPr algn="l" rtl="0"/>
            <a:endParaRPr lang="en-GB"/>
          </a:p>
          <a:p>
            <a:pPr algn="l" rtl="0"/>
            <a:r>
              <a:rPr lang="en-GB" b="1"/>
              <a:t>Éducation et connaissances</a:t>
            </a:r>
            <a:r>
              <a:rPr lang="en-GB"/>
              <a:t>– ne connaissent pas les symptômes du choléra, ne connaissent pas les symptômes de déshydratation, ne comprennent pas comment le choléra se propage, ne savent pas comment mélanger les SRO ou utiliser du sucre et du sel pour fabriquer des SRO,</a:t>
            </a:r>
          </a:p>
          <a:p>
            <a:pPr algn="l" rtl="0"/>
            <a:endParaRPr lang="en-GB"/>
          </a:p>
          <a:p>
            <a:pPr algn="l" rtl="0"/>
            <a:r>
              <a:rPr lang="en-GB" b="1"/>
              <a:t>Perception</a:t>
            </a:r>
            <a:r>
              <a:rPr lang="en-GB"/>
              <a:t>– ne perçoivent pas le risque pour la vie du choléra, sont habitués à avoir des épisodes de diarrhée et ne reconnaissent pas la différence, souhaitent éviter les associations négatives qui accompagnent le fait d'admettre qu'on a le choléra</a:t>
            </a:r>
          </a:p>
        </p:txBody>
      </p:sp>
      <p:sp>
        <p:nvSpPr>
          <p:cNvPr id="4" name="Slide Number Placeholder 3"/>
          <p:cNvSpPr>
            <a:spLocks noGrp="1"/>
          </p:cNvSpPr>
          <p:nvPr>
            <p:ph type="sldNum" sz="quarter" idx="5"/>
          </p:nvPr>
        </p:nvSpPr>
        <p:spPr/>
        <p:txBody>
          <a:bodyPr/>
          <a:lstStyle/>
          <a:p>
            <a:pPr algn="l" rtl="0"/>
            <a:fld id="{9E42FD4B-7126-4A73-BBC8-4DDF9E1319BE}" type="slidenum">
              <a:rPr lang="en-GB" smtClean="0"/>
              <a:t>11</a:t>
            </a:fld>
            <a:endParaRPr lang="en-GB"/>
          </a:p>
        </p:txBody>
      </p:sp>
    </p:spTree>
    <p:extLst>
      <p:ext uri="{BB962C8B-B14F-4D97-AF65-F5344CB8AC3E}">
        <p14:creationId xmlns:p14="http://schemas.microsoft.com/office/powerpoint/2010/main" val="1466910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a:p>
            <a:pPr algn="l" rtl="0"/>
            <a:r>
              <a:rPr lang="en-US" baseline="0"/>
              <a:t>Si sur</a:t>
            </a:r>
            <a:r>
              <a:rPr lang="en-US" baseline="0" err="1"/>
              <a:t>veut</a:t>
            </a:r>
            <a:r>
              <a:rPr lang="en-US" baseline="0"/>
              <a:t> </a:t>
            </a:r>
            <a:r>
              <a:rPr lang="en-US" baseline="0" err="1"/>
              <a:t>maintenant</a:t>
            </a:r>
            <a:r>
              <a:rPr lang="en-US" baseline="0"/>
              <a:t>limiteur la transmission, sur</a:t>
            </a:r>
            <a:r>
              <a:rPr lang="en-US" baseline="0" err="1"/>
              <a:t>peut</a:t>
            </a:r>
            <a:r>
              <a:rPr lang="en-US" baseline="0"/>
              <a:t> </a:t>
            </a:r>
            <a:r>
              <a:rPr lang="en-US" baseline="0" err="1"/>
              <a:t>agir</a:t>
            </a:r>
            <a:r>
              <a:rPr lang="en-US" baseline="0"/>
              <a:t>à 3</a:t>
            </a:r>
            <a:r>
              <a:rPr lang="en-US" baseline="0" err="1"/>
              <a:t>niveaux</a:t>
            </a:r>
            <a:r>
              <a:rPr lang="en-US" baseline="0"/>
              <a:t> </a:t>
            </a:r>
            <a:endParaRPr lang="en-US"/>
          </a:p>
          <a:p>
            <a:pPr algn="l" rtl="0"/>
            <a:endParaRPr lang="en-US"/>
          </a:p>
          <a:p>
            <a:pPr algn="l" rtl="0"/>
            <a:r>
              <a:rPr lang="en-US" err="1"/>
              <a:t>Agir</a:t>
            </a:r>
            <a:r>
              <a:rPr lang="en-US"/>
              <a:t> </a:t>
            </a:r>
            <a:r>
              <a:rPr lang="en-US" err="1"/>
              <a:t>sur</a:t>
            </a:r>
            <a:r>
              <a:rPr lang="en-US"/>
              <a:t>les</a:t>
            </a:r>
            <a:r>
              <a:rPr lang="en-US" err="1"/>
              <a:t>individus</a:t>
            </a:r>
            <a:r>
              <a:rPr lang="en-US"/>
              <a:t>malades :</a:t>
            </a:r>
            <a:r>
              <a:rPr lang="en-US" err="1"/>
              <a:t>Qué</a:t>
            </a:r>
            <a:r>
              <a:rPr lang="en-US"/>
              <a:t> </a:t>
            </a:r>
            <a:r>
              <a:rPr lang="en-US" err="1"/>
              <a:t>peut</a:t>
            </a:r>
            <a:r>
              <a:rPr lang="en-US"/>
              <a:t>au juste par</a:t>
            </a:r>
            <a:r>
              <a:rPr lang="en-US" err="1"/>
              <a:t>exemple</a:t>
            </a:r>
            <a:r>
              <a:rPr lang="en-US"/>
              <a:t>?</a:t>
            </a:r>
          </a:p>
          <a:p>
            <a:pPr algn="l" rtl="0"/>
            <a:endParaRPr lang="en-US"/>
          </a:p>
          <a:p>
            <a:pPr algn="l" rtl="0"/>
            <a:r>
              <a:rPr lang="en-US" err="1"/>
              <a:t>Oui</a:t>
            </a:r>
            <a:r>
              <a:rPr lang="en-US"/>
              <a:t>, sur</a:t>
            </a:r>
            <a:r>
              <a:rPr lang="en-US" err="1"/>
              <a:t>peut</a:t>
            </a:r>
            <a:r>
              <a:rPr lang="en-US"/>
              <a:t>les</a:t>
            </a:r>
            <a:r>
              <a:rPr lang="en-US" err="1"/>
              <a:t>soustraire</a:t>
            </a:r>
            <a:r>
              <a:rPr lang="en-US"/>
              <a:t>à la</a:t>
            </a:r>
            <a:r>
              <a:rPr lang="en-US" err="1"/>
              <a:t>commune</a:t>
            </a:r>
            <a:r>
              <a:rPr lang="en-US"/>
              <a:t>(</a:t>
            </a:r>
            <a:r>
              <a:rPr lang="en-US" err="1"/>
              <a:t>lazarets</a:t>
            </a:r>
            <a:r>
              <a:rPr lang="en-US"/>
              <a:t>)</a:t>
            </a:r>
          </a:p>
          <a:p>
            <a:pPr algn="l" rtl="0"/>
            <a:r>
              <a:rPr lang="en-US"/>
              <a:t>Sur</a:t>
            </a:r>
            <a:r>
              <a:rPr lang="en-US" err="1"/>
              <a:t>peut</a:t>
            </a:r>
            <a:r>
              <a:rPr lang="en-US"/>
              <a:t>les</a:t>
            </a:r>
            <a:r>
              <a:rPr lang="en-US" err="1"/>
              <a:t>traiter</a:t>
            </a:r>
            <a:r>
              <a:rPr lang="en-US"/>
              <a:t>, verser</a:t>
            </a:r>
            <a:r>
              <a:rPr lang="en-US" err="1"/>
              <a:t>réduire</a:t>
            </a:r>
            <a:r>
              <a:rPr lang="en-US"/>
              <a:t>pendentif le temps</a:t>
            </a:r>
            <a:r>
              <a:rPr lang="en-US" err="1"/>
              <a:t>lequel</a:t>
            </a:r>
            <a:r>
              <a:rPr lang="en-US"/>
              <a:t> </a:t>
            </a:r>
            <a:r>
              <a:rPr lang="en-US" err="1"/>
              <a:t>ils</a:t>
            </a:r>
            <a:r>
              <a:rPr lang="en-US"/>
              <a:t> </a:t>
            </a:r>
            <a:r>
              <a:rPr lang="en-US" err="1"/>
              <a:t>sont</a:t>
            </a:r>
            <a:r>
              <a:rPr lang="en-US"/>
              <a:t> </a:t>
            </a:r>
            <a:r>
              <a:rPr lang="en-US" err="1"/>
              <a:t>contagieux</a:t>
            </a:r>
            <a:r>
              <a:rPr lang="en-US" baseline="0"/>
              <a:t>(et en plus</a:t>
            </a:r>
            <a:r>
              <a:rPr lang="en-US" baseline="0" err="1"/>
              <a:t>leur</a:t>
            </a:r>
            <a:r>
              <a:rPr lang="en-US" baseline="0"/>
              <a:t> </a:t>
            </a:r>
            <a:r>
              <a:rPr lang="en-US" baseline="0" err="1"/>
              <a:t>sauver</a:t>
            </a:r>
            <a:r>
              <a:rPr lang="en-US" baseline="0"/>
              <a:t>la vie)</a:t>
            </a:r>
          </a:p>
          <a:p>
            <a:pPr algn="l" rtl="0"/>
            <a:endParaRPr lang="en-US" baseline="0"/>
          </a:p>
          <a:p>
            <a:pPr algn="l" rtl="0"/>
            <a:r>
              <a:rPr lang="en-US" baseline="0" err="1"/>
              <a:t>C'est</a:t>
            </a:r>
            <a:r>
              <a:rPr lang="en-US" baseline="0"/>
              <a:t>ce</a:t>
            </a:r>
            <a:r>
              <a:rPr lang="en-US" baseline="0" err="1"/>
              <a:t>qu'on</a:t>
            </a:r>
            <a:r>
              <a:rPr lang="en-US" baseline="0"/>
              <a:t>fait au CTC =</a:t>
            </a:r>
            <a:r>
              <a:rPr lang="en-US" baseline="0" err="1"/>
              <a:t>lazaret</a:t>
            </a:r>
            <a:r>
              <a:rPr lang="en-US" baseline="0"/>
              <a:t>+</a:t>
            </a:r>
            <a:r>
              <a:rPr lang="en-US" baseline="0" err="1"/>
              <a:t>traitement</a:t>
            </a:r>
            <a:r>
              <a:rPr lang="en-US" baseline="0"/>
              <a:t>+</a:t>
            </a:r>
            <a:r>
              <a:rPr lang="en-US" baseline="0" err="1"/>
              <a:t>gestion</a:t>
            </a:r>
            <a:r>
              <a:rPr lang="en-US" baseline="0"/>
              <a:t>des excreta pour ne pas</a:t>
            </a:r>
            <a:r>
              <a:rPr lang="en-US" baseline="0" err="1"/>
              <a:t>contaminant</a:t>
            </a:r>
            <a:r>
              <a:rPr lang="en-US" baseline="0"/>
              <a:t> </a:t>
            </a:r>
            <a:r>
              <a:rPr lang="en-US" baseline="0" err="1"/>
              <a:t>l'environnement</a:t>
            </a:r>
            <a:endParaRPr lang="en-US"/>
          </a:p>
        </p:txBody>
      </p:sp>
      <p:sp>
        <p:nvSpPr>
          <p:cNvPr id="4" name="Slide Number Placeholder 3"/>
          <p:cNvSpPr>
            <a:spLocks noGrp="1"/>
          </p:cNvSpPr>
          <p:nvPr>
            <p:ph type="sldNum" sz="quarter" idx="10"/>
          </p:nvPr>
        </p:nvSpPr>
        <p:spPr/>
        <p:txBody>
          <a:bodyPr/>
          <a:lstStyle/>
          <a:p>
            <a:pPr algn="l" rtl="0"/>
            <a:fld id="{9779E1BB-80E3-6540-A6C8-A6B50F50CA9D}" type="slidenum">
              <a:rPr lang="en-US" smtClean="0"/>
              <a:pPr algn="l" rtl="0"/>
              <a:t>13</a:t>
            </a:fld>
            <a:endParaRPr lang="en-US"/>
          </a:p>
        </p:txBody>
      </p:sp>
    </p:spTree>
    <p:extLst>
      <p:ext uri="{BB962C8B-B14F-4D97-AF65-F5344CB8AC3E}">
        <p14:creationId xmlns:p14="http://schemas.microsoft.com/office/powerpoint/2010/main" val="364799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a:p>
            <a:pPr algn="l" rtl="0"/>
            <a:r>
              <a:rPr lang="en-US" err="1"/>
              <a:t>Renforçateur</a:t>
            </a:r>
            <a:r>
              <a:rPr lang="en-US"/>
              <a:t>les</a:t>
            </a:r>
            <a:r>
              <a:rPr lang="en-US" err="1"/>
              <a:t>barrières</a:t>
            </a:r>
            <a:r>
              <a:rPr lang="en-US"/>
              <a:t> </a:t>
            </a:r>
            <a:r>
              <a:rPr lang="en-US" err="1"/>
              <a:t>sanitaires</a:t>
            </a:r>
            <a:r>
              <a:rPr lang="en-US"/>
              <a:t>: Qu'est ce</a:t>
            </a:r>
            <a:r>
              <a:rPr lang="en-US" err="1"/>
              <a:t>que</a:t>
            </a:r>
            <a:r>
              <a:rPr lang="en-US"/>
              <a:t>Californie</a:t>
            </a:r>
            <a:r>
              <a:rPr lang="en-US" err="1"/>
              <a:t>veut</a:t>
            </a:r>
            <a:r>
              <a:rPr lang="en-US"/>
              <a:t>terrible</a:t>
            </a:r>
            <a:r>
              <a:rPr lang="en-US" err="1"/>
              <a:t>concrètement</a:t>
            </a:r>
            <a:r>
              <a:rPr lang="en-US"/>
              <a:t>,</a:t>
            </a:r>
            <a:r>
              <a:rPr lang="en-US" baseline="0"/>
              <a:t>de quoi sur</a:t>
            </a:r>
            <a:r>
              <a:rPr lang="en-US" baseline="0" err="1"/>
              <a:t>parler</a:t>
            </a:r>
            <a:r>
              <a:rPr lang="en-US" baseline="0"/>
              <a:t> </a:t>
            </a:r>
            <a:r>
              <a:rPr lang="en-US" baseline="0" err="1"/>
              <a:t>ici</a:t>
            </a:r>
            <a:r>
              <a:rPr lang="en-US" baseline="0"/>
              <a:t>?</a:t>
            </a:r>
          </a:p>
          <a:p>
            <a:pPr algn="l" rtl="0"/>
            <a:endParaRPr lang="en-US" baseline="0"/>
          </a:p>
          <a:p>
            <a:pPr algn="l" rtl="0"/>
            <a:r>
              <a:rPr lang="en-US" baseline="0" err="1"/>
              <a:t>Plusieurs</a:t>
            </a:r>
            <a:r>
              <a:rPr lang="en-US" baseline="0"/>
              <a:t>choses (sur</a:t>
            </a:r>
            <a:r>
              <a:rPr lang="en-US" baseline="0" err="1"/>
              <a:t>verra</a:t>
            </a:r>
            <a:r>
              <a:rPr lang="en-US" baseline="0"/>
              <a:t>plus</a:t>
            </a:r>
            <a:r>
              <a:rPr lang="en-US" baseline="0" err="1"/>
              <a:t>tard</a:t>
            </a:r>
            <a:r>
              <a:rPr lang="en-US" baseline="0"/>
              <a:t>plus fr</a:t>
            </a:r>
            <a:r>
              <a:rPr lang="en-US" baseline="0" err="1"/>
              <a:t>détail</a:t>
            </a:r>
            <a:r>
              <a:rPr lang="en-US" baseline="0"/>
              <a:t>) :</a:t>
            </a:r>
          </a:p>
          <a:p>
            <a:pPr algn="l" rtl="0"/>
            <a:endParaRPr lang="en-US" baseline="0"/>
          </a:p>
          <a:p>
            <a:pPr algn="l" rtl="0"/>
            <a:r>
              <a:rPr lang="en-US" baseline="0"/>
              <a:t>Il</a:t>
            </a:r>
            <a:r>
              <a:rPr lang="en-US" baseline="0" err="1"/>
              <a:t>s'agiter</a:t>
            </a:r>
            <a:r>
              <a:rPr lang="en-US" baseline="0"/>
              <a:t> </a:t>
            </a:r>
            <a:r>
              <a:rPr lang="en-US" baseline="0" err="1"/>
              <a:t>dune</a:t>
            </a:r>
            <a:r>
              <a:rPr lang="en-US" baseline="0"/>
              <a:t> </a:t>
            </a:r>
            <a:r>
              <a:rPr lang="en-US" baseline="0" err="1"/>
              <a:t>malade</a:t>
            </a:r>
            <a:r>
              <a:rPr lang="en-US" baseline="0"/>
              <a:t>une boîte de vitesses</a:t>
            </a:r>
            <a:r>
              <a:rPr lang="en-US" baseline="0" err="1"/>
              <a:t>féco-orale</a:t>
            </a:r>
            <a:r>
              <a:rPr lang="en-US" baseline="0"/>
              <a:t>: Il</a:t>
            </a:r>
            <a:r>
              <a:rPr lang="en-US" baseline="0" err="1"/>
              <a:t>faut</a:t>
            </a:r>
            <a:r>
              <a:rPr lang="en-US" baseline="0"/>
              <a:t>donc</a:t>
            </a:r>
            <a:r>
              <a:rPr lang="en-US" baseline="0" err="1"/>
              <a:t>travailleur</a:t>
            </a:r>
            <a:r>
              <a:rPr lang="en-US" baseline="0"/>
              <a:t> </a:t>
            </a:r>
            <a:r>
              <a:rPr lang="en-US" baseline="0" err="1"/>
              <a:t>sur</a:t>
            </a:r>
            <a:r>
              <a:rPr lang="en-US" baseline="0"/>
              <a:t>les</a:t>
            </a:r>
            <a:r>
              <a:rPr lang="en-US" baseline="0" err="1"/>
              <a:t>barrières</a:t>
            </a:r>
            <a:r>
              <a:rPr lang="en-US" baseline="0"/>
              <a:t>à la contamination</a:t>
            </a:r>
            <a:r>
              <a:rPr lang="en-US" baseline="0" err="1"/>
              <a:t>féco</a:t>
            </a:r>
            <a:r>
              <a:rPr lang="en-US" baseline="0"/>
              <a:t> </a:t>
            </a:r>
            <a:r>
              <a:rPr lang="en-US" baseline="0" err="1"/>
              <a:t>oralement</a:t>
            </a:r>
            <a:r>
              <a:rPr lang="en-US" baseline="0"/>
              <a:t>.</a:t>
            </a:r>
          </a:p>
          <a:p>
            <a:pPr algn="l" rtl="0"/>
            <a:endParaRPr lang="en-US" baseline="0"/>
          </a:p>
          <a:p>
            <a:pPr algn="l" rtl="0"/>
            <a:endParaRPr lang="en-US"/>
          </a:p>
        </p:txBody>
      </p:sp>
      <p:sp>
        <p:nvSpPr>
          <p:cNvPr id="4" name="Slide Number Placeholder 3"/>
          <p:cNvSpPr>
            <a:spLocks noGrp="1"/>
          </p:cNvSpPr>
          <p:nvPr>
            <p:ph type="sldNum" sz="quarter" idx="10"/>
          </p:nvPr>
        </p:nvSpPr>
        <p:spPr/>
        <p:txBody>
          <a:bodyPr/>
          <a:lstStyle/>
          <a:p>
            <a:pPr algn="l" rtl="0"/>
            <a:fld id="{9779E1BB-80E3-6540-A6C8-A6B50F50CA9D}" type="slidenum">
              <a:rPr lang="en-US" smtClean="0"/>
              <a:pPr algn="l" rtl="0"/>
              <a:t>14</a:t>
            </a:fld>
            <a:endParaRPr lang="en-US"/>
          </a:p>
        </p:txBody>
      </p:sp>
    </p:spTree>
    <p:extLst>
      <p:ext uri="{BB962C8B-B14F-4D97-AF65-F5344CB8AC3E}">
        <p14:creationId xmlns:p14="http://schemas.microsoft.com/office/powerpoint/2010/main" val="93989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a:t>Dans</a:t>
            </a:r>
            <a:r>
              <a:rPr lang="en-US" baseline="0"/>
              <a:t>la plupart des cas, les gens sont infectés :</a:t>
            </a:r>
          </a:p>
          <a:p>
            <a:pPr algn="l" rtl="0"/>
            <a:endParaRPr lang="en-US" baseline="0"/>
          </a:p>
          <a:p>
            <a:pPr marL="171450" indent="-171450" algn="l" rtl="0">
              <a:buFontTx/>
              <a:buChar char="-"/>
            </a:pPr>
            <a:r>
              <a:rPr lang="en-US" baseline="0"/>
              <a:t>Avec de l'eau potable insalubre</a:t>
            </a:r>
          </a:p>
          <a:p>
            <a:pPr marL="171450" indent="-171450" algn="l" rtl="0">
              <a:buFontTx/>
              <a:buChar char="-"/>
            </a:pPr>
            <a:r>
              <a:rPr lang="en-US" baseline="0"/>
              <a:t>En participant à un rassemblement de masse (et en mangeant)</a:t>
            </a:r>
          </a:p>
          <a:p>
            <a:pPr marL="171450" indent="-171450" algn="l" rtl="0">
              <a:buFontTx/>
              <a:buChar char="-"/>
            </a:pPr>
            <a:r>
              <a:rPr lang="en-US" baseline="0"/>
              <a:t>En participant à des funérailles sans manipulation appropriée du corps et des effets personnels ou pendant les repas funéraires</a:t>
            </a:r>
          </a:p>
          <a:p>
            <a:pPr marL="171450" indent="-171450" algn="l" rtl="0">
              <a:buFontTx/>
              <a:buChar char="-"/>
            </a:pPr>
            <a:r>
              <a:rPr lang="en-US" baseline="0"/>
              <a:t>Tout en prenant soin du patient malade à la maison</a:t>
            </a:r>
          </a:p>
          <a:p>
            <a:pPr marL="171450" indent="-171450" algn="l" rtl="0">
              <a:buFontTx/>
              <a:buChar char="-"/>
            </a:pPr>
            <a:r>
              <a:rPr lang="en-US" baseline="0"/>
              <a:t>En se rendant à l'établissement de santé et en étant en contact avec des patients malades</a:t>
            </a:r>
          </a:p>
          <a:p>
            <a:pPr marL="171450" indent="-171450" algn="l" rtl="0">
              <a:buFontTx/>
              <a:buChar char="-"/>
            </a:pPr>
            <a:r>
              <a:rPr lang="en-US" baseline="0"/>
              <a:t>Parce qu'ils ont un risque/exposition particulier lié à leur profession</a:t>
            </a:r>
          </a:p>
          <a:p>
            <a:pPr marL="171450" indent="-171450" algn="l" rtl="0">
              <a:buFontTx/>
              <a:buChar char="-"/>
            </a:pPr>
            <a:endParaRPr lang="en-US"/>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17</a:t>
            </a:fld>
            <a:endParaRPr lang="en-GB"/>
          </a:p>
        </p:txBody>
      </p:sp>
    </p:spTree>
    <p:extLst>
      <p:ext uri="{BB962C8B-B14F-4D97-AF65-F5344CB8AC3E}">
        <p14:creationId xmlns:p14="http://schemas.microsoft.com/office/powerpoint/2010/main" val="2924854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a:t>Dans</a:t>
            </a:r>
            <a:r>
              <a:rPr lang="en-US" baseline="0"/>
              <a:t>la plupart des cas, les gens sont infectés :</a:t>
            </a:r>
          </a:p>
          <a:p>
            <a:pPr algn="l" rtl="0"/>
            <a:endParaRPr lang="en-US" baseline="0"/>
          </a:p>
          <a:p>
            <a:pPr marL="171450" indent="-171450" algn="l" rtl="0">
              <a:buFontTx/>
              <a:buChar char="-"/>
            </a:pPr>
            <a:r>
              <a:rPr lang="en-US" baseline="0"/>
              <a:t>Avec de l'eau potable insalubre</a:t>
            </a:r>
          </a:p>
          <a:p>
            <a:pPr marL="171450" indent="-171450" algn="l" rtl="0">
              <a:buFontTx/>
              <a:buChar char="-"/>
            </a:pPr>
            <a:r>
              <a:rPr lang="en-US" baseline="0"/>
              <a:t>En participant à un rassemblement de masse (et en mangeant)</a:t>
            </a:r>
          </a:p>
          <a:p>
            <a:pPr marL="171450" indent="-171450" algn="l" rtl="0">
              <a:buFontTx/>
              <a:buChar char="-"/>
            </a:pPr>
            <a:r>
              <a:rPr lang="en-US" baseline="0"/>
              <a:t>En participant à des funérailles sans manipulation appropriée du corps et des effets personnels ou pendant les repas funéraires</a:t>
            </a:r>
          </a:p>
          <a:p>
            <a:pPr marL="171450" indent="-171450" algn="l" rtl="0">
              <a:buFontTx/>
              <a:buChar char="-"/>
            </a:pPr>
            <a:r>
              <a:rPr lang="en-US" baseline="0"/>
              <a:t>Tout en prenant soin du patient malade à la maison</a:t>
            </a:r>
          </a:p>
          <a:p>
            <a:pPr marL="171450" indent="-171450" algn="l" rtl="0">
              <a:buFontTx/>
              <a:buChar char="-"/>
            </a:pPr>
            <a:r>
              <a:rPr lang="en-US" baseline="0"/>
              <a:t>En se rendant à l'établissement de santé et en étant en contact avec des patients malades</a:t>
            </a:r>
          </a:p>
          <a:p>
            <a:pPr marL="171450" indent="-171450" algn="l" rtl="0">
              <a:buFontTx/>
              <a:buChar char="-"/>
            </a:pPr>
            <a:r>
              <a:rPr lang="en-US" baseline="0"/>
              <a:t>Parce qu'ils ont un risque/exposition particulier lié à leur profession</a:t>
            </a:r>
          </a:p>
          <a:p>
            <a:pPr marL="171450" indent="-171450" algn="l" rtl="0">
              <a:buFontTx/>
              <a:buChar char="-"/>
            </a:pPr>
            <a:endParaRPr lang="en-US"/>
          </a:p>
        </p:txBody>
      </p:sp>
      <p:sp>
        <p:nvSpPr>
          <p:cNvPr id="4" name="Slide Number Placeholder 3"/>
          <p:cNvSpPr>
            <a:spLocks noGrp="1"/>
          </p:cNvSpPr>
          <p:nvPr>
            <p:ph type="sldNum" sz="quarter" idx="10"/>
          </p:nvPr>
        </p:nvSpPr>
        <p:spPr/>
        <p:txBody>
          <a:bodyPr/>
          <a:lstStyle/>
          <a:p>
            <a:pPr algn="l" rtl="0"/>
            <a:fld id="{9E42FD4B-7126-4A73-BBC8-4DDF9E1319BE}" type="slidenum">
              <a:rPr lang="en-GB" smtClean="0"/>
              <a:t>18</a:t>
            </a:fld>
            <a:endParaRPr lang="en-GB"/>
          </a:p>
        </p:txBody>
      </p:sp>
    </p:spTree>
    <p:extLst>
      <p:ext uri="{BB962C8B-B14F-4D97-AF65-F5344CB8AC3E}">
        <p14:creationId xmlns:p14="http://schemas.microsoft.com/office/powerpoint/2010/main" val="3104406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A8F32-BF51-0C46-ADF1-31FB252A5A1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FR"/>
          </a:p>
        </p:txBody>
      </p:sp>
      <p:sp>
        <p:nvSpPr>
          <p:cNvPr id="3" name="Subtitle 2">
            <a:extLst>
              <a:ext uri="{FF2B5EF4-FFF2-40B4-BE49-F238E27FC236}">
                <a16:creationId xmlns:a16="http://schemas.microsoft.com/office/drawing/2014/main" id="{A4A6C35B-F312-9D46-A2C6-B8501AE990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FR"/>
          </a:p>
        </p:txBody>
      </p:sp>
      <p:sp>
        <p:nvSpPr>
          <p:cNvPr id="4" name="Date Placeholder 3">
            <a:extLst>
              <a:ext uri="{FF2B5EF4-FFF2-40B4-BE49-F238E27FC236}">
                <a16:creationId xmlns:a16="http://schemas.microsoft.com/office/drawing/2014/main" id="{EC05E7B2-F5F5-EB49-829A-34A97595AD41}"/>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5" name="Footer Placeholder 4">
            <a:extLst>
              <a:ext uri="{FF2B5EF4-FFF2-40B4-BE49-F238E27FC236}">
                <a16:creationId xmlns:a16="http://schemas.microsoft.com/office/drawing/2014/main" id="{959F9F41-BEF5-D742-957A-8B94FF241135}"/>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E9D4AA9B-1217-254F-BBB4-ADC2496C98CD}"/>
              </a:ext>
            </a:extLst>
          </p:cNvPr>
          <p:cNvSpPr>
            <a:spLocks noGrp="1"/>
          </p:cNvSpPr>
          <p:nvPr>
            <p:ph type="sldNum" sz="quarter" idx="12"/>
          </p:nvPr>
        </p:nvSpPr>
        <p:spPr/>
        <p:txBody>
          <a:bodyPr/>
          <a:lstStyle/>
          <a:p>
            <a:fld id="{B768977A-7DA2-1441-8DF4-22231323123A}" type="slidenum">
              <a:rPr lang="en-FR" smtClean="0"/>
              <a:t>‹#›</a:t>
            </a:fld>
            <a:endParaRPr lang="en-FR"/>
          </a:p>
        </p:txBody>
      </p:sp>
    </p:spTree>
    <p:extLst>
      <p:ext uri="{BB962C8B-B14F-4D97-AF65-F5344CB8AC3E}">
        <p14:creationId xmlns:p14="http://schemas.microsoft.com/office/powerpoint/2010/main" val="277742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DAF00-8E7D-5543-B7FF-5CB42E36252B}"/>
              </a:ext>
            </a:extLst>
          </p:cNvPr>
          <p:cNvSpPr>
            <a:spLocks noGrp="1"/>
          </p:cNvSpPr>
          <p:nvPr>
            <p:ph type="title"/>
          </p:nvPr>
        </p:nvSpPr>
        <p:spPr/>
        <p:txBody>
          <a:bodyPr/>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1CB8B688-7C80-CD48-BA1A-061808DB542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B20264D5-8414-3A42-B04A-61819FA0747B}"/>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5" name="Footer Placeholder 4">
            <a:extLst>
              <a:ext uri="{FF2B5EF4-FFF2-40B4-BE49-F238E27FC236}">
                <a16:creationId xmlns:a16="http://schemas.microsoft.com/office/drawing/2014/main" id="{9D9D51D5-2D00-594A-83DA-2F3E181460FE}"/>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11A3B7A0-B50A-B94E-A29F-B6B0BCCF1C69}"/>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7" name="Picture 6" descr="A picture containing text, clipart&#10;&#10;Description automatically generated">
            <a:extLst>
              <a:ext uri="{FF2B5EF4-FFF2-40B4-BE49-F238E27FC236}">
                <a16:creationId xmlns:a16="http://schemas.microsoft.com/office/drawing/2014/main" id="{207F769F-4046-9DCD-BCE3-C9690B429CCF}"/>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4065135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5D4857-85DC-3B4F-A612-FC1B54B8FBF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E1A6995D-E74B-964B-B17B-73839F572A9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CA50E03F-5E74-2244-9C9E-55CE66A93F89}"/>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5" name="Footer Placeholder 4">
            <a:extLst>
              <a:ext uri="{FF2B5EF4-FFF2-40B4-BE49-F238E27FC236}">
                <a16:creationId xmlns:a16="http://schemas.microsoft.com/office/drawing/2014/main" id="{35E2C6D8-2274-DB4B-ABEC-EEDD413EFAC5}"/>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F36694DC-A7AE-4E4C-960D-75D94944DC30}"/>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7" name="Picture 6" descr="A picture containing text, clipart&#10;&#10;Description automatically generated">
            <a:extLst>
              <a:ext uri="{FF2B5EF4-FFF2-40B4-BE49-F238E27FC236}">
                <a16:creationId xmlns:a16="http://schemas.microsoft.com/office/drawing/2014/main" id="{972AA38A-B04F-1BD4-39E0-7CE1B02C311A}"/>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2764308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876E0-AAEB-5545-AE7B-7210607FDBF5}"/>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A881E55B-1455-B549-8CB8-3A85DE888B7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B8BF8524-7949-024E-8CE3-12039397277E}"/>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5" name="Footer Placeholder 4">
            <a:extLst>
              <a:ext uri="{FF2B5EF4-FFF2-40B4-BE49-F238E27FC236}">
                <a16:creationId xmlns:a16="http://schemas.microsoft.com/office/drawing/2014/main" id="{A7A83A2A-7830-FA45-92FE-6CF0A3ABFDBA}"/>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EAD38229-0F02-3848-95E4-87EB1065C018}"/>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31E4A1AA-054B-743A-B83C-DA336C587A03}"/>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213091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FB70C-0115-124A-9FC2-C8BAA832DFF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FR"/>
          </a:p>
        </p:txBody>
      </p:sp>
      <p:sp>
        <p:nvSpPr>
          <p:cNvPr id="3" name="Text Placeholder 2">
            <a:extLst>
              <a:ext uri="{FF2B5EF4-FFF2-40B4-BE49-F238E27FC236}">
                <a16:creationId xmlns:a16="http://schemas.microsoft.com/office/drawing/2014/main" id="{F3E39A91-9AC2-B849-A941-7DB91B65A6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C1AE8AE-2C17-7947-AB60-4BB1BDDB3352}"/>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5" name="Footer Placeholder 4">
            <a:extLst>
              <a:ext uri="{FF2B5EF4-FFF2-40B4-BE49-F238E27FC236}">
                <a16:creationId xmlns:a16="http://schemas.microsoft.com/office/drawing/2014/main" id="{32950267-F484-2943-B9AE-A8D0B82CB0BC}"/>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F612FDF9-3E8F-7347-9611-BA233271ADA6}"/>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7" name="Picture 6" descr="A picture containing text, clipart&#10;&#10;Description automatically generated">
            <a:extLst>
              <a:ext uri="{FF2B5EF4-FFF2-40B4-BE49-F238E27FC236}">
                <a16:creationId xmlns:a16="http://schemas.microsoft.com/office/drawing/2014/main" id="{3EFCF2D5-E9BA-ACC0-6A8E-BD50B1563E41}"/>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3525665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FE2DE-0A12-534F-9D0C-C33DCEEFF450}"/>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D14DC844-A0DA-5C43-BA24-1BBE8FD86A5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Content Placeholder 3">
            <a:extLst>
              <a:ext uri="{FF2B5EF4-FFF2-40B4-BE49-F238E27FC236}">
                <a16:creationId xmlns:a16="http://schemas.microsoft.com/office/drawing/2014/main" id="{239A8FAA-770B-E04C-B5C6-C2E0351DE9C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Date Placeholder 4">
            <a:extLst>
              <a:ext uri="{FF2B5EF4-FFF2-40B4-BE49-F238E27FC236}">
                <a16:creationId xmlns:a16="http://schemas.microsoft.com/office/drawing/2014/main" id="{5EF4ECC1-9096-2943-BE3A-E75B680B4F68}"/>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6" name="Footer Placeholder 5">
            <a:extLst>
              <a:ext uri="{FF2B5EF4-FFF2-40B4-BE49-F238E27FC236}">
                <a16:creationId xmlns:a16="http://schemas.microsoft.com/office/drawing/2014/main" id="{3B6C757F-CFC7-B54A-8006-2966A8C937D1}"/>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5B964048-75C2-6342-9768-0AC6ABB8448F}"/>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5FB24D28-F125-C2A3-871A-5A71F395EE5A}"/>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2150196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E85AB-E314-A743-94C8-61B127BAAFC1}"/>
              </a:ext>
            </a:extLst>
          </p:cNvPr>
          <p:cNvSpPr>
            <a:spLocks noGrp="1"/>
          </p:cNvSpPr>
          <p:nvPr>
            <p:ph type="title"/>
          </p:nvPr>
        </p:nvSpPr>
        <p:spPr>
          <a:xfrm>
            <a:off x="839788" y="365125"/>
            <a:ext cx="10515600" cy="1325563"/>
          </a:xfrm>
        </p:spPr>
        <p:txBody>
          <a:bodyPr/>
          <a:lstStyle/>
          <a:p>
            <a:r>
              <a:rPr lang="en-GB"/>
              <a:t>Click to edit Master title style</a:t>
            </a:r>
            <a:endParaRPr lang="en-FR"/>
          </a:p>
        </p:txBody>
      </p:sp>
      <p:sp>
        <p:nvSpPr>
          <p:cNvPr id="3" name="Text Placeholder 2">
            <a:extLst>
              <a:ext uri="{FF2B5EF4-FFF2-40B4-BE49-F238E27FC236}">
                <a16:creationId xmlns:a16="http://schemas.microsoft.com/office/drawing/2014/main" id="{619C0033-D396-9B41-91EB-1A53554A6B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7FCE4AA-2D62-3D43-873E-D99DF42CDC4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Text Placeholder 4">
            <a:extLst>
              <a:ext uri="{FF2B5EF4-FFF2-40B4-BE49-F238E27FC236}">
                <a16:creationId xmlns:a16="http://schemas.microsoft.com/office/drawing/2014/main" id="{E2F497F9-0B3B-E344-9C90-D8055CCA67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A02C10F-A08C-484F-B967-D3F0249E881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7" name="Date Placeholder 6">
            <a:extLst>
              <a:ext uri="{FF2B5EF4-FFF2-40B4-BE49-F238E27FC236}">
                <a16:creationId xmlns:a16="http://schemas.microsoft.com/office/drawing/2014/main" id="{20D5A63A-7864-0043-A30A-1702E022B41A}"/>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8" name="Footer Placeholder 7">
            <a:extLst>
              <a:ext uri="{FF2B5EF4-FFF2-40B4-BE49-F238E27FC236}">
                <a16:creationId xmlns:a16="http://schemas.microsoft.com/office/drawing/2014/main" id="{A2DE7A33-1DDF-7946-BA5E-DCBA8E51A507}"/>
              </a:ext>
            </a:extLst>
          </p:cNvPr>
          <p:cNvSpPr>
            <a:spLocks noGrp="1"/>
          </p:cNvSpPr>
          <p:nvPr>
            <p:ph type="ftr" sz="quarter" idx="11"/>
          </p:nvPr>
        </p:nvSpPr>
        <p:spPr/>
        <p:txBody>
          <a:bodyPr/>
          <a:lstStyle/>
          <a:p>
            <a:endParaRPr lang="en-FR"/>
          </a:p>
        </p:txBody>
      </p:sp>
      <p:sp>
        <p:nvSpPr>
          <p:cNvPr id="9" name="Slide Number Placeholder 8">
            <a:extLst>
              <a:ext uri="{FF2B5EF4-FFF2-40B4-BE49-F238E27FC236}">
                <a16:creationId xmlns:a16="http://schemas.microsoft.com/office/drawing/2014/main" id="{1DF18739-D66C-D248-AB55-1F28D3D13A07}"/>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10" name="Picture 9" descr="A picture containing text, clipart&#10;&#10;Description automatically generated">
            <a:extLst>
              <a:ext uri="{FF2B5EF4-FFF2-40B4-BE49-F238E27FC236}">
                <a16:creationId xmlns:a16="http://schemas.microsoft.com/office/drawing/2014/main" id="{54968B9B-34E6-E7F0-3200-59ECBF2B3A09}"/>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4039683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13DA3-EE5C-104A-998C-C66A670B0689}"/>
              </a:ext>
            </a:extLst>
          </p:cNvPr>
          <p:cNvSpPr>
            <a:spLocks noGrp="1"/>
          </p:cNvSpPr>
          <p:nvPr>
            <p:ph type="title"/>
          </p:nvPr>
        </p:nvSpPr>
        <p:spPr/>
        <p:txBody>
          <a:bodyPr/>
          <a:lstStyle/>
          <a:p>
            <a:r>
              <a:rPr lang="en-GB"/>
              <a:t>Click to edit Master title style</a:t>
            </a:r>
            <a:endParaRPr lang="en-FR"/>
          </a:p>
        </p:txBody>
      </p:sp>
      <p:sp>
        <p:nvSpPr>
          <p:cNvPr id="3" name="Date Placeholder 2">
            <a:extLst>
              <a:ext uri="{FF2B5EF4-FFF2-40B4-BE49-F238E27FC236}">
                <a16:creationId xmlns:a16="http://schemas.microsoft.com/office/drawing/2014/main" id="{7B67F7FB-5323-9D45-AE90-0EC7A33807EA}"/>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4" name="Footer Placeholder 3">
            <a:extLst>
              <a:ext uri="{FF2B5EF4-FFF2-40B4-BE49-F238E27FC236}">
                <a16:creationId xmlns:a16="http://schemas.microsoft.com/office/drawing/2014/main" id="{4E8DA8A5-CA90-C24C-AF65-367C2C1F2A75}"/>
              </a:ext>
            </a:extLst>
          </p:cNvPr>
          <p:cNvSpPr>
            <a:spLocks noGrp="1"/>
          </p:cNvSpPr>
          <p:nvPr>
            <p:ph type="ftr" sz="quarter" idx="11"/>
          </p:nvPr>
        </p:nvSpPr>
        <p:spPr/>
        <p:txBody>
          <a:bodyPr/>
          <a:lstStyle/>
          <a:p>
            <a:endParaRPr lang="en-FR"/>
          </a:p>
        </p:txBody>
      </p:sp>
      <p:sp>
        <p:nvSpPr>
          <p:cNvPr id="5" name="Slide Number Placeholder 4">
            <a:extLst>
              <a:ext uri="{FF2B5EF4-FFF2-40B4-BE49-F238E27FC236}">
                <a16:creationId xmlns:a16="http://schemas.microsoft.com/office/drawing/2014/main" id="{A65D58F0-5C37-284C-A745-4D8B0AEF1E9E}"/>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6" name="Picture 5" descr="A picture containing text, clipart&#10;&#10;Description automatically generated">
            <a:extLst>
              <a:ext uri="{FF2B5EF4-FFF2-40B4-BE49-F238E27FC236}">
                <a16:creationId xmlns:a16="http://schemas.microsoft.com/office/drawing/2014/main" id="{766B23EE-9684-046E-30E1-C760D9AB83F1}"/>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3938127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C2C70E-6EE3-5E4B-9F34-3943A48A87C0}"/>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3" name="Footer Placeholder 2">
            <a:extLst>
              <a:ext uri="{FF2B5EF4-FFF2-40B4-BE49-F238E27FC236}">
                <a16:creationId xmlns:a16="http://schemas.microsoft.com/office/drawing/2014/main" id="{E04B752B-A451-404C-861C-8D8241DD29B8}"/>
              </a:ext>
            </a:extLst>
          </p:cNvPr>
          <p:cNvSpPr>
            <a:spLocks noGrp="1"/>
          </p:cNvSpPr>
          <p:nvPr>
            <p:ph type="ftr" sz="quarter" idx="11"/>
          </p:nvPr>
        </p:nvSpPr>
        <p:spPr/>
        <p:txBody>
          <a:bodyPr/>
          <a:lstStyle/>
          <a:p>
            <a:endParaRPr lang="en-FR"/>
          </a:p>
        </p:txBody>
      </p:sp>
      <p:sp>
        <p:nvSpPr>
          <p:cNvPr id="4" name="Slide Number Placeholder 3">
            <a:extLst>
              <a:ext uri="{FF2B5EF4-FFF2-40B4-BE49-F238E27FC236}">
                <a16:creationId xmlns:a16="http://schemas.microsoft.com/office/drawing/2014/main" id="{BE3F2607-F4F7-134D-B275-D60E4E331450}"/>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5" name="Picture 4" descr="A picture containing text, clipart&#10;&#10;Description automatically generated">
            <a:extLst>
              <a:ext uri="{FF2B5EF4-FFF2-40B4-BE49-F238E27FC236}">
                <a16:creationId xmlns:a16="http://schemas.microsoft.com/office/drawing/2014/main" id="{E6044D43-B722-A30F-2446-E0BC989CE204}"/>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413928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26FBF-A1B0-FF46-8763-9B98D2B8557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Content Placeholder 2">
            <a:extLst>
              <a:ext uri="{FF2B5EF4-FFF2-40B4-BE49-F238E27FC236}">
                <a16:creationId xmlns:a16="http://schemas.microsoft.com/office/drawing/2014/main" id="{7234ECB0-F538-2040-BE4B-C922A71320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Text Placeholder 3">
            <a:extLst>
              <a:ext uri="{FF2B5EF4-FFF2-40B4-BE49-F238E27FC236}">
                <a16:creationId xmlns:a16="http://schemas.microsoft.com/office/drawing/2014/main" id="{877FB516-6510-8246-9BA2-13412E198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D01D369-0609-A941-8114-5ACF3DC4815D}"/>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6" name="Footer Placeholder 5">
            <a:extLst>
              <a:ext uri="{FF2B5EF4-FFF2-40B4-BE49-F238E27FC236}">
                <a16:creationId xmlns:a16="http://schemas.microsoft.com/office/drawing/2014/main" id="{D4E83784-9498-3047-9A27-3B822A794663}"/>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2A7B2DD6-0DD0-A345-92C4-08A88E8D3F6C}"/>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907CF998-C402-57D6-E82D-EAB232A79BAB}"/>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4100185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43445-C828-2442-99AF-D96C296154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Picture Placeholder 2">
            <a:extLst>
              <a:ext uri="{FF2B5EF4-FFF2-40B4-BE49-F238E27FC236}">
                <a16:creationId xmlns:a16="http://schemas.microsoft.com/office/drawing/2014/main" id="{1008222F-A30A-654D-8B67-36D934C258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FR"/>
          </a:p>
        </p:txBody>
      </p:sp>
      <p:sp>
        <p:nvSpPr>
          <p:cNvPr id="4" name="Text Placeholder 3">
            <a:extLst>
              <a:ext uri="{FF2B5EF4-FFF2-40B4-BE49-F238E27FC236}">
                <a16:creationId xmlns:a16="http://schemas.microsoft.com/office/drawing/2014/main" id="{F4BF5D7E-A2A0-7A4C-9F9D-6F7E34E3A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D0FF13E-6AA8-0B47-ADCB-7759D4B75395}"/>
              </a:ext>
            </a:extLst>
          </p:cNvPr>
          <p:cNvSpPr>
            <a:spLocks noGrp="1"/>
          </p:cNvSpPr>
          <p:nvPr>
            <p:ph type="dt" sz="half" idx="10"/>
          </p:nvPr>
        </p:nvSpPr>
        <p:spPr/>
        <p:txBody>
          <a:bodyPr/>
          <a:lstStyle/>
          <a:p>
            <a:fld id="{133DB456-69BD-D344-869D-8AE691615242}" type="datetimeFigureOut">
              <a:rPr lang="en-FR" smtClean="0"/>
              <a:t>01/23/2023</a:t>
            </a:fld>
            <a:endParaRPr lang="en-FR"/>
          </a:p>
        </p:txBody>
      </p:sp>
      <p:sp>
        <p:nvSpPr>
          <p:cNvPr id="6" name="Footer Placeholder 5">
            <a:extLst>
              <a:ext uri="{FF2B5EF4-FFF2-40B4-BE49-F238E27FC236}">
                <a16:creationId xmlns:a16="http://schemas.microsoft.com/office/drawing/2014/main" id="{BB647DFA-4A87-844F-96EE-6BC3F7550BE6}"/>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524FF8AC-BF31-D04C-9589-0DE4458BDDF7}"/>
              </a:ext>
            </a:extLst>
          </p:cNvPr>
          <p:cNvSpPr>
            <a:spLocks noGrp="1"/>
          </p:cNvSpPr>
          <p:nvPr>
            <p:ph type="sldNum" sz="quarter" idx="12"/>
          </p:nvPr>
        </p:nvSpPr>
        <p:spPr/>
        <p:txBody>
          <a:bodyPr/>
          <a:lstStyle/>
          <a:p>
            <a:fld id="{B768977A-7DA2-1441-8DF4-22231323123A}" type="slidenum">
              <a:rPr lang="en-FR" smtClean="0"/>
              <a:t>‹#›</a:t>
            </a:fld>
            <a:endParaRPr lang="en-FR"/>
          </a:p>
        </p:txBody>
      </p:sp>
      <p:pic>
        <p:nvPicPr>
          <p:cNvPr id="8" name="Picture 7" descr="A picture containing text, clipart&#10;&#10;Description automatically generated">
            <a:extLst>
              <a:ext uri="{FF2B5EF4-FFF2-40B4-BE49-F238E27FC236}">
                <a16:creationId xmlns:a16="http://schemas.microsoft.com/office/drawing/2014/main" id="{C14E3991-D28A-DBC1-1DBF-886A66242736}"/>
              </a:ext>
            </a:extLst>
          </p:cNvPr>
          <p:cNvPicPr>
            <a:picLocks noChangeAspect="1"/>
          </p:cNvPicPr>
          <p:nvPr userDrawn="1"/>
        </p:nvPicPr>
        <p:blipFill>
          <a:blip r:embed="rId2"/>
          <a:stretch>
            <a:fillRect/>
          </a:stretch>
        </p:blipFill>
        <p:spPr>
          <a:xfrm>
            <a:off x="838200" y="6327116"/>
            <a:ext cx="1470110" cy="423591"/>
          </a:xfrm>
          <a:prstGeom prst="rect">
            <a:avLst/>
          </a:prstGeom>
        </p:spPr>
      </p:pic>
    </p:spTree>
    <p:extLst>
      <p:ext uri="{BB962C8B-B14F-4D97-AF65-F5344CB8AC3E}">
        <p14:creationId xmlns:p14="http://schemas.microsoft.com/office/powerpoint/2010/main" val="3161764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60C9F2-30AA-2C45-B95F-3F1851068E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FR"/>
          </a:p>
        </p:txBody>
      </p:sp>
      <p:sp>
        <p:nvSpPr>
          <p:cNvPr id="3" name="Text Placeholder 2">
            <a:extLst>
              <a:ext uri="{FF2B5EF4-FFF2-40B4-BE49-F238E27FC236}">
                <a16:creationId xmlns:a16="http://schemas.microsoft.com/office/drawing/2014/main" id="{471E3373-A554-1740-A9A5-9866C97F3E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Date Placeholder 3">
            <a:extLst>
              <a:ext uri="{FF2B5EF4-FFF2-40B4-BE49-F238E27FC236}">
                <a16:creationId xmlns:a16="http://schemas.microsoft.com/office/drawing/2014/main" id="{D4C64B8B-AEF0-3D45-9BA6-18C8134CC7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3DB456-69BD-D344-869D-8AE691615242}" type="datetimeFigureOut">
              <a:rPr lang="en-FR" smtClean="0"/>
              <a:t>01/23/2023</a:t>
            </a:fld>
            <a:endParaRPr lang="en-FR"/>
          </a:p>
        </p:txBody>
      </p:sp>
      <p:sp>
        <p:nvSpPr>
          <p:cNvPr id="5" name="Footer Placeholder 4">
            <a:extLst>
              <a:ext uri="{FF2B5EF4-FFF2-40B4-BE49-F238E27FC236}">
                <a16:creationId xmlns:a16="http://schemas.microsoft.com/office/drawing/2014/main" id="{3C916980-80AB-2948-BC16-04EB2B5D4E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FR"/>
          </a:p>
        </p:txBody>
      </p:sp>
      <p:sp>
        <p:nvSpPr>
          <p:cNvPr id="6" name="Slide Number Placeholder 5">
            <a:extLst>
              <a:ext uri="{FF2B5EF4-FFF2-40B4-BE49-F238E27FC236}">
                <a16:creationId xmlns:a16="http://schemas.microsoft.com/office/drawing/2014/main" id="{0C79C4C3-7E2C-D84A-816B-D82E92D02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8977A-7DA2-1441-8DF4-22231323123A}" type="slidenum">
              <a:rPr lang="en-FR" smtClean="0"/>
              <a:t>‹#›</a:t>
            </a:fld>
            <a:endParaRPr lang="en-FR"/>
          </a:p>
        </p:txBody>
      </p:sp>
      <p:sp>
        <p:nvSpPr>
          <p:cNvPr id="8" name="TextBox 7">
            <a:extLst>
              <a:ext uri="{FF2B5EF4-FFF2-40B4-BE49-F238E27FC236}">
                <a16:creationId xmlns:a16="http://schemas.microsoft.com/office/drawing/2014/main" id="{4EF08F34-F6FC-4E82-BD3C-31538248ADF9}"/>
              </a:ext>
            </a:extLst>
          </p:cNvPr>
          <p:cNvSpPr txBox="1"/>
          <p:nvPr userDrawn="1">
            <p:extLst>
              <p:ext uri="{1162E1C5-73C7-4A58-AE30-91384D911F3F}">
                <p184:classification xmlns:p184="http://schemas.microsoft.com/office/powerpoint/2018/4/main" val="ftr"/>
              </p:ext>
            </p:extLst>
          </p:nvPr>
        </p:nvSpPr>
        <p:spPr>
          <a:xfrm>
            <a:off x="0" y="6705600"/>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253516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gif"/><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513B4-761E-587B-5105-278E9659DF5F}"/>
              </a:ext>
            </a:extLst>
          </p:cNvPr>
          <p:cNvSpPr>
            <a:spLocks noGrp="1"/>
          </p:cNvSpPr>
          <p:nvPr>
            <p:ph type="title"/>
          </p:nvPr>
        </p:nvSpPr>
        <p:spPr/>
        <p:txBody>
          <a:bodyPr>
            <a:normAutofit fontScale="90000"/>
          </a:bodyPr>
          <a:lstStyle/>
          <a:p>
            <a:br>
              <a:rPr lang="en-GB">
                <a:ea typeface="+mj-lt"/>
                <a:cs typeface="+mj-lt"/>
              </a:rPr>
            </a:br>
            <a:br>
              <a:rPr lang="en-GB">
                <a:ea typeface="+mj-lt"/>
                <a:cs typeface="+mj-lt"/>
              </a:rPr>
            </a:br>
            <a:br>
              <a:rPr lang="en-GB">
                <a:ea typeface="+mj-lt"/>
                <a:cs typeface="+mj-lt"/>
              </a:rPr>
            </a:br>
            <a:br>
              <a:rPr lang="en-GB">
                <a:ea typeface="+mj-lt"/>
                <a:cs typeface="+mj-lt"/>
              </a:rPr>
            </a:br>
            <a:br>
              <a:rPr lang="en-GB">
                <a:ea typeface="+mj-lt"/>
                <a:cs typeface="+mj-lt"/>
              </a:rPr>
            </a:br>
            <a:br>
              <a:rPr lang="en-GB">
                <a:ea typeface="+mj-lt"/>
                <a:cs typeface="+mj-lt"/>
              </a:rPr>
            </a:br>
            <a:r>
              <a:rPr lang="en-GB" err="1">
                <a:ea typeface="+mj-lt"/>
                <a:cs typeface="+mj-lt"/>
              </a:rPr>
              <a:t>Choléra</a:t>
            </a:r>
            <a:r>
              <a:rPr lang="en-GB">
                <a:ea typeface="+mj-lt"/>
                <a:cs typeface="+mj-lt"/>
              </a:rPr>
              <a:t> &amp; VOC</a:t>
            </a:r>
            <a:br>
              <a:rPr lang="en-GB">
                <a:ea typeface="+mj-lt"/>
                <a:cs typeface="+mj-lt"/>
              </a:rPr>
            </a:br>
            <a:r>
              <a:rPr lang="en-GB">
                <a:ea typeface="+mj-lt"/>
                <a:cs typeface="+mj-lt"/>
              </a:rPr>
              <a:t>(Vaccins </a:t>
            </a:r>
            <a:r>
              <a:rPr lang="en-GB" err="1">
                <a:ea typeface="+mj-lt"/>
                <a:cs typeface="+mj-lt"/>
              </a:rPr>
              <a:t>oraux</a:t>
            </a:r>
            <a:r>
              <a:rPr lang="en-GB">
                <a:ea typeface="+mj-lt"/>
                <a:cs typeface="+mj-lt"/>
              </a:rPr>
              <a:t> </a:t>
            </a:r>
            <a:r>
              <a:rPr lang="en-GB" err="1">
                <a:ea typeface="+mj-lt"/>
                <a:cs typeface="+mj-lt"/>
              </a:rPr>
              <a:t>contre</a:t>
            </a:r>
            <a:r>
              <a:rPr lang="en-GB">
                <a:ea typeface="+mj-lt"/>
                <a:cs typeface="+mj-lt"/>
              </a:rPr>
              <a:t> le </a:t>
            </a:r>
            <a:r>
              <a:rPr lang="en-GB" err="1">
                <a:ea typeface="+mj-lt"/>
                <a:cs typeface="+mj-lt"/>
              </a:rPr>
              <a:t>choléra</a:t>
            </a:r>
            <a:r>
              <a:rPr lang="en-GB">
                <a:ea typeface="+mj-lt"/>
                <a:cs typeface="+mj-lt"/>
              </a:rPr>
              <a:t>)</a:t>
            </a:r>
            <a:br>
              <a:rPr lang="en-GB">
                <a:ea typeface="+mj-lt"/>
                <a:cs typeface="+mj-lt"/>
              </a:rPr>
            </a:br>
            <a:br>
              <a:rPr lang="en-GB">
                <a:ea typeface="+mj-lt"/>
                <a:cs typeface="+mj-lt"/>
              </a:rPr>
            </a:br>
            <a:endParaRPr lang="en-GB">
              <a:ea typeface="+mj-lt"/>
              <a:cs typeface="+mj-lt"/>
            </a:endParaRPr>
          </a:p>
        </p:txBody>
      </p:sp>
      <p:sp>
        <p:nvSpPr>
          <p:cNvPr id="3" name="Content Placeholder 2">
            <a:extLst>
              <a:ext uri="{FF2B5EF4-FFF2-40B4-BE49-F238E27FC236}">
                <a16:creationId xmlns:a16="http://schemas.microsoft.com/office/drawing/2014/main" id="{316D654A-A36E-4964-E2DA-C34C9FD21CE8}"/>
              </a:ext>
            </a:extLst>
          </p:cNvPr>
          <p:cNvSpPr>
            <a:spLocks noGrp="1"/>
          </p:cNvSpPr>
          <p:nvPr>
            <p:ph idx="1"/>
          </p:nvPr>
        </p:nvSpPr>
        <p:spPr>
          <a:xfrm>
            <a:off x="796255" y="2622579"/>
            <a:ext cx="10515600" cy="1792696"/>
          </a:xfrm>
        </p:spPr>
        <p:txBody>
          <a:bodyPr vert="horz" lIns="91440" tIns="45720" rIns="91440" bIns="45720" rtlCol="0" anchor="t">
            <a:normAutofit lnSpcReduction="10000"/>
          </a:bodyPr>
          <a:lstStyle/>
          <a:p>
            <a:pPr marL="0" indent="0">
              <a:buNone/>
            </a:pPr>
            <a:endParaRPr lang="en-GB" sz="3200" dirty="0">
              <a:ea typeface="+mn-lt"/>
              <a:cs typeface="+mn-lt"/>
            </a:endParaRPr>
          </a:p>
          <a:p>
            <a:pPr marL="0" indent="0">
              <a:buNone/>
            </a:pPr>
            <a:r>
              <a:rPr lang="en-GB" sz="3200" dirty="0">
                <a:ea typeface="+mn-lt"/>
                <a:cs typeface="+mn-lt"/>
              </a:rPr>
              <a:t>Séance #01– </a:t>
            </a:r>
            <a:br>
              <a:rPr lang="en-GB" sz="3200" dirty="0">
                <a:ea typeface="+mn-lt"/>
                <a:cs typeface="+mn-lt"/>
              </a:rPr>
            </a:br>
            <a:r>
              <a:rPr lang="en-GB" sz="3200" dirty="0" err="1">
                <a:ea typeface="+mn-lt"/>
                <a:cs typeface="+mn-lt"/>
              </a:rPr>
              <a:t>Compréhension</a:t>
            </a:r>
            <a:r>
              <a:rPr lang="en-GB" sz="3200" dirty="0">
                <a:ea typeface="+mn-lt"/>
                <a:cs typeface="+mn-lt"/>
              </a:rPr>
              <a:t> </a:t>
            </a:r>
            <a:r>
              <a:rPr lang="en-GB" sz="3200" dirty="0" err="1">
                <a:ea typeface="+mn-lt"/>
                <a:cs typeface="+mn-lt"/>
              </a:rPr>
              <a:t>générale</a:t>
            </a:r>
            <a:r>
              <a:rPr lang="en-GB" sz="3200" dirty="0">
                <a:ea typeface="+mn-lt"/>
                <a:cs typeface="+mn-lt"/>
              </a:rPr>
              <a:t> du </a:t>
            </a:r>
            <a:r>
              <a:rPr lang="en-GB" sz="3200" dirty="0" err="1">
                <a:ea typeface="+mn-lt"/>
                <a:cs typeface="+mn-lt"/>
              </a:rPr>
              <a:t>choléra</a:t>
            </a:r>
            <a:r>
              <a:rPr lang="en-GB" sz="3200" dirty="0">
                <a:ea typeface="+mn-lt"/>
                <a:cs typeface="+mn-lt"/>
              </a:rPr>
              <a:t>, du </a:t>
            </a:r>
            <a:r>
              <a:rPr lang="en-GB" sz="3200" dirty="0" err="1">
                <a:ea typeface="+mn-lt"/>
                <a:cs typeface="+mn-lt"/>
              </a:rPr>
              <a:t>traitement</a:t>
            </a:r>
            <a:r>
              <a:rPr lang="en-GB" sz="3200" dirty="0">
                <a:ea typeface="+mn-lt"/>
                <a:cs typeface="+mn-lt"/>
              </a:rPr>
              <a:t> du </a:t>
            </a:r>
            <a:r>
              <a:rPr lang="en-GB" sz="3200" dirty="0" err="1">
                <a:ea typeface="+mn-lt"/>
                <a:cs typeface="+mn-lt"/>
              </a:rPr>
              <a:t>choléra</a:t>
            </a:r>
            <a:r>
              <a:rPr lang="en-GB" sz="3200" dirty="0">
                <a:ea typeface="+mn-lt"/>
                <a:cs typeface="+mn-lt"/>
              </a:rPr>
              <a:t> et de la </a:t>
            </a:r>
            <a:r>
              <a:rPr lang="en-GB" sz="3200" dirty="0" err="1">
                <a:ea typeface="+mn-lt"/>
                <a:cs typeface="+mn-lt"/>
              </a:rPr>
              <a:t>prévention</a:t>
            </a:r>
            <a:r>
              <a:rPr lang="en-GB" sz="3200" dirty="0">
                <a:ea typeface="+mn-lt"/>
                <a:cs typeface="+mn-lt"/>
              </a:rPr>
              <a:t> du </a:t>
            </a:r>
            <a:r>
              <a:rPr lang="en-GB" sz="3200" dirty="0" err="1">
                <a:ea typeface="+mn-lt"/>
                <a:cs typeface="+mn-lt"/>
              </a:rPr>
              <a:t>choléra</a:t>
            </a:r>
            <a:endParaRPr lang="en-US" sz="3200" dirty="0">
              <a:cs typeface="Calibri"/>
            </a:endParaRPr>
          </a:p>
          <a:p>
            <a:endParaRPr lang="en-GB">
              <a:ea typeface="Calibri"/>
              <a:cs typeface="Calibri"/>
            </a:endParaRPr>
          </a:p>
        </p:txBody>
      </p:sp>
      <p:sp>
        <p:nvSpPr>
          <p:cNvPr id="5" name="Subtitle 4">
            <a:extLst>
              <a:ext uri="{FF2B5EF4-FFF2-40B4-BE49-F238E27FC236}">
                <a16:creationId xmlns:a16="http://schemas.microsoft.com/office/drawing/2014/main" id="{3DC8F3AC-6CFE-8BA0-2B85-7E2ABCD67BB3}"/>
              </a:ext>
            </a:extLst>
          </p:cNvPr>
          <p:cNvSpPr txBox="1">
            <a:spLocks/>
          </p:cNvSpPr>
          <p:nvPr/>
        </p:nvSpPr>
        <p:spPr>
          <a:xfrm>
            <a:off x="2649010" y="5258854"/>
            <a:ext cx="6400800" cy="79208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a:t>Date, lieu</a:t>
            </a:r>
            <a:endParaRPr lang="en-US"/>
          </a:p>
          <a:p>
            <a:endParaRPr lang="en-AU"/>
          </a:p>
        </p:txBody>
      </p:sp>
      <p:pic>
        <p:nvPicPr>
          <p:cNvPr id="6" name="Picture 5" descr="A picture containing text, clipart&#10;&#10;Description automatically generated">
            <a:extLst>
              <a:ext uri="{FF2B5EF4-FFF2-40B4-BE49-F238E27FC236}">
                <a16:creationId xmlns:a16="http://schemas.microsoft.com/office/drawing/2014/main" id="{BE7CF462-D94F-3ABE-DDCA-2CD98A49BD2D}"/>
              </a:ext>
            </a:extLst>
          </p:cNvPr>
          <p:cNvPicPr>
            <a:picLocks noChangeAspect="1"/>
          </p:cNvPicPr>
          <p:nvPr/>
        </p:nvPicPr>
        <p:blipFill>
          <a:blip r:embed="rId2"/>
          <a:stretch>
            <a:fillRect/>
          </a:stretch>
        </p:blipFill>
        <p:spPr>
          <a:xfrm>
            <a:off x="229177" y="210871"/>
            <a:ext cx="2787155" cy="803078"/>
          </a:xfrm>
          <a:prstGeom prst="rect">
            <a:avLst/>
          </a:prstGeom>
        </p:spPr>
      </p:pic>
    </p:spTree>
    <p:extLst>
      <p:ext uri="{BB962C8B-B14F-4D97-AF65-F5344CB8AC3E}">
        <p14:creationId xmlns:p14="http://schemas.microsoft.com/office/powerpoint/2010/main" val="1762470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8B41BB-3EBB-B4D9-0DDB-E37DEE055C0F}"/>
              </a:ext>
            </a:extLst>
          </p:cNvPr>
          <p:cNvSpPr>
            <a:spLocks noGrp="1"/>
          </p:cNvSpPr>
          <p:nvPr>
            <p:ph idx="1"/>
          </p:nvPr>
        </p:nvSpPr>
        <p:spPr>
          <a:xfrm>
            <a:off x="840544" y="5035214"/>
            <a:ext cx="10515600" cy="1595106"/>
          </a:xfrm>
        </p:spPr>
        <p:txBody>
          <a:bodyPr vert="horz" lIns="91440" tIns="45720" rIns="91440" bIns="45720" rtlCol="0" anchor="t">
            <a:normAutofit/>
          </a:bodyPr>
          <a:lstStyle/>
          <a:p>
            <a:r>
              <a:rPr lang="en-GB" sz="2000" dirty="0" err="1">
                <a:ea typeface="+mn-lt"/>
                <a:cs typeface="+mn-lt"/>
              </a:rPr>
              <a:t>Expliquez</a:t>
            </a:r>
            <a:r>
              <a:rPr lang="en-GB" sz="2000" dirty="0">
                <a:ea typeface="+mn-lt"/>
                <a:cs typeface="+mn-lt"/>
              </a:rPr>
              <a:t> / </a:t>
            </a:r>
            <a:r>
              <a:rPr lang="en-GB" sz="2000" b="1" dirty="0">
                <a:ea typeface="+mn-lt"/>
                <a:cs typeface="+mn-lt"/>
              </a:rPr>
              <a:t>Montrez comment </a:t>
            </a:r>
            <a:r>
              <a:rPr lang="en-GB" sz="2000" b="1" dirty="0" err="1">
                <a:ea typeface="+mn-lt"/>
                <a:cs typeface="+mn-lt"/>
              </a:rPr>
              <a:t>préparer</a:t>
            </a:r>
            <a:r>
              <a:rPr lang="en-GB" sz="2000" b="1" dirty="0">
                <a:ea typeface="+mn-lt"/>
                <a:cs typeface="+mn-lt"/>
              </a:rPr>
              <a:t> </a:t>
            </a:r>
            <a:r>
              <a:rPr lang="en-GB" sz="2000" dirty="0" err="1">
                <a:ea typeface="+mn-lt"/>
                <a:cs typeface="+mn-lt"/>
              </a:rPr>
              <a:t>une</a:t>
            </a:r>
            <a:r>
              <a:rPr lang="en-GB" sz="2000" dirty="0">
                <a:ea typeface="+mn-lt"/>
                <a:cs typeface="+mn-lt"/>
              </a:rPr>
              <a:t> SRO à la </a:t>
            </a:r>
            <a:r>
              <a:rPr lang="en-GB" sz="2000" dirty="0" err="1">
                <a:ea typeface="+mn-lt"/>
                <a:cs typeface="+mn-lt"/>
              </a:rPr>
              <a:t>maison</a:t>
            </a:r>
            <a:endParaRPr lang="en-GB" sz="2000">
              <a:cs typeface="Calibri" panose="020F0502020204030204"/>
            </a:endParaRPr>
          </a:p>
          <a:p>
            <a:r>
              <a:rPr lang="en-GB" sz="2000" dirty="0" err="1">
                <a:ea typeface="+mn-lt"/>
                <a:cs typeface="+mn-lt"/>
              </a:rPr>
              <a:t>Expliquez</a:t>
            </a:r>
            <a:r>
              <a:rPr lang="en-GB" sz="2000" dirty="0">
                <a:ea typeface="+mn-lt"/>
                <a:cs typeface="+mn-lt"/>
              </a:rPr>
              <a:t> que les </a:t>
            </a:r>
            <a:r>
              <a:rPr lang="en-GB" sz="2000" b="1" dirty="0" err="1">
                <a:ea typeface="+mn-lt"/>
                <a:cs typeface="+mn-lt"/>
              </a:rPr>
              <a:t>vieilles</a:t>
            </a:r>
            <a:r>
              <a:rPr lang="en-GB" sz="2000" b="1" dirty="0">
                <a:ea typeface="+mn-lt"/>
                <a:cs typeface="+mn-lt"/>
              </a:rPr>
              <a:t> SRO </a:t>
            </a:r>
            <a:r>
              <a:rPr lang="en-GB" sz="2000" b="1" dirty="0" err="1">
                <a:ea typeface="+mn-lt"/>
                <a:cs typeface="+mn-lt"/>
              </a:rPr>
              <a:t>doivent</a:t>
            </a:r>
            <a:r>
              <a:rPr lang="en-GB" sz="2000" b="1" dirty="0">
                <a:ea typeface="+mn-lt"/>
                <a:cs typeface="+mn-lt"/>
              </a:rPr>
              <a:t> </a:t>
            </a:r>
            <a:r>
              <a:rPr lang="en-GB" sz="2000" b="1" dirty="0" err="1">
                <a:ea typeface="+mn-lt"/>
                <a:cs typeface="+mn-lt"/>
              </a:rPr>
              <a:t>être</a:t>
            </a:r>
            <a:r>
              <a:rPr lang="en-GB" sz="2000" b="1" dirty="0">
                <a:ea typeface="+mn-lt"/>
                <a:cs typeface="+mn-lt"/>
              </a:rPr>
              <a:t> </a:t>
            </a:r>
            <a:r>
              <a:rPr lang="en-GB" sz="2000" b="1" dirty="0" err="1">
                <a:ea typeface="+mn-lt"/>
                <a:cs typeface="+mn-lt"/>
              </a:rPr>
              <a:t>jetées</a:t>
            </a:r>
            <a:r>
              <a:rPr lang="en-GB" sz="2000" b="1" dirty="0">
                <a:ea typeface="+mn-lt"/>
                <a:cs typeface="+mn-lt"/>
              </a:rPr>
              <a:t> après 24 </a:t>
            </a:r>
            <a:r>
              <a:rPr lang="en-GB" sz="2000" b="1" dirty="0" err="1">
                <a:ea typeface="+mn-lt"/>
                <a:cs typeface="+mn-lt"/>
              </a:rPr>
              <a:t>heures</a:t>
            </a:r>
            <a:r>
              <a:rPr lang="en-GB" sz="2000" b="1" dirty="0">
                <a:ea typeface="+mn-lt"/>
                <a:cs typeface="+mn-lt"/>
              </a:rPr>
              <a:t>(le </a:t>
            </a:r>
            <a:r>
              <a:rPr lang="en-GB" sz="2000" b="1" dirty="0" err="1">
                <a:ea typeface="+mn-lt"/>
                <a:cs typeface="+mn-lt"/>
              </a:rPr>
              <a:t>soir</a:t>
            </a:r>
            <a:r>
              <a:rPr lang="en-GB" sz="2000" b="1" dirty="0">
                <a:ea typeface="+mn-lt"/>
                <a:cs typeface="+mn-lt"/>
              </a:rPr>
              <a:t>) </a:t>
            </a:r>
            <a:r>
              <a:rPr lang="en-GB" sz="2000" dirty="0">
                <a:ea typeface="+mn-lt"/>
                <a:cs typeface="+mn-lt"/>
              </a:rPr>
              <a:t>et </a:t>
            </a:r>
            <a:r>
              <a:rPr lang="en-GB" sz="2000" dirty="0" err="1">
                <a:ea typeface="+mn-lt"/>
                <a:cs typeface="+mn-lt"/>
              </a:rPr>
              <a:t>qu’une</a:t>
            </a:r>
            <a:r>
              <a:rPr lang="en-GB" sz="2000" dirty="0">
                <a:ea typeface="+mn-lt"/>
                <a:cs typeface="+mn-lt"/>
              </a:rPr>
              <a:t> nouvelle doit </a:t>
            </a:r>
            <a:r>
              <a:rPr lang="en-GB" sz="2000" dirty="0" err="1">
                <a:ea typeface="+mn-lt"/>
                <a:cs typeface="+mn-lt"/>
              </a:rPr>
              <a:t>être</a:t>
            </a:r>
            <a:r>
              <a:rPr lang="en-GB" sz="2000" dirty="0">
                <a:ea typeface="+mn-lt"/>
                <a:cs typeface="+mn-lt"/>
              </a:rPr>
              <a:t> </a:t>
            </a:r>
            <a:r>
              <a:rPr lang="en-GB" sz="2000" dirty="0" err="1">
                <a:ea typeface="+mn-lt"/>
                <a:cs typeface="+mn-lt"/>
              </a:rPr>
              <a:t>préparée</a:t>
            </a:r>
            <a:r>
              <a:rPr lang="en-GB" sz="2000" dirty="0">
                <a:ea typeface="+mn-lt"/>
                <a:cs typeface="+mn-lt"/>
              </a:rPr>
              <a:t> le </a:t>
            </a:r>
            <a:r>
              <a:rPr lang="en-GB" sz="2000" dirty="0" err="1">
                <a:ea typeface="+mn-lt"/>
                <a:cs typeface="+mn-lt"/>
              </a:rPr>
              <a:t>lendemain</a:t>
            </a:r>
            <a:r>
              <a:rPr lang="en-GB" sz="2000" dirty="0">
                <a:ea typeface="+mn-lt"/>
                <a:cs typeface="+mn-lt"/>
              </a:rPr>
              <a:t>.</a:t>
            </a:r>
            <a:endParaRPr lang="en-GB" sz="2000">
              <a:cs typeface="Calibri"/>
            </a:endParaRPr>
          </a:p>
          <a:p>
            <a:r>
              <a:rPr lang="en-GB" sz="2000" dirty="0" err="1">
                <a:ea typeface="+mn-lt"/>
                <a:cs typeface="+mn-lt"/>
              </a:rPr>
              <a:t>Demandez</a:t>
            </a:r>
            <a:r>
              <a:rPr lang="en-GB" sz="2000" dirty="0">
                <a:ea typeface="+mn-lt"/>
                <a:cs typeface="+mn-lt"/>
              </a:rPr>
              <a:t> au patient de </a:t>
            </a:r>
            <a:r>
              <a:rPr lang="en-GB" sz="2000" dirty="0" err="1">
                <a:ea typeface="+mn-lt"/>
                <a:cs typeface="+mn-lt"/>
              </a:rPr>
              <a:t>revenir</a:t>
            </a:r>
            <a:r>
              <a:rPr lang="en-GB" sz="2000" dirty="0">
                <a:ea typeface="+mn-lt"/>
                <a:cs typeface="+mn-lt"/>
              </a:rPr>
              <a:t> </a:t>
            </a:r>
            <a:r>
              <a:rPr lang="en-GB" sz="2000" b="1" dirty="0" err="1">
                <a:ea typeface="+mn-lt"/>
                <a:cs typeface="+mn-lt"/>
              </a:rPr>
              <a:t>s’il</a:t>
            </a:r>
            <a:r>
              <a:rPr lang="en-GB" sz="2000" b="1" dirty="0">
                <a:ea typeface="+mn-lt"/>
                <a:cs typeface="+mn-lt"/>
              </a:rPr>
              <a:t> </a:t>
            </a:r>
            <a:r>
              <a:rPr lang="en-GB" sz="2000" b="1" dirty="0" err="1">
                <a:ea typeface="+mn-lt"/>
                <a:cs typeface="+mn-lt"/>
              </a:rPr>
              <a:t>n’y</a:t>
            </a:r>
            <a:r>
              <a:rPr lang="en-GB" sz="2000" b="1" dirty="0">
                <a:ea typeface="+mn-lt"/>
                <a:cs typeface="+mn-lt"/>
              </a:rPr>
              <a:t> a pas </a:t>
            </a:r>
            <a:r>
              <a:rPr lang="en-GB" sz="2000" b="1" dirty="0" err="1">
                <a:ea typeface="+mn-lt"/>
                <a:cs typeface="+mn-lt"/>
              </a:rPr>
              <a:t>d’amelioration</a:t>
            </a:r>
            <a:r>
              <a:rPr lang="en-GB" sz="2000" b="1" dirty="0">
                <a:ea typeface="+mn-lt"/>
                <a:cs typeface="+mn-lt"/>
              </a:rPr>
              <a:t>, </a:t>
            </a:r>
            <a:r>
              <a:rPr lang="en-GB" sz="2000" b="1" dirty="0" err="1">
                <a:ea typeface="+mn-lt"/>
                <a:cs typeface="+mn-lt"/>
              </a:rPr>
              <a:t>s’il</a:t>
            </a:r>
            <a:r>
              <a:rPr lang="en-GB" sz="2000" b="1" dirty="0">
                <a:ea typeface="+mn-lt"/>
                <a:cs typeface="+mn-lt"/>
              </a:rPr>
              <a:t> </a:t>
            </a:r>
            <a:r>
              <a:rPr lang="en-GB" sz="2000" b="1" dirty="0" err="1">
                <a:ea typeface="+mn-lt"/>
                <a:cs typeface="+mn-lt"/>
              </a:rPr>
              <a:t>n’arrive</a:t>
            </a:r>
            <a:r>
              <a:rPr lang="en-GB" sz="2000" b="1" dirty="0">
                <a:ea typeface="+mn-lt"/>
                <a:cs typeface="+mn-lt"/>
              </a:rPr>
              <a:t> pas à manger </a:t>
            </a:r>
            <a:r>
              <a:rPr lang="en-GB" sz="2000" b="1" dirty="0" err="1">
                <a:ea typeface="+mn-lt"/>
                <a:cs typeface="+mn-lt"/>
              </a:rPr>
              <a:t>ou</a:t>
            </a:r>
            <a:r>
              <a:rPr lang="en-GB" sz="2000" b="1" dirty="0">
                <a:ea typeface="+mn-lt"/>
                <a:cs typeface="+mn-lt"/>
              </a:rPr>
              <a:t> </a:t>
            </a:r>
            <a:r>
              <a:rPr lang="en-GB" sz="2000" b="1" dirty="0" err="1">
                <a:ea typeface="+mn-lt"/>
                <a:cs typeface="+mn-lt"/>
              </a:rPr>
              <a:t>boire</a:t>
            </a:r>
            <a:r>
              <a:rPr lang="en-GB" sz="2000" b="1" dirty="0">
                <a:ea typeface="+mn-lt"/>
                <a:cs typeface="+mn-lt"/>
              </a:rPr>
              <a:t>.</a:t>
            </a:r>
            <a:endParaRPr lang="en-GB" sz="2000" dirty="0"/>
          </a:p>
          <a:p>
            <a:endParaRPr lang="en-GB" dirty="0">
              <a:cs typeface="Calibri"/>
            </a:endParaRPr>
          </a:p>
        </p:txBody>
      </p:sp>
      <p:sp>
        <p:nvSpPr>
          <p:cNvPr id="4" name="TextBox 3">
            <a:extLst>
              <a:ext uri="{FF2B5EF4-FFF2-40B4-BE49-F238E27FC236}">
                <a16:creationId xmlns:a16="http://schemas.microsoft.com/office/drawing/2014/main" id="{66143277-D936-DF79-7BFC-3F18ED4A3065}"/>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cs typeface="Calibri"/>
            </a:endParaRPr>
          </a:p>
        </p:txBody>
      </p:sp>
      <p:sp>
        <p:nvSpPr>
          <p:cNvPr id="5" name="TextBox 4">
            <a:extLst>
              <a:ext uri="{FF2B5EF4-FFF2-40B4-BE49-F238E27FC236}">
                <a16:creationId xmlns:a16="http://schemas.microsoft.com/office/drawing/2014/main" id="{36B9A138-E9FE-A345-94F4-B43A7E0D3A08}"/>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cs typeface="Calibri"/>
            </a:endParaRPr>
          </a:p>
        </p:txBody>
      </p:sp>
      <p:graphicFrame>
        <p:nvGraphicFramePr>
          <p:cNvPr id="7" name="Table 6">
            <a:extLst>
              <a:ext uri="{FF2B5EF4-FFF2-40B4-BE49-F238E27FC236}">
                <a16:creationId xmlns:a16="http://schemas.microsoft.com/office/drawing/2014/main" id="{6D34A7DD-BCB4-80DC-99D4-151D6BDDA0D9}"/>
              </a:ext>
            </a:extLst>
          </p:cNvPr>
          <p:cNvGraphicFramePr>
            <a:graphicFrameLocks noGrp="1"/>
          </p:cNvGraphicFramePr>
          <p:nvPr>
            <p:extLst>
              <p:ext uri="{D42A27DB-BD31-4B8C-83A1-F6EECF244321}">
                <p14:modId xmlns:p14="http://schemas.microsoft.com/office/powerpoint/2010/main" val="4199242896"/>
              </p:ext>
            </p:extLst>
          </p:nvPr>
        </p:nvGraphicFramePr>
        <p:xfrm>
          <a:off x="1195597" y="1378757"/>
          <a:ext cx="8851900" cy="3561334"/>
        </p:xfrm>
        <a:graphic>
          <a:graphicData uri="http://schemas.openxmlformats.org/drawingml/2006/table">
            <a:tbl>
              <a:tblPr firstRow="1" bandRow="1">
                <a:tableStyleId>{5C22544A-7EE6-4342-B048-85BDC9FD1C3A}</a:tableStyleId>
              </a:tblPr>
              <a:tblGrid>
                <a:gridCol w="2146300">
                  <a:extLst>
                    <a:ext uri="{9D8B030D-6E8A-4147-A177-3AD203B41FA5}">
                      <a16:colId xmlns:a16="http://schemas.microsoft.com/office/drawing/2014/main" val="1211068997"/>
                    </a:ext>
                  </a:extLst>
                </a:gridCol>
                <a:gridCol w="1498600">
                  <a:extLst>
                    <a:ext uri="{9D8B030D-6E8A-4147-A177-3AD203B41FA5}">
                      <a16:colId xmlns:a16="http://schemas.microsoft.com/office/drawing/2014/main" val="3907741568"/>
                    </a:ext>
                  </a:extLst>
                </a:gridCol>
                <a:gridCol w="2565400">
                  <a:extLst>
                    <a:ext uri="{9D8B030D-6E8A-4147-A177-3AD203B41FA5}">
                      <a16:colId xmlns:a16="http://schemas.microsoft.com/office/drawing/2014/main" val="675440114"/>
                    </a:ext>
                  </a:extLst>
                </a:gridCol>
                <a:gridCol w="2641600">
                  <a:extLst>
                    <a:ext uri="{9D8B030D-6E8A-4147-A177-3AD203B41FA5}">
                      <a16:colId xmlns:a16="http://schemas.microsoft.com/office/drawing/2014/main" val="2098197689"/>
                    </a:ext>
                  </a:extLst>
                </a:gridCol>
              </a:tblGrid>
              <a:tr h="803021">
                <a:tc>
                  <a:txBody>
                    <a:bodyPr/>
                    <a:lstStyle/>
                    <a:p>
                      <a:pPr marL="0" rtl="0" fontAlgn="t" latinLnBrk="0">
                        <a:spcBef>
                          <a:spcPts val="0"/>
                        </a:spcBef>
                        <a:spcAft>
                          <a:spcPts val="0"/>
                        </a:spcAft>
                      </a:pPr>
                      <a:r>
                        <a:rPr lang="en-GB" sz="1800" dirty="0">
                          <a:effectLst/>
                        </a:rPr>
                        <a:t>AGE</a:t>
                      </a:r>
                      <a:endParaRPr lang="en-GB" sz="1800" dirty="0">
                        <a:effectLst/>
                        <a:latin typeface="Arial" panose="020B0604020202020204" pitchFamily="34" charset="0"/>
                      </a:endParaRPr>
                    </a:p>
                  </a:txBody>
                  <a:tcPr>
                    <a:solidFill>
                      <a:schemeClr val="accent2"/>
                    </a:solidFill>
                  </a:tcPr>
                </a:tc>
                <a:tc>
                  <a:txBody>
                    <a:bodyPr/>
                    <a:lstStyle/>
                    <a:p>
                      <a:pPr marL="0" marR="0" indent="0" rtl="0" fontAlgn="t" latinLnBrk="0">
                        <a:spcBef>
                          <a:spcPts val="0"/>
                        </a:spcBef>
                        <a:spcAft>
                          <a:spcPts val="0"/>
                        </a:spcAft>
                      </a:pPr>
                      <a:r>
                        <a:rPr lang="en-GB" sz="1800" dirty="0">
                          <a:effectLst/>
                        </a:rPr>
                        <a:t>LES 4 PREMIERES HEURES</a:t>
                      </a:r>
                      <a:endParaRPr lang="en-GB" sz="1800" dirty="0">
                        <a:effectLst/>
                        <a:latin typeface="Arial" panose="020B0604020202020204" pitchFamily="34" charset="0"/>
                      </a:endParaRPr>
                    </a:p>
                  </a:txBody>
                  <a:tcPr>
                    <a:solidFill>
                      <a:schemeClr val="accent2"/>
                    </a:solidFill>
                  </a:tcPr>
                </a:tc>
                <a:tc>
                  <a:txBody>
                    <a:bodyPr/>
                    <a:lstStyle/>
                    <a:p>
                      <a:pPr marL="0" algn="ctr" rtl="0" fontAlgn="t" latinLnBrk="0">
                        <a:spcBef>
                          <a:spcPts val="0"/>
                        </a:spcBef>
                        <a:spcAft>
                          <a:spcPts val="0"/>
                        </a:spcAft>
                      </a:pPr>
                      <a:r>
                        <a:rPr lang="en-GB" sz="1800" dirty="0">
                          <a:effectLst/>
                        </a:rPr>
                        <a:t>APRES 4 HEURES</a:t>
                      </a:r>
                      <a:endParaRPr lang="en-GB" sz="1800" dirty="0">
                        <a:effectLst/>
                        <a:latin typeface="Arial" panose="020B0604020202020204" pitchFamily="34" charset="0"/>
                      </a:endParaRPr>
                    </a:p>
                  </a:txBody>
                  <a:tcPr>
                    <a:solidFill>
                      <a:schemeClr val="accent2"/>
                    </a:solidFill>
                  </a:tcPr>
                </a:tc>
                <a:tc>
                  <a:txBody>
                    <a:bodyPr/>
                    <a:lstStyle/>
                    <a:p>
                      <a:pPr marL="0" rtl="0" fontAlgn="t" latinLnBrk="0">
                        <a:spcBef>
                          <a:spcPts val="0"/>
                        </a:spcBef>
                        <a:spcAft>
                          <a:spcPts val="0"/>
                        </a:spcAft>
                      </a:pPr>
                      <a:r>
                        <a:rPr lang="en-GB" sz="1800" dirty="0">
                          <a:effectLst/>
                        </a:rPr>
                        <a:t>APRES CHAQUE SELLE LIQUIDE</a:t>
                      </a:r>
                      <a:endParaRPr lang="en-GB" sz="1800" dirty="0">
                        <a:effectLst/>
                        <a:latin typeface="Arial" panose="020B0604020202020204" pitchFamily="34" charset="0"/>
                      </a:endParaRPr>
                    </a:p>
                  </a:txBody>
                  <a:tcPr>
                    <a:solidFill>
                      <a:schemeClr val="accent2"/>
                    </a:solidFill>
                  </a:tcPr>
                </a:tc>
                <a:extLst>
                  <a:ext uri="{0D108BD9-81ED-4DB2-BD59-A6C34878D82A}">
                    <a16:rowId xmlns:a16="http://schemas.microsoft.com/office/drawing/2014/main" val="3107162512"/>
                  </a:ext>
                </a:extLst>
              </a:tr>
              <a:tr h="841121">
                <a:tc>
                  <a:txBody>
                    <a:bodyPr/>
                    <a:lstStyle/>
                    <a:p>
                      <a:pPr marL="0" rtl="0" fontAlgn="t" latinLnBrk="0">
                        <a:spcBef>
                          <a:spcPts val="0"/>
                        </a:spcBef>
                        <a:spcAft>
                          <a:spcPts val="0"/>
                        </a:spcAft>
                      </a:pPr>
                      <a:r>
                        <a:rPr lang="en-GB" sz="1800" dirty="0">
                          <a:effectLst/>
                        </a:rPr>
                        <a:t>Enfants de </a:t>
                      </a:r>
                      <a:r>
                        <a:rPr lang="en-GB" sz="1800" dirty="0" err="1">
                          <a:effectLst/>
                        </a:rPr>
                        <a:t>moins</a:t>
                      </a:r>
                      <a:r>
                        <a:rPr lang="en-GB" sz="1800" dirty="0">
                          <a:effectLst/>
                        </a:rPr>
                        <a:t> de5 </a:t>
                      </a:r>
                      <a:r>
                        <a:rPr lang="en-GB" sz="1800" dirty="0" err="1">
                          <a:effectLst/>
                        </a:rPr>
                        <a:t>ans</a:t>
                      </a:r>
                      <a:endParaRPr lang="en-GB" sz="1800" dirty="0" err="1">
                        <a:effectLst/>
                        <a:latin typeface="Arial" panose="020B0604020202020204" pitchFamily="34" charset="0"/>
                      </a:endParaRPr>
                    </a:p>
                  </a:txBody>
                  <a:tcPr>
                    <a:solidFill>
                      <a:schemeClr val="accent2">
                        <a:lumMod val="40000"/>
                        <a:lumOff val="60000"/>
                      </a:schemeClr>
                    </a:solidFill>
                  </a:tcPr>
                </a:tc>
                <a:tc>
                  <a:txBody>
                    <a:bodyPr/>
                    <a:lstStyle/>
                    <a:p>
                      <a:pPr marL="0" algn="ctr" rtl="0" fontAlgn="t" latinLnBrk="0">
                        <a:spcBef>
                          <a:spcPts val="0"/>
                        </a:spcBef>
                        <a:spcAft>
                          <a:spcPts val="0"/>
                        </a:spcAft>
                      </a:pPr>
                      <a:r>
                        <a:rPr lang="en-GB" sz="1800" dirty="0">
                          <a:effectLst/>
                        </a:rPr>
                        <a:t>-</a:t>
                      </a:r>
                      <a:endParaRPr lang="en-GB" sz="1800" dirty="0">
                        <a:effectLst/>
                        <a:latin typeface="Arial" panose="020B0604020202020204" pitchFamily="34" charset="0"/>
                      </a:endParaRPr>
                    </a:p>
                  </a:txBody>
                  <a:tcPr>
                    <a:solidFill>
                      <a:schemeClr val="accent2">
                        <a:lumMod val="40000"/>
                        <a:lumOff val="60000"/>
                      </a:schemeClr>
                    </a:solidFill>
                  </a:tcPr>
                </a:tc>
                <a:tc>
                  <a:txBody>
                    <a:bodyPr/>
                    <a:lstStyle/>
                    <a:p>
                      <a:pPr marL="0" algn="ctr" rtl="0" fontAlgn="t" latinLnBrk="0">
                        <a:spcBef>
                          <a:spcPts val="0"/>
                        </a:spcBef>
                        <a:spcAft>
                          <a:spcPts val="0"/>
                        </a:spcAft>
                      </a:pPr>
                      <a:r>
                        <a:rPr lang="en-GB" sz="1800" dirty="0">
                          <a:effectLst/>
                        </a:rPr>
                        <a:t>Un litre de SRO pour </a:t>
                      </a:r>
                      <a:r>
                        <a:rPr lang="en-GB" sz="1800" dirty="0" err="1">
                          <a:effectLst/>
                        </a:rPr>
                        <a:t>réhydratation</a:t>
                      </a:r>
                      <a:r>
                        <a:rPr lang="en-GB" sz="1800" dirty="0">
                          <a:effectLst/>
                        </a:rPr>
                        <a:t> </a:t>
                      </a:r>
                      <a:r>
                        <a:rPr lang="en-GB" sz="1800" dirty="0" err="1">
                          <a:effectLst/>
                        </a:rPr>
                        <a:t>en</a:t>
                      </a:r>
                      <a:r>
                        <a:rPr lang="en-GB" sz="1800" dirty="0">
                          <a:effectLst/>
                        </a:rPr>
                        <a:t> </a:t>
                      </a:r>
                      <a:r>
                        <a:rPr lang="en-GB" sz="1800" dirty="0" err="1">
                          <a:effectLst/>
                        </a:rPr>
                        <a:t>cheminvers</a:t>
                      </a:r>
                      <a:r>
                        <a:rPr lang="en-GB" sz="1800" dirty="0">
                          <a:effectLst/>
                        </a:rPr>
                        <a:t> le centre de </a:t>
                      </a:r>
                      <a:r>
                        <a:rPr lang="en-GB" sz="1800" dirty="0" err="1">
                          <a:effectLst/>
                        </a:rPr>
                        <a:t>santé</a:t>
                      </a:r>
                      <a:endParaRPr lang="en-GB" sz="1800" dirty="0" err="1">
                        <a:effectLst/>
                        <a:latin typeface="Arial" panose="020B0604020202020204" pitchFamily="34" charset="0"/>
                      </a:endParaRPr>
                    </a:p>
                  </a:txBody>
                  <a:tcPr>
                    <a:solidFill>
                      <a:schemeClr val="accent2">
                        <a:lumMod val="40000"/>
                        <a:lumOff val="60000"/>
                      </a:schemeClr>
                    </a:solidFill>
                  </a:tcPr>
                </a:tc>
                <a:tc>
                  <a:txBody>
                    <a:bodyPr/>
                    <a:lstStyle/>
                    <a:p>
                      <a:pPr marL="0" algn="ctr" rtl="0" fontAlgn="t" latinLnBrk="0">
                        <a:spcBef>
                          <a:spcPts val="0"/>
                        </a:spcBef>
                        <a:spcAft>
                          <a:spcPts val="0"/>
                        </a:spcAft>
                      </a:pPr>
                      <a:r>
                        <a:rPr lang="en-GB" sz="1800" dirty="0" err="1">
                          <a:effectLst/>
                        </a:rPr>
                        <a:t>Orienter</a:t>
                      </a:r>
                      <a:r>
                        <a:rPr lang="en-GB" sz="1800" dirty="0">
                          <a:effectLst/>
                        </a:rPr>
                        <a:t> </a:t>
                      </a:r>
                      <a:r>
                        <a:rPr lang="en-GB" sz="1800" dirty="0" err="1">
                          <a:effectLst/>
                        </a:rPr>
                        <a:t>vers</a:t>
                      </a:r>
                      <a:r>
                        <a:rPr lang="en-GB" sz="1800" dirty="0">
                          <a:effectLst/>
                        </a:rPr>
                        <a:t> centre de </a:t>
                      </a:r>
                      <a:r>
                        <a:rPr lang="en-GB" sz="1800" dirty="0" err="1">
                          <a:effectLst/>
                        </a:rPr>
                        <a:t>santé</a:t>
                      </a:r>
                      <a:r>
                        <a:rPr lang="en-GB" sz="1800" dirty="0">
                          <a:effectLst/>
                        </a:rPr>
                        <a:t> </a:t>
                      </a:r>
                      <a:r>
                        <a:rPr lang="en-GB" sz="1800" dirty="0" err="1">
                          <a:effectLst/>
                        </a:rPr>
                        <a:t>en</a:t>
                      </a:r>
                      <a:r>
                        <a:rPr lang="en-GB" sz="1800" dirty="0">
                          <a:effectLst/>
                        </a:rPr>
                        <a:t> dehors des </a:t>
                      </a:r>
                      <a:r>
                        <a:rPr lang="en-GB" sz="1800" dirty="0" err="1">
                          <a:effectLst/>
                        </a:rPr>
                        <a:t>épidémies</a:t>
                      </a:r>
                      <a:endParaRPr lang="en-GB" sz="1800" dirty="0" err="1">
                        <a:effectLst/>
                        <a:latin typeface="Arial" panose="020B0604020202020204" pitchFamily="34" charset="0"/>
                      </a:endParaRPr>
                    </a:p>
                  </a:txBody>
                  <a:tcPr>
                    <a:solidFill>
                      <a:schemeClr val="accent2">
                        <a:lumMod val="40000"/>
                        <a:lumOff val="60000"/>
                      </a:schemeClr>
                    </a:solidFill>
                  </a:tcPr>
                </a:tc>
                <a:extLst>
                  <a:ext uri="{0D108BD9-81ED-4DB2-BD59-A6C34878D82A}">
                    <a16:rowId xmlns:a16="http://schemas.microsoft.com/office/drawing/2014/main" val="1919311974"/>
                  </a:ext>
                </a:extLst>
              </a:tr>
              <a:tr h="562102">
                <a:tc>
                  <a:txBody>
                    <a:bodyPr/>
                    <a:lstStyle/>
                    <a:p>
                      <a:pPr marL="0" rtl="0" fontAlgn="t" latinLnBrk="0">
                        <a:spcBef>
                          <a:spcPts val="0"/>
                        </a:spcBef>
                        <a:spcAft>
                          <a:spcPts val="0"/>
                        </a:spcAft>
                      </a:pPr>
                      <a:r>
                        <a:rPr lang="en-GB" sz="1800" dirty="0">
                          <a:effectLst/>
                        </a:rPr>
                        <a:t>Entre 5 et 10 </a:t>
                      </a:r>
                      <a:r>
                        <a:rPr lang="en-GB" sz="1800" dirty="0" err="1">
                          <a:effectLst/>
                        </a:rPr>
                        <a:t>ans</a:t>
                      </a:r>
                      <a:endParaRPr lang="en-GB" sz="1800" dirty="0" err="1">
                        <a:effectLst/>
                        <a:latin typeface="Arial" panose="020B0604020202020204" pitchFamily="34" charset="0"/>
                      </a:endParaRPr>
                    </a:p>
                  </a:txBody>
                  <a:tcPr>
                    <a:solidFill>
                      <a:schemeClr val="accent2">
                        <a:lumMod val="20000"/>
                        <a:lumOff val="80000"/>
                      </a:schemeClr>
                    </a:solidFill>
                  </a:tcPr>
                </a:tc>
                <a:tc>
                  <a:txBody>
                    <a:bodyPr/>
                    <a:lstStyle/>
                    <a:p>
                      <a:pPr marL="0" algn="ctr" rtl="0" fontAlgn="t" latinLnBrk="0">
                        <a:spcBef>
                          <a:spcPts val="0"/>
                        </a:spcBef>
                        <a:spcAft>
                          <a:spcPts val="0"/>
                        </a:spcAft>
                      </a:pPr>
                      <a:r>
                        <a:rPr lang="en-GB" sz="1800" dirty="0">
                          <a:effectLst/>
                        </a:rPr>
                        <a:t>1L (5 tasses)</a:t>
                      </a:r>
                    </a:p>
                    <a:p>
                      <a:pPr marL="0" algn="ctr" rtl="0" fontAlgn="t" latinLnBrk="0">
                        <a:spcBef>
                          <a:spcPts val="0"/>
                        </a:spcBef>
                        <a:spcAft>
                          <a:spcPts val="0"/>
                        </a:spcAft>
                      </a:pPr>
                      <a:r>
                        <a:rPr lang="en-GB" sz="1800" dirty="0">
                          <a:effectLst/>
                        </a:rPr>
                        <a:t>1 sachet ORS</a:t>
                      </a:r>
                      <a:endParaRPr lang="en-GB" sz="1800" dirty="0">
                        <a:effectLst/>
                        <a:latin typeface="Arial" panose="020B0604020202020204" pitchFamily="34" charset="0"/>
                      </a:endParaRPr>
                    </a:p>
                  </a:txBody>
                  <a:tcPr>
                    <a:solidFill>
                      <a:schemeClr val="accent2">
                        <a:lumMod val="20000"/>
                        <a:lumOff val="80000"/>
                      </a:schemeClr>
                    </a:solidFill>
                  </a:tcPr>
                </a:tc>
                <a:tc>
                  <a:txBody>
                    <a:bodyPr/>
                    <a:lstStyle/>
                    <a:p>
                      <a:pPr marL="0" algn="ctr" rtl="0" fontAlgn="t" latinLnBrk="0">
                        <a:spcBef>
                          <a:spcPts val="0"/>
                        </a:spcBef>
                        <a:spcAft>
                          <a:spcPts val="0"/>
                        </a:spcAft>
                      </a:pPr>
                      <a:r>
                        <a:rPr lang="en-GB" sz="1800" dirty="0">
                          <a:effectLst/>
                        </a:rPr>
                        <a:t>1L / jour (5 tasses)</a:t>
                      </a:r>
                    </a:p>
                    <a:p>
                      <a:pPr marL="0" algn="ctr" rtl="0" fontAlgn="t" latinLnBrk="0">
                        <a:spcBef>
                          <a:spcPts val="0"/>
                        </a:spcBef>
                        <a:spcAft>
                          <a:spcPts val="0"/>
                        </a:spcAft>
                      </a:pPr>
                      <a:r>
                        <a:rPr lang="en-GB" sz="1800" dirty="0">
                          <a:effectLst/>
                        </a:rPr>
                        <a:t>1 sachet SRO</a:t>
                      </a:r>
                      <a:endParaRPr lang="en-GB" sz="1800" dirty="0">
                        <a:effectLst/>
                        <a:latin typeface="Arial" panose="020B0604020202020204" pitchFamily="34" charset="0"/>
                      </a:endParaRPr>
                    </a:p>
                  </a:txBody>
                  <a:tcPr>
                    <a:solidFill>
                      <a:schemeClr val="accent2">
                        <a:lumMod val="20000"/>
                        <a:lumOff val="80000"/>
                      </a:schemeClr>
                    </a:solidFill>
                  </a:tcPr>
                </a:tc>
                <a:tc>
                  <a:txBody>
                    <a:bodyPr/>
                    <a:lstStyle/>
                    <a:p>
                      <a:pPr marL="0" algn="ctr" rtl="0" fontAlgn="t" latinLnBrk="0">
                        <a:spcBef>
                          <a:spcPts val="0"/>
                        </a:spcBef>
                        <a:spcAft>
                          <a:spcPts val="0"/>
                        </a:spcAft>
                      </a:pPr>
                      <a:r>
                        <a:rPr lang="en-GB" sz="1800" dirty="0">
                          <a:effectLst/>
                        </a:rPr>
                        <a:t>1 tasse (200 mL)</a:t>
                      </a:r>
                      <a:endParaRPr lang="en-GB" sz="1800" dirty="0">
                        <a:effectLst/>
                        <a:latin typeface="Arial" panose="020B0604020202020204" pitchFamily="34" charset="0"/>
                      </a:endParaRPr>
                    </a:p>
                  </a:txBody>
                  <a:tcPr>
                    <a:solidFill>
                      <a:schemeClr val="accent2">
                        <a:lumMod val="20000"/>
                        <a:lumOff val="80000"/>
                      </a:schemeClr>
                    </a:solidFill>
                  </a:tcPr>
                </a:tc>
                <a:extLst>
                  <a:ext uri="{0D108BD9-81ED-4DB2-BD59-A6C34878D82A}">
                    <a16:rowId xmlns:a16="http://schemas.microsoft.com/office/drawing/2014/main" val="3581570060"/>
                  </a:ext>
                </a:extLst>
              </a:tr>
              <a:tr h="818134">
                <a:tc>
                  <a:txBody>
                    <a:bodyPr/>
                    <a:lstStyle/>
                    <a:p>
                      <a:pPr marL="0" rtl="0" fontAlgn="t" latinLnBrk="0">
                        <a:spcBef>
                          <a:spcPts val="0"/>
                        </a:spcBef>
                        <a:spcAft>
                          <a:spcPts val="0"/>
                        </a:spcAft>
                      </a:pPr>
                      <a:r>
                        <a:rPr lang="en-GB" sz="1800" dirty="0">
                          <a:effectLst/>
                        </a:rPr>
                        <a:t>Plus de 10 </a:t>
                      </a:r>
                      <a:r>
                        <a:rPr lang="en-GB" sz="1800" dirty="0" err="1">
                          <a:effectLst/>
                        </a:rPr>
                        <a:t>ans</a:t>
                      </a:r>
                      <a:r>
                        <a:rPr lang="en-GB" sz="1800" dirty="0">
                          <a:effectLst/>
                        </a:rPr>
                        <a:t> </a:t>
                      </a:r>
                      <a:endParaRPr lang="en-GB" sz="1800" dirty="0">
                        <a:effectLst/>
                        <a:latin typeface="Arial" panose="020B0604020202020204" pitchFamily="34" charset="0"/>
                      </a:endParaRPr>
                    </a:p>
                  </a:txBody>
                  <a:tcPr>
                    <a:solidFill>
                      <a:schemeClr val="accent2">
                        <a:lumMod val="40000"/>
                        <a:lumOff val="60000"/>
                      </a:schemeClr>
                    </a:solidFill>
                  </a:tcPr>
                </a:tc>
                <a:tc>
                  <a:txBody>
                    <a:bodyPr/>
                    <a:lstStyle/>
                    <a:p>
                      <a:pPr marL="0" algn="ctr" rtl="0" fontAlgn="t" latinLnBrk="0">
                        <a:spcBef>
                          <a:spcPts val="0"/>
                        </a:spcBef>
                        <a:spcAft>
                          <a:spcPts val="0"/>
                        </a:spcAft>
                      </a:pPr>
                      <a:r>
                        <a:rPr lang="en-GB" sz="1800" dirty="0">
                          <a:effectLst/>
                        </a:rPr>
                        <a:t>2L (10 tasses) </a:t>
                      </a:r>
                    </a:p>
                    <a:p>
                      <a:pPr marL="0" algn="ctr" rtl="0" fontAlgn="t" latinLnBrk="0">
                        <a:spcBef>
                          <a:spcPts val="0"/>
                        </a:spcBef>
                        <a:spcAft>
                          <a:spcPts val="0"/>
                        </a:spcAft>
                      </a:pPr>
                      <a:r>
                        <a:rPr lang="en-GB" sz="1800" dirty="0">
                          <a:effectLst/>
                        </a:rPr>
                        <a:t>2 sachets ORS</a:t>
                      </a:r>
                      <a:endParaRPr lang="en-GB" sz="1800" dirty="0">
                        <a:effectLst/>
                        <a:latin typeface="Arial" panose="020B0604020202020204" pitchFamily="34" charset="0"/>
                      </a:endParaRPr>
                    </a:p>
                  </a:txBody>
                  <a:tcPr>
                    <a:solidFill>
                      <a:schemeClr val="accent2">
                        <a:lumMod val="40000"/>
                        <a:lumOff val="60000"/>
                      </a:schemeClr>
                    </a:solidFill>
                  </a:tcPr>
                </a:tc>
                <a:tc>
                  <a:txBody>
                    <a:bodyPr/>
                    <a:lstStyle/>
                    <a:p>
                      <a:pPr marL="0" algn="ctr" rtl="0" fontAlgn="t" latinLnBrk="0">
                        <a:spcBef>
                          <a:spcPts val="0"/>
                        </a:spcBef>
                        <a:spcAft>
                          <a:spcPts val="0"/>
                        </a:spcAft>
                      </a:pPr>
                      <a:r>
                        <a:rPr lang="en-GB" sz="1800" dirty="0">
                          <a:effectLst/>
                        </a:rPr>
                        <a:t>2L / jour (10 tasses)</a:t>
                      </a:r>
                    </a:p>
                    <a:p>
                      <a:pPr marL="0" algn="ctr" rtl="0" fontAlgn="t" latinLnBrk="0">
                        <a:spcBef>
                          <a:spcPts val="0"/>
                        </a:spcBef>
                        <a:spcAft>
                          <a:spcPts val="0"/>
                        </a:spcAft>
                      </a:pPr>
                      <a:r>
                        <a:rPr lang="en-GB" sz="1800" dirty="0">
                          <a:effectLst/>
                        </a:rPr>
                        <a:t>2 sachets SRO</a:t>
                      </a:r>
                      <a:endParaRPr lang="en-GB" sz="1800" dirty="0">
                        <a:effectLst/>
                        <a:latin typeface="Arial" panose="020B0604020202020204" pitchFamily="34" charset="0"/>
                      </a:endParaRPr>
                    </a:p>
                  </a:txBody>
                  <a:tcPr>
                    <a:solidFill>
                      <a:schemeClr val="accent2">
                        <a:lumMod val="40000"/>
                        <a:lumOff val="60000"/>
                      </a:schemeClr>
                    </a:solidFill>
                  </a:tcPr>
                </a:tc>
                <a:tc>
                  <a:txBody>
                    <a:bodyPr/>
                    <a:lstStyle/>
                    <a:p>
                      <a:pPr marL="0" algn="ctr" rtl="0" fontAlgn="t" latinLnBrk="0">
                        <a:spcBef>
                          <a:spcPts val="0"/>
                        </a:spcBef>
                        <a:spcAft>
                          <a:spcPts val="0"/>
                        </a:spcAft>
                      </a:pPr>
                      <a:r>
                        <a:rPr lang="en-GB" sz="1800" dirty="0" err="1">
                          <a:effectLst/>
                        </a:rPr>
                        <a:t>Illimité</a:t>
                      </a:r>
                      <a:endParaRPr lang="en-GB" sz="1800" dirty="0" err="1">
                        <a:effectLst/>
                        <a:latin typeface="Arial" panose="020B0604020202020204" pitchFamily="34" charset="0"/>
                      </a:endParaRPr>
                    </a:p>
                  </a:txBody>
                  <a:tcPr>
                    <a:solidFill>
                      <a:schemeClr val="accent2">
                        <a:lumMod val="40000"/>
                        <a:lumOff val="60000"/>
                      </a:schemeClr>
                    </a:solidFill>
                  </a:tcPr>
                </a:tc>
                <a:extLst>
                  <a:ext uri="{0D108BD9-81ED-4DB2-BD59-A6C34878D82A}">
                    <a16:rowId xmlns:a16="http://schemas.microsoft.com/office/drawing/2014/main" val="1569863584"/>
                  </a:ext>
                </a:extLst>
              </a:tr>
            </a:tbl>
          </a:graphicData>
        </a:graphic>
      </p:graphicFrame>
      <p:sp>
        <p:nvSpPr>
          <p:cNvPr id="9" name="Title 8">
            <a:extLst>
              <a:ext uri="{FF2B5EF4-FFF2-40B4-BE49-F238E27FC236}">
                <a16:creationId xmlns:a16="http://schemas.microsoft.com/office/drawing/2014/main" id="{D39B2972-1DC4-5084-2DD1-9A0991E7D557}"/>
              </a:ext>
            </a:extLst>
          </p:cNvPr>
          <p:cNvSpPr>
            <a:spLocks noGrp="1"/>
          </p:cNvSpPr>
          <p:nvPr>
            <p:ph type="title"/>
          </p:nvPr>
        </p:nvSpPr>
        <p:spPr/>
        <p:txBody>
          <a:bodyPr>
            <a:normAutofit/>
          </a:bodyPr>
          <a:lstStyle/>
          <a:p>
            <a:r>
              <a:rPr lang="en-GB" sz="3600" dirty="0">
                <a:cs typeface="Calibri Light"/>
              </a:rPr>
              <a:t>Quelle </a:t>
            </a:r>
            <a:r>
              <a:rPr lang="en-GB" sz="3600" dirty="0" err="1">
                <a:cs typeface="Calibri Light"/>
              </a:rPr>
              <a:t>quantité</a:t>
            </a:r>
            <a:r>
              <a:rPr lang="en-GB" sz="3600" dirty="0">
                <a:cs typeface="Calibri Light"/>
              </a:rPr>
              <a:t> de SRO </a:t>
            </a:r>
            <a:r>
              <a:rPr lang="en-GB" sz="3600" dirty="0" err="1">
                <a:cs typeface="Calibri Light"/>
              </a:rPr>
              <a:t>devrait</a:t>
            </a:r>
            <a:r>
              <a:rPr lang="en-GB" sz="3600" dirty="0">
                <a:cs typeface="Calibri Light"/>
              </a:rPr>
              <a:t> </a:t>
            </a:r>
            <a:r>
              <a:rPr lang="en-GB" sz="3600" dirty="0" err="1">
                <a:cs typeface="Calibri Light"/>
              </a:rPr>
              <a:t>boire</a:t>
            </a:r>
            <a:r>
              <a:rPr lang="en-GB" sz="3600" dirty="0">
                <a:cs typeface="Calibri Light"/>
              </a:rPr>
              <a:t> un </a:t>
            </a:r>
            <a:r>
              <a:rPr lang="en-GB" sz="3600" dirty="0" err="1">
                <a:cs typeface="Calibri Light"/>
              </a:rPr>
              <a:t>malade</a:t>
            </a:r>
            <a:r>
              <a:rPr lang="en-GB" sz="3600" dirty="0">
                <a:cs typeface="Calibri Light"/>
              </a:rPr>
              <a:t>? </a:t>
            </a:r>
          </a:p>
        </p:txBody>
      </p:sp>
    </p:spTree>
    <p:extLst>
      <p:ext uri="{BB962C8B-B14F-4D97-AF65-F5344CB8AC3E}">
        <p14:creationId xmlns:p14="http://schemas.microsoft.com/office/powerpoint/2010/main" val="2410636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E243E-E9FD-45BE-A9F2-F23E5AF45A45}"/>
              </a:ext>
            </a:extLst>
          </p:cNvPr>
          <p:cNvSpPr>
            <a:spLocks noGrp="1"/>
          </p:cNvSpPr>
          <p:nvPr>
            <p:ph type="title"/>
          </p:nvPr>
        </p:nvSpPr>
        <p:spPr/>
        <p:txBody>
          <a:bodyPr/>
          <a:lstStyle/>
          <a:p>
            <a:pPr algn="l" rtl="0"/>
            <a:r>
              <a:rPr lang="en-GB">
                <a:solidFill>
                  <a:srgbClr val="0070C0"/>
                </a:solidFill>
              </a:rPr>
              <a:t>Activité</a:t>
            </a:r>
          </a:p>
        </p:txBody>
      </p:sp>
      <p:sp>
        <p:nvSpPr>
          <p:cNvPr id="3" name="Content Placeholder 2">
            <a:extLst>
              <a:ext uri="{FF2B5EF4-FFF2-40B4-BE49-F238E27FC236}">
                <a16:creationId xmlns:a16="http://schemas.microsoft.com/office/drawing/2014/main" id="{B33D5CD4-CDCB-4400-A210-E8483312888F}"/>
              </a:ext>
            </a:extLst>
          </p:cNvPr>
          <p:cNvSpPr>
            <a:spLocks noGrp="1"/>
          </p:cNvSpPr>
          <p:nvPr>
            <p:ph idx="1"/>
          </p:nvPr>
        </p:nvSpPr>
        <p:spPr>
          <a:xfrm>
            <a:off x="524656" y="1825625"/>
            <a:ext cx="11552115" cy="4351338"/>
          </a:xfrm>
        </p:spPr>
        <p:txBody>
          <a:bodyPr/>
          <a:lstStyle/>
          <a:p>
            <a:pPr marL="0" indent="0" algn="l" rtl="0">
              <a:buNone/>
            </a:pPr>
            <a:endParaRPr lang="en-GB">
              <a:solidFill>
                <a:srgbClr val="0070C0"/>
              </a:solidFill>
            </a:endParaRPr>
          </a:p>
          <a:p>
            <a:pPr marL="0" indent="0" algn="l" rtl="0">
              <a:buNone/>
            </a:pPr>
            <a:r>
              <a:rPr lang="en-GB" sz="4400">
                <a:solidFill>
                  <a:srgbClr val="0070C0"/>
                </a:solidFill>
              </a:rPr>
              <a:t>Pourquoi les gens meurent-ils encore du choléra ?</a:t>
            </a:r>
          </a:p>
          <a:p>
            <a:pPr marL="0" indent="0" algn="l" rtl="0">
              <a:buNone/>
            </a:pPr>
            <a:endParaRPr lang="en-GB" sz="4400">
              <a:solidFill>
                <a:srgbClr val="0070C0"/>
              </a:solidFill>
            </a:endParaRPr>
          </a:p>
          <a:p>
            <a:pPr marL="0" indent="0" algn="l" rtl="0">
              <a:buNone/>
            </a:pPr>
            <a:r>
              <a:rPr lang="en-GB" sz="4400">
                <a:solidFill>
                  <a:srgbClr val="0070C0"/>
                </a:solidFill>
              </a:rPr>
              <a:t>Qu'est-ce qui empêche les gens de suivre un traitement de réhydratation orale ?</a:t>
            </a:r>
          </a:p>
          <a:p>
            <a:pPr marL="0" indent="0" algn="l" rtl="0">
              <a:buNone/>
            </a:pPr>
            <a:endParaRPr lang="en-GB">
              <a:solidFill>
                <a:srgbClr val="0070C0"/>
              </a:solidFill>
            </a:endParaRPr>
          </a:p>
        </p:txBody>
      </p:sp>
    </p:spTree>
    <p:extLst>
      <p:ext uri="{BB962C8B-B14F-4D97-AF65-F5344CB8AC3E}">
        <p14:creationId xmlns:p14="http://schemas.microsoft.com/office/powerpoint/2010/main" val="3019120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981200" y="44624"/>
            <a:ext cx="8229600" cy="1143000"/>
          </a:xfrm>
        </p:spPr>
        <p:txBody>
          <a:bodyPr/>
          <a:lstStyle/>
          <a:p>
            <a:pPr algn="l" rtl="0"/>
            <a:r>
              <a:rPr lang="en-US"/>
              <a:t>3- Transmission du choléra</a:t>
            </a:r>
          </a:p>
        </p:txBody>
      </p:sp>
      <p:pic>
        <p:nvPicPr>
          <p:cNvPr id="7" name="Picture 6"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656" y="2182612"/>
            <a:ext cx="354453" cy="708906"/>
          </a:xfrm>
          <a:prstGeom prst="rect">
            <a:avLst/>
          </a:prstGeom>
        </p:spPr>
      </p:pic>
      <p:sp>
        <p:nvSpPr>
          <p:cNvPr id="8" name="TextBox 7"/>
          <p:cNvSpPr txBox="1"/>
          <p:nvPr/>
        </p:nvSpPr>
        <p:spPr>
          <a:xfrm>
            <a:off x="2405271" y="3736878"/>
            <a:ext cx="939681" cy="646331"/>
          </a:xfrm>
          <a:prstGeom prst="rect">
            <a:avLst/>
          </a:prstGeom>
          <a:noFill/>
        </p:spPr>
        <p:txBody>
          <a:bodyPr wrap="none" rtlCol="0">
            <a:spAutoFit/>
          </a:bodyPr>
          <a:lstStyle/>
          <a:p>
            <a:r>
              <a:rPr lang="en-US" err="1">
                <a:solidFill>
                  <a:srgbClr val="FF0000"/>
                </a:solidFill>
              </a:rPr>
              <a:t>Individu</a:t>
            </a:r>
            <a:endParaRPr lang="en-US">
              <a:solidFill>
                <a:srgbClr val="FF0000"/>
              </a:solidFill>
            </a:endParaRPr>
          </a:p>
          <a:p>
            <a:pPr algn="l" rtl="0"/>
            <a:r>
              <a:rPr lang="en-US" err="1">
                <a:solidFill>
                  <a:srgbClr val="FF0000"/>
                </a:solidFill>
              </a:rPr>
              <a:t>Infecté</a:t>
            </a:r>
            <a:endParaRPr lang="en-US">
              <a:solidFill>
                <a:srgbClr val="FF0000"/>
              </a:solidFill>
            </a:endParaRPr>
          </a:p>
        </p:txBody>
      </p:sp>
      <p:pic>
        <p:nvPicPr>
          <p:cNvPr id="9" name="Picture 8"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151813" y="1717344"/>
            <a:ext cx="354453" cy="708906"/>
          </a:xfrm>
          <a:prstGeom prst="rect">
            <a:avLst/>
          </a:prstGeom>
        </p:spPr>
      </p:pic>
      <p:pic>
        <p:nvPicPr>
          <p:cNvPr id="10" name="Picture 9"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633840" y="1717344"/>
            <a:ext cx="354453" cy="708906"/>
          </a:xfrm>
          <a:prstGeom prst="rect">
            <a:avLst/>
          </a:prstGeom>
        </p:spPr>
      </p:pic>
      <p:pic>
        <p:nvPicPr>
          <p:cNvPr id="11" name="Picture 10"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151813" y="2723330"/>
            <a:ext cx="354453" cy="708906"/>
          </a:xfrm>
          <a:prstGeom prst="rect">
            <a:avLst/>
          </a:prstGeom>
        </p:spPr>
      </p:pic>
      <p:pic>
        <p:nvPicPr>
          <p:cNvPr id="12" name="Picture 11"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633840" y="2723330"/>
            <a:ext cx="354453" cy="708906"/>
          </a:xfrm>
          <a:prstGeom prst="rect">
            <a:avLst/>
          </a:prstGeom>
        </p:spPr>
      </p:pic>
      <p:pic>
        <p:nvPicPr>
          <p:cNvPr id="13" name="Picture 12"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115866" y="2723330"/>
            <a:ext cx="354453" cy="708906"/>
          </a:xfrm>
          <a:prstGeom prst="rect">
            <a:avLst/>
          </a:prstGeom>
        </p:spPr>
      </p:pic>
      <p:pic>
        <p:nvPicPr>
          <p:cNvPr id="14" name="Picture 13"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115866" y="1717344"/>
            <a:ext cx="354453" cy="708906"/>
          </a:xfrm>
          <a:prstGeom prst="rect">
            <a:avLst/>
          </a:prstGeom>
        </p:spPr>
      </p:pic>
      <p:sp>
        <p:nvSpPr>
          <p:cNvPr id="15" name="TextBox 14"/>
          <p:cNvSpPr txBox="1"/>
          <p:nvPr/>
        </p:nvSpPr>
        <p:spPr>
          <a:xfrm>
            <a:off x="3998870" y="3763604"/>
            <a:ext cx="1892023" cy="923330"/>
          </a:xfrm>
          <a:prstGeom prst="rect">
            <a:avLst/>
          </a:prstGeom>
          <a:noFill/>
        </p:spPr>
        <p:txBody>
          <a:bodyPr wrap="square" rtlCol="0">
            <a:spAutoFit/>
          </a:bodyPr>
          <a:lstStyle/>
          <a:p>
            <a:pPr algn="l" rtl="0"/>
            <a:r>
              <a:rPr lang="en-US" err="1"/>
              <a:t>Personne</a:t>
            </a:r>
            <a:r>
              <a:rPr lang="en-US"/>
              <a:t> susceptible = qui </a:t>
            </a:r>
            <a:r>
              <a:rPr lang="en-US" err="1"/>
              <a:t>peut</a:t>
            </a:r>
            <a:r>
              <a:rPr lang="en-US"/>
              <a:t> etre </a:t>
            </a:r>
            <a:r>
              <a:rPr lang="en-US" err="1"/>
              <a:t>infecté</a:t>
            </a:r>
            <a:endParaRPr lang="en-US"/>
          </a:p>
        </p:txBody>
      </p:sp>
      <p:pic>
        <p:nvPicPr>
          <p:cNvPr id="16" name="Picture 15"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69485" y="1717344"/>
            <a:ext cx="354453" cy="708906"/>
          </a:xfrm>
          <a:prstGeom prst="rect">
            <a:avLst/>
          </a:prstGeom>
        </p:spPr>
      </p:pic>
      <p:pic>
        <p:nvPicPr>
          <p:cNvPr id="17" name="Picture 16"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6516" y="1717344"/>
            <a:ext cx="354453" cy="708906"/>
          </a:xfrm>
          <a:prstGeom prst="rect">
            <a:avLst/>
          </a:prstGeom>
        </p:spPr>
      </p:pic>
      <p:pic>
        <p:nvPicPr>
          <p:cNvPr id="18" name="Picture 17"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69485" y="2723330"/>
            <a:ext cx="354453" cy="708906"/>
          </a:xfrm>
          <a:prstGeom prst="rect">
            <a:avLst/>
          </a:prstGeom>
        </p:spPr>
      </p:pic>
      <p:pic>
        <p:nvPicPr>
          <p:cNvPr id="19" name="Picture 18"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386516" y="2723330"/>
            <a:ext cx="354453" cy="708906"/>
          </a:xfrm>
          <a:prstGeom prst="rect">
            <a:avLst/>
          </a:prstGeom>
        </p:spPr>
      </p:pic>
      <p:pic>
        <p:nvPicPr>
          <p:cNvPr id="20" name="Picture 19"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97621" y="1717344"/>
            <a:ext cx="354453" cy="708906"/>
          </a:xfrm>
          <a:prstGeom prst="rect">
            <a:avLst/>
          </a:prstGeom>
        </p:spPr>
      </p:pic>
      <p:pic>
        <p:nvPicPr>
          <p:cNvPr id="21" name="Picture 20"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5942" y="2723330"/>
            <a:ext cx="354453" cy="708906"/>
          </a:xfrm>
          <a:prstGeom prst="rect">
            <a:avLst/>
          </a:prstGeom>
        </p:spPr>
      </p:pic>
      <p:sp>
        <p:nvSpPr>
          <p:cNvPr id="22" name="TextBox 21"/>
          <p:cNvSpPr txBox="1"/>
          <p:nvPr/>
        </p:nvSpPr>
        <p:spPr>
          <a:xfrm>
            <a:off x="6581236" y="3793224"/>
            <a:ext cx="3298725" cy="923330"/>
          </a:xfrm>
          <a:prstGeom prst="rect">
            <a:avLst/>
          </a:prstGeom>
          <a:noFill/>
        </p:spPr>
        <p:txBody>
          <a:bodyPr wrap="square" rtlCol="0">
            <a:spAutoFit/>
          </a:bodyPr>
          <a:lstStyle/>
          <a:p>
            <a:pPr algn="l" rtl="0"/>
            <a:r>
              <a:rPr lang="en-US" err="1">
                <a:solidFill>
                  <a:srgbClr val="FF0000"/>
                </a:solidFill>
              </a:rPr>
              <a:t>Résultat</a:t>
            </a:r>
            <a:r>
              <a:rPr lang="en-US">
                <a:solidFill>
                  <a:srgbClr val="FF0000"/>
                </a:solidFill>
              </a:rPr>
              <a:t> = </a:t>
            </a:r>
          </a:p>
          <a:p>
            <a:pPr algn="l" rtl="0"/>
            <a:r>
              <a:rPr lang="en-US" err="1">
                <a:solidFill>
                  <a:srgbClr val="FF0000"/>
                </a:solidFill>
              </a:rPr>
              <a:t>Certains</a:t>
            </a:r>
            <a:r>
              <a:rPr lang="en-US">
                <a:solidFill>
                  <a:srgbClr val="FF0000"/>
                </a:solidFill>
              </a:rPr>
              <a:t> seront infectés</a:t>
            </a:r>
          </a:p>
          <a:p>
            <a:pPr algn="l" rtl="0"/>
            <a:r>
              <a:rPr lang="en-US"/>
              <a:t>Et certains ne le </a:t>
            </a:r>
            <a:r>
              <a:rPr lang="en-US" err="1"/>
              <a:t>seront</a:t>
            </a:r>
            <a:r>
              <a:rPr lang="en-US"/>
              <a:t> pas</a:t>
            </a:r>
          </a:p>
        </p:txBody>
      </p:sp>
      <p:sp>
        <p:nvSpPr>
          <p:cNvPr id="23" name="Plus 22"/>
          <p:cNvSpPr/>
          <p:nvPr/>
        </p:nvSpPr>
        <p:spPr>
          <a:xfrm>
            <a:off x="3385566" y="2292641"/>
            <a:ext cx="491011" cy="540718"/>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p>
        </p:txBody>
      </p:sp>
      <p:sp>
        <p:nvSpPr>
          <p:cNvPr id="24" name="Equal 23"/>
          <p:cNvSpPr/>
          <p:nvPr/>
        </p:nvSpPr>
        <p:spPr>
          <a:xfrm>
            <a:off x="6092717" y="2317792"/>
            <a:ext cx="498441" cy="495132"/>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solidFill>
                <a:schemeClr val="tx1"/>
              </a:solidFill>
            </a:endParaRPr>
          </a:p>
        </p:txBody>
      </p:sp>
      <p:sp>
        <p:nvSpPr>
          <p:cNvPr id="29" name="TextBox 28">
            <a:extLst>
              <a:ext uri="{FF2B5EF4-FFF2-40B4-BE49-F238E27FC236}">
                <a16:creationId xmlns:a16="http://schemas.microsoft.com/office/drawing/2014/main" id="{087C86EE-A075-4BF5-A142-F68463F29612}"/>
              </a:ext>
            </a:extLst>
          </p:cNvPr>
          <p:cNvSpPr txBox="1"/>
          <p:nvPr/>
        </p:nvSpPr>
        <p:spPr>
          <a:xfrm>
            <a:off x="1118491" y="4879915"/>
            <a:ext cx="9948452" cy="1077218"/>
          </a:xfrm>
          <a:prstGeom prst="rect">
            <a:avLst/>
          </a:prstGeom>
          <a:noFill/>
        </p:spPr>
        <p:txBody>
          <a:bodyPr wrap="square" rtlCol="0">
            <a:spAutoFit/>
          </a:bodyPr>
          <a:lstStyle/>
          <a:p>
            <a:pPr algn="l" rtl="0"/>
            <a:r>
              <a:rPr lang="en-US" sz="3200"/>
              <a:t>Le choléra est une maladie infectieuse, contagieuse, qui suit une voie de transmission féco-orale</a:t>
            </a:r>
          </a:p>
        </p:txBody>
      </p:sp>
    </p:spTree>
    <p:extLst>
      <p:ext uri="{BB962C8B-B14F-4D97-AF65-F5344CB8AC3E}">
        <p14:creationId xmlns:p14="http://schemas.microsoft.com/office/powerpoint/2010/main" val="905354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5947" y="2361356"/>
            <a:ext cx="354453" cy="708906"/>
          </a:xfrm>
          <a:prstGeom prst="rect">
            <a:avLst/>
          </a:prstGeom>
        </p:spPr>
      </p:pic>
      <p:sp>
        <p:nvSpPr>
          <p:cNvPr id="7" name="TextBox 6"/>
          <p:cNvSpPr txBox="1"/>
          <p:nvPr/>
        </p:nvSpPr>
        <p:spPr>
          <a:xfrm>
            <a:off x="2856563" y="3429001"/>
            <a:ext cx="939681" cy="646331"/>
          </a:xfrm>
          <a:prstGeom prst="rect">
            <a:avLst/>
          </a:prstGeom>
          <a:noFill/>
        </p:spPr>
        <p:txBody>
          <a:bodyPr wrap="none" rtlCol="0">
            <a:spAutoFit/>
          </a:bodyPr>
          <a:lstStyle/>
          <a:p>
            <a:pPr algn="l" rtl="0"/>
            <a:r>
              <a:rPr lang="en-US" err="1"/>
              <a:t>Individu</a:t>
            </a:r>
            <a:endParaRPr lang="en-US"/>
          </a:p>
          <a:p>
            <a:pPr algn="l" rtl="0"/>
            <a:r>
              <a:rPr lang="en-US" err="1"/>
              <a:t>Infecté</a:t>
            </a:r>
            <a:endParaRPr lang="en-US"/>
          </a:p>
        </p:txBody>
      </p:sp>
      <p:pic>
        <p:nvPicPr>
          <p:cNvPr id="8" name="Picture 7"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603104" y="1896088"/>
            <a:ext cx="354453" cy="708906"/>
          </a:xfrm>
          <a:prstGeom prst="rect">
            <a:avLst/>
          </a:prstGeom>
        </p:spPr>
      </p:pic>
      <p:pic>
        <p:nvPicPr>
          <p:cNvPr id="9" name="Picture 8"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085131" y="1896088"/>
            <a:ext cx="354453" cy="708906"/>
          </a:xfrm>
          <a:prstGeom prst="rect">
            <a:avLst/>
          </a:prstGeom>
        </p:spPr>
      </p:pic>
      <p:pic>
        <p:nvPicPr>
          <p:cNvPr id="10" name="Picture 9"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603104" y="2902074"/>
            <a:ext cx="354453" cy="708906"/>
          </a:xfrm>
          <a:prstGeom prst="rect">
            <a:avLst/>
          </a:prstGeom>
        </p:spPr>
      </p:pic>
      <p:pic>
        <p:nvPicPr>
          <p:cNvPr id="11" name="Picture 10"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085131" y="2902074"/>
            <a:ext cx="354453" cy="708906"/>
          </a:xfrm>
          <a:prstGeom prst="rect">
            <a:avLst/>
          </a:prstGeom>
        </p:spPr>
      </p:pic>
      <p:pic>
        <p:nvPicPr>
          <p:cNvPr id="13" name="Picture 12"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567157" y="2902074"/>
            <a:ext cx="354453" cy="708906"/>
          </a:xfrm>
          <a:prstGeom prst="rect">
            <a:avLst/>
          </a:prstGeom>
        </p:spPr>
      </p:pic>
      <p:pic>
        <p:nvPicPr>
          <p:cNvPr id="14" name="Picture 13"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567157" y="1896088"/>
            <a:ext cx="354453" cy="708906"/>
          </a:xfrm>
          <a:prstGeom prst="rect">
            <a:avLst/>
          </a:prstGeom>
        </p:spPr>
      </p:pic>
      <p:sp>
        <p:nvSpPr>
          <p:cNvPr id="15" name="TextBox 14"/>
          <p:cNvSpPr txBox="1"/>
          <p:nvPr/>
        </p:nvSpPr>
        <p:spPr>
          <a:xfrm>
            <a:off x="4635536" y="3924029"/>
            <a:ext cx="1892023" cy="923330"/>
          </a:xfrm>
          <a:prstGeom prst="rect">
            <a:avLst/>
          </a:prstGeom>
          <a:noFill/>
        </p:spPr>
        <p:txBody>
          <a:bodyPr wrap="square" rtlCol="0">
            <a:spAutoFit/>
          </a:bodyPr>
          <a:lstStyle/>
          <a:p>
            <a:r>
              <a:rPr lang="en-US" err="1"/>
              <a:t>Personne</a:t>
            </a:r>
            <a:r>
              <a:rPr lang="en-US"/>
              <a:t> susceptible = qui </a:t>
            </a:r>
            <a:r>
              <a:rPr lang="en-US" err="1"/>
              <a:t>peut</a:t>
            </a:r>
            <a:r>
              <a:rPr lang="en-US"/>
              <a:t> etre </a:t>
            </a:r>
            <a:r>
              <a:rPr lang="en-US" err="1"/>
              <a:t>infecté</a:t>
            </a:r>
            <a:endParaRPr lang="en-US"/>
          </a:p>
        </p:txBody>
      </p:sp>
      <p:pic>
        <p:nvPicPr>
          <p:cNvPr id="16" name="Picture 15"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8379" y="1896088"/>
            <a:ext cx="354453" cy="708906"/>
          </a:xfrm>
          <a:prstGeom prst="rect">
            <a:avLst/>
          </a:prstGeom>
        </p:spPr>
      </p:pic>
      <p:pic>
        <p:nvPicPr>
          <p:cNvPr id="17" name="Picture 16"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5410" y="1896088"/>
            <a:ext cx="354453" cy="708906"/>
          </a:xfrm>
          <a:prstGeom prst="rect">
            <a:avLst/>
          </a:prstGeom>
        </p:spPr>
      </p:pic>
      <p:pic>
        <p:nvPicPr>
          <p:cNvPr id="18" name="Picture 17"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8379" y="2902074"/>
            <a:ext cx="354453" cy="708906"/>
          </a:xfrm>
          <a:prstGeom prst="rect">
            <a:avLst/>
          </a:prstGeom>
        </p:spPr>
      </p:pic>
      <p:pic>
        <p:nvPicPr>
          <p:cNvPr id="19" name="Picture 18"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685410" y="2902074"/>
            <a:ext cx="354453" cy="708906"/>
          </a:xfrm>
          <a:prstGeom prst="rect">
            <a:avLst/>
          </a:prstGeom>
        </p:spPr>
      </p:pic>
      <p:pic>
        <p:nvPicPr>
          <p:cNvPr id="20" name="Picture 19"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196515" y="1896088"/>
            <a:ext cx="354453" cy="708906"/>
          </a:xfrm>
          <a:prstGeom prst="rect">
            <a:avLst/>
          </a:prstGeom>
        </p:spPr>
      </p:pic>
      <p:pic>
        <p:nvPicPr>
          <p:cNvPr id="21" name="Picture 20"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04836" y="2902074"/>
            <a:ext cx="354453" cy="708906"/>
          </a:xfrm>
          <a:prstGeom prst="rect">
            <a:avLst/>
          </a:prstGeom>
        </p:spPr>
      </p:pic>
      <p:sp>
        <p:nvSpPr>
          <p:cNvPr id="22" name="TextBox 21"/>
          <p:cNvSpPr txBox="1"/>
          <p:nvPr/>
        </p:nvSpPr>
        <p:spPr>
          <a:xfrm>
            <a:off x="6863197" y="3921169"/>
            <a:ext cx="3298725" cy="923330"/>
          </a:xfrm>
          <a:prstGeom prst="rect">
            <a:avLst/>
          </a:prstGeom>
          <a:noFill/>
        </p:spPr>
        <p:txBody>
          <a:bodyPr wrap="square" rtlCol="0">
            <a:spAutoFit/>
          </a:bodyPr>
          <a:lstStyle/>
          <a:p>
            <a:r>
              <a:rPr lang="en-US" err="1">
                <a:solidFill>
                  <a:srgbClr val="FF0000"/>
                </a:solidFill>
              </a:rPr>
              <a:t>Résultat</a:t>
            </a:r>
            <a:r>
              <a:rPr lang="en-US">
                <a:solidFill>
                  <a:srgbClr val="FF0000"/>
                </a:solidFill>
              </a:rPr>
              <a:t> = </a:t>
            </a:r>
          </a:p>
          <a:p>
            <a:r>
              <a:rPr lang="en-US" err="1">
                <a:solidFill>
                  <a:srgbClr val="FF0000"/>
                </a:solidFill>
              </a:rPr>
              <a:t>Certains</a:t>
            </a:r>
            <a:r>
              <a:rPr lang="en-US">
                <a:solidFill>
                  <a:srgbClr val="FF0000"/>
                </a:solidFill>
              </a:rPr>
              <a:t> </a:t>
            </a:r>
            <a:r>
              <a:rPr lang="en-US" err="1">
                <a:solidFill>
                  <a:srgbClr val="FF0000"/>
                </a:solidFill>
              </a:rPr>
              <a:t>seront</a:t>
            </a:r>
            <a:r>
              <a:rPr lang="en-US">
                <a:solidFill>
                  <a:srgbClr val="FF0000"/>
                </a:solidFill>
              </a:rPr>
              <a:t> </a:t>
            </a:r>
            <a:r>
              <a:rPr lang="en-US" err="1">
                <a:solidFill>
                  <a:srgbClr val="FF0000"/>
                </a:solidFill>
              </a:rPr>
              <a:t>infectés</a:t>
            </a:r>
            <a:endParaRPr lang="en-US">
              <a:solidFill>
                <a:srgbClr val="FF0000"/>
              </a:solidFill>
            </a:endParaRPr>
          </a:p>
          <a:p>
            <a:r>
              <a:rPr lang="en-US"/>
              <a:t>Et </a:t>
            </a:r>
            <a:r>
              <a:rPr lang="en-US" err="1"/>
              <a:t>certains</a:t>
            </a:r>
            <a:r>
              <a:rPr lang="en-US"/>
              <a:t> ne le </a:t>
            </a:r>
            <a:r>
              <a:rPr lang="en-US" err="1"/>
              <a:t>seront</a:t>
            </a:r>
            <a:r>
              <a:rPr lang="en-US"/>
              <a:t> pas</a:t>
            </a:r>
          </a:p>
        </p:txBody>
      </p:sp>
      <p:sp>
        <p:nvSpPr>
          <p:cNvPr id="33" name="Plus 32"/>
          <p:cNvSpPr/>
          <p:nvPr/>
        </p:nvSpPr>
        <p:spPr>
          <a:xfrm>
            <a:off x="3836857" y="2471385"/>
            <a:ext cx="491011" cy="540718"/>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p>
        </p:txBody>
      </p:sp>
      <p:sp>
        <p:nvSpPr>
          <p:cNvPr id="34" name="Equal 33"/>
          <p:cNvSpPr/>
          <p:nvPr/>
        </p:nvSpPr>
        <p:spPr>
          <a:xfrm>
            <a:off x="6352183" y="2496536"/>
            <a:ext cx="498441" cy="495132"/>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solidFill>
                <a:schemeClr val="tx1"/>
              </a:solidFill>
            </a:endParaRPr>
          </a:p>
        </p:txBody>
      </p:sp>
      <p:sp>
        <p:nvSpPr>
          <p:cNvPr id="23" name="Freeform 22"/>
          <p:cNvSpPr/>
          <p:nvPr/>
        </p:nvSpPr>
        <p:spPr>
          <a:xfrm>
            <a:off x="1797997" y="1656203"/>
            <a:ext cx="2805106" cy="2515931"/>
          </a:xfrm>
          <a:custGeom>
            <a:avLst/>
            <a:gdLst>
              <a:gd name="connsiteX0" fmla="*/ 1098685 w 1606855"/>
              <a:gd name="connsiteY0" fmla="*/ 13539 h 1790351"/>
              <a:gd name="connsiteX1" fmla="*/ 268841 w 1606855"/>
              <a:gd name="connsiteY1" fmla="*/ 76413 h 1790351"/>
              <a:gd name="connsiteX2" fmla="*/ 4799 w 1606855"/>
              <a:gd name="connsiteY2" fmla="*/ 541682 h 1790351"/>
              <a:gd name="connsiteX3" fmla="*/ 168254 w 1606855"/>
              <a:gd name="connsiteY3" fmla="*/ 1434495 h 1790351"/>
              <a:gd name="connsiteX4" fmla="*/ 960377 w 1606855"/>
              <a:gd name="connsiteY4" fmla="*/ 1786591 h 1790351"/>
              <a:gd name="connsiteX5" fmla="*/ 1513607 w 1606855"/>
              <a:gd name="connsiteY5" fmla="*/ 1522519 h 1790351"/>
              <a:gd name="connsiteX6" fmla="*/ 1563900 w 1606855"/>
              <a:gd name="connsiteY6" fmla="*/ 214737 h 1790351"/>
              <a:gd name="connsiteX7" fmla="*/ 1098685 w 1606855"/>
              <a:gd name="connsiteY7" fmla="*/ 13539 h 179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6855" h="1790351">
                <a:moveTo>
                  <a:pt x="1098685" y="13539"/>
                </a:moveTo>
                <a:cubicBezTo>
                  <a:pt x="882842" y="-9515"/>
                  <a:pt x="451155" y="-11611"/>
                  <a:pt x="268841" y="76413"/>
                </a:cubicBezTo>
                <a:cubicBezTo>
                  <a:pt x="86527" y="164437"/>
                  <a:pt x="21563" y="315335"/>
                  <a:pt x="4799" y="541682"/>
                </a:cubicBezTo>
                <a:cubicBezTo>
                  <a:pt x="-11965" y="768029"/>
                  <a:pt x="8991" y="1227010"/>
                  <a:pt x="168254" y="1434495"/>
                </a:cubicBezTo>
                <a:cubicBezTo>
                  <a:pt x="327517" y="1641980"/>
                  <a:pt x="736152" y="1771920"/>
                  <a:pt x="960377" y="1786591"/>
                </a:cubicBezTo>
                <a:cubicBezTo>
                  <a:pt x="1184602" y="1801262"/>
                  <a:pt x="1413020" y="1784495"/>
                  <a:pt x="1513607" y="1522519"/>
                </a:cubicBezTo>
                <a:cubicBezTo>
                  <a:pt x="1614194" y="1260543"/>
                  <a:pt x="1637245" y="468329"/>
                  <a:pt x="1563900" y="214737"/>
                </a:cubicBezTo>
                <a:cubicBezTo>
                  <a:pt x="1490555" y="-38855"/>
                  <a:pt x="1314528" y="36593"/>
                  <a:pt x="1098685" y="13539"/>
                </a:cubicBezTo>
                <a:close/>
              </a:path>
            </a:pathLst>
          </a:custGeom>
          <a:noFill/>
          <a:ln w="38100" cmpd="sng">
            <a:solidFill>
              <a:srgbClr val="FF2826"/>
            </a:solidFill>
          </a:ln>
        </p:spPr>
        <p:style>
          <a:lnRef idx="2">
            <a:schemeClr val="accent1"/>
          </a:lnRef>
          <a:fillRef idx="1">
            <a:schemeClr val="lt1"/>
          </a:fillRef>
          <a:effectRef idx="0">
            <a:schemeClr val="accent1"/>
          </a:effectRef>
          <a:fontRef idx="minor">
            <a:schemeClr val="dk1"/>
          </a:fontRef>
        </p:style>
        <p:txBody>
          <a:bodyPr rtlCol="0" anchor="ctr"/>
          <a:lstStyle/>
          <a:p>
            <a:pPr algn="ctr" rtl="0"/>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4" name="Up Arrow 23"/>
          <p:cNvSpPr/>
          <p:nvPr/>
        </p:nvSpPr>
        <p:spPr>
          <a:xfrm>
            <a:off x="3019785" y="4437112"/>
            <a:ext cx="779353" cy="842514"/>
          </a:xfrm>
          <a:prstGeom prst="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rtl="0"/>
            <a:endParaRPr lang="en-US"/>
          </a:p>
        </p:txBody>
      </p:sp>
      <p:sp>
        <p:nvSpPr>
          <p:cNvPr id="25" name="TextBox 24"/>
          <p:cNvSpPr txBox="1"/>
          <p:nvPr/>
        </p:nvSpPr>
        <p:spPr>
          <a:xfrm>
            <a:off x="3171538" y="5335397"/>
            <a:ext cx="8700672" cy="830997"/>
          </a:xfrm>
          <a:prstGeom prst="rect">
            <a:avLst/>
          </a:prstGeom>
          <a:noFill/>
        </p:spPr>
        <p:txBody>
          <a:bodyPr wrap="square" rtlCol="0">
            <a:spAutoFit/>
          </a:bodyPr>
          <a:lstStyle/>
          <a:p>
            <a:pPr marL="342900" indent="-342900" algn="l" rtl="0">
              <a:buFont typeface="Wingdings 2" pitchFamily="2" charset="2"/>
              <a:buChar char="j"/>
            </a:pPr>
            <a:r>
              <a:rPr lang="fr-FR" sz="2400">
                <a:sym typeface="Wingdings 2"/>
              </a:rPr>
              <a:t>Cibler les personnes infectées – détection &amp; traitement précoce</a:t>
            </a:r>
            <a:endParaRPr lang="fr-FR" sz="2400"/>
          </a:p>
          <a:p>
            <a:pPr algn="l" rtl="0"/>
            <a:endParaRPr lang="en-US" sz="2400"/>
          </a:p>
        </p:txBody>
      </p:sp>
      <p:sp>
        <p:nvSpPr>
          <p:cNvPr id="26" name="Title 1">
            <a:extLst>
              <a:ext uri="{FF2B5EF4-FFF2-40B4-BE49-F238E27FC236}">
                <a16:creationId xmlns:a16="http://schemas.microsoft.com/office/drawing/2014/main" id="{035DF2CD-28B3-0D4D-B0B3-115E8A03160D}"/>
              </a:ext>
            </a:extLst>
          </p:cNvPr>
          <p:cNvSpPr>
            <a:spLocks noGrp="1"/>
          </p:cNvSpPr>
          <p:nvPr>
            <p:ph type="title"/>
          </p:nvPr>
        </p:nvSpPr>
        <p:spPr>
          <a:xfrm>
            <a:off x="1481587" y="44624"/>
            <a:ext cx="8729213" cy="1143000"/>
          </a:xfrm>
        </p:spPr>
        <p:txBody>
          <a:bodyPr>
            <a:normAutofit fontScale="90000"/>
          </a:bodyPr>
          <a:lstStyle/>
          <a:p>
            <a:pPr algn="l" rtl="0"/>
            <a:r>
              <a:rPr lang="en-US"/>
              <a:t>Réduction de la transmission du choléra</a:t>
            </a:r>
          </a:p>
        </p:txBody>
      </p:sp>
      <p:sp>
        <p:nvSpPr>
          <p:cNvPr id="4" name="TextBox 3">
            <a:extLst>
              <a:ext uri="{FF2B5EF4-FFF2-40B4-BE49-F238E27FC236}">
                <a16:creationId xmlns:a16="http://schemas.microsoft.com/office/drawing/2014/main" id="{AAAB3717-F6EF-6645-8E28-9F667322AD5D}"/>
              </a:ext>
            </a:extLst>
          </p:cNvPr>
          <p:cNvSpPr txBox="1"/>
          <p:nvPr/>
        </p:nvSpPr>
        <p:spPr>
          <a:xfrm>
            <a:off x="2901299" y="6222165"/>
            <a:ext cx="2665858" cy="369332"/>
          </a:xfrm>
          <a:prstGeom prst="rect">
            <a:avLst/>
          </a:prstGeom>
          <a:noFill/>
        </p:spPr>
        <p:txBody>
          <a:bodyPr wrap="none" rtlCol="0">
            <a:spAutoFit/>
          </a:bodyPr>
          <a:lstStyle/>
          <a:p>
            <a:pPr algn="l" rtl="0"/>
            <a:r>
              <a:rPr lang="en-FR">
                <a:solidFill>
                  <a:srgbClr val="FF0000"/>
                </a:solidFill>
              </a:rPr>
              <a:t>&gt; Thérapie de réhydratation orale</a:t>
            </a:r>
          </a:p>
        </p:txBody>
      </p:sp>
    </p:spTree>
    <p:extLst>
      <p:ext uri="{BB962C8B-B14F-4D97-AF65-F5344CB8AC3E}">
        <p14:creationId xmlns:p14="http://schemas.microsoft.com/office/powerpoint/2010/main" val="3282173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5947" y="2423753"/>
            <a:ext cx="354453" cy="708906"/>
          </a:xfrm>
          <a:prstGeom prst="rect">
            <a:avLst/>
          </a:prstGeom>
        </p:spPr>
      </p:pic>
      <p:pic>
        <p:nvPicPr>
          <p:cNvPr id="8" name="Picture 7"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603104" y="1958485"/>
            <a:ext cx="354453" cy="708906"/>
          </a:xfrm>
          <a:prstGeom prst="rect">
            <a:avLst/>
          </a:prstGeom>
        </p:spPr>
      </p:pic>
      <p:pic>
        <p:nvPicPr>
          <p:cNvPr id="9" name="Picture 8"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085131" y="1958485"/>
            <a:ext cx="354453" cy="708906"/>
          </a:xfrm>
          <a:prstGeom prst="rect">
            <a:avLst/>
          </a:prstGeom>
        </p:spPr>
      </p:pic>
      <p:pic>
        <p:nvPicPr>
          <p:cNvPr id="10" name="Picture 9"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603104" y="2964471"/>
            <a:ext cx="354453" cy="708906"/>
          </a:xfrm>
          <a:prstGeom prst="rect">
            <a:avLst/>
          </a:prstGeom>
        </p:spPr>
      </p:pic>
      <p:pic>
        <p:nvPicPr>
          <p:cNvPr id="11" name="Picture 10"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085131" y="2964471"/>
            <a:ext cx="354453" cy="708906"/>
          </a:xfrm>
          <a:prstGeom prst="rect">
            <a:avLst/>
          </a:prstGeom>
        </p:spPr>
      </p:pic>
      <p:pic>
        <p:nvPicPr>
          <p:cNvPr id="13" name="Picture 12"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567157" y="2964471"/>
            <a:ext cx="354453" cy="708906"/>
          </a:xfrm>
          <a:prstGeom prst="rect">
            <a:avLst/>
          </a:prstGeom>
        </p:spPr>
      </p:pic>
      <p:pic>
        <p:nvPicPr>
          <p:cNvPr id="14" name="Picture 13"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567157" y="1958485"/>
            <a:ext cx="354453" cy="708906"/>
          </a:xfrm>
          <a:prstGeom prst="rect">
            <a:avLst/>
          </a:prstGeom>
        </p:spPr>
      </p:pic>
      <p:pic>
        <p:nvPicPr>
          <p:cNvPr id="16" name="Picture 15"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8379" y="1958485"/>
            <a:ext cx="354453" cy="708906"/>
          </a:xfrm>
          <a:prstGeom prst="rect">
            <a:avLst/>
          </a:prstGeom>
        </p:spPr>
      </p:pic>
      <p:pic>
        <p:nvPicPr>
          <p:cNvPr id="17" name="Picture 16"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5410" y="1958485"/>
            <a:ext cx="354453" cy="708906"/>
          </a:xfrm>
          <a:prstGeom prst="rect">
            <a:avLst/>
          </a:prstGeom>
        </p:spPr>
      </p:pic>
      <p:pic>
        <p:nvPicPr>
          <p:cNvPr id="18" name="Picture 17"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8379" y="2964471"/>
            <a:ext cx="354453" cy="708906"/>
          </a:xfrm>
          <a:prstGeom prst="rect">
            <a:avLst/>
          </a:prstGeom>
        </p:spPr>
      </p:pic>
      <p:pic>
        <p:nvPicPr>
          <p:cNvPr id="19" name="Picture 18"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685410" y="2964471"/>
            <a:ext cx="354453" cy="708906"/>
          </a:xfrm>
          <a:prstGeom prst="rect">
            <a:avLst/>
          </a:prstGeom>
        </p:spPr>
      </p:pic>
      <p:pic>
        <p:nvPicPr>
          <p:cNvPr id="20" name="Picture 19" descr="bonhomme no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196515" y="1958485"/>
            <a:ext cx="354453" cy="708906"/>
          </a:xfrm>
          <a:prstGeom prst="rect">
            <a:avLst/>
          </a:prstGeom>
        </p:spPr>
      </p:pic>
      <p:pic>
        <p:nvPicPr>
          <p:cNvPr id="21" name="Picture 20" descr="bonhomme roug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04836" y="2964471"/>
            <a:ext cx="354453" cy="708906"/>
          </a:xfrm>
          <a:prstGeom prst="rect">
            <a:avLst/>
          </a:prstGeom>
        </p:spPr>
      </p:pic>
      <p:sp>
        <p:nvSpPr>
          <p:cNvPr id="33" name="Plus 32"/>
          <p:cNvSpPr/>
          <p:nvPr/>
        </p:nvSpPr>
        <p:spPr>
          <a:xfrm>
            <a:off x="3791745" y="2533782"/>
            <a:ext cx="491011" cy="540718"/>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p>
        </p:txBody>
      </p:sp>
      <p:sp>
        <p:nvSpPr>
          <p:cNvPr id="34" name="Equal 33"/>
          <p:cNvSpPr/>
          <p:nvPr/>
        </p:nvSpPr>
        <p:spPr>
          <a:xfrm>
            <a:off x="6352183" y="2558933"/>
            <a:ext cx="498441" cy="495132"/>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solidFill>
                <a:schemeClr val="tx1"/>
              </a:solidFill>
            </a:endParaRPr>
          </a:p>
        </p:txBody>
      </p:sp>
      <p:sp>
        <p:nvSpPr>
          <p:cNvPr id="24" name="Up Arrow 23"/>
          <p:cNvSpPr/>
          <p:nvPr/>
        </p:nvSpPr>
        <p:spPr>
          <a:xfrm>
            <a:off x="3771068" y="4487272"/>
            <a:ext cx="565759" cy="698498"/>
          </a:xfrm>
          <a:prstGeom prst="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rtl="0"/>
            <a:endParaRPr lang="en-US"/>
          </a:p>
        </p:txBody>
      </p:sp>
      <p:cxnSp>
        <p:nvCxnSpPr>
          <p:cNvPr id="3" name="Straight Connector 2"/>
          <p:cNvCxnSpPr/>
          <p:nvPr/>
        </p:nvCxnSpPr>
        <p:spPr>
          <a:xfrm>
            <a:off x="4049518" y="1431754"/>
            <a:ext cx="0" cy="2880000"/>
          </a:xfrm>
          <a:prstGeom prst="line">
            <a:avLst/>
          </a:prstGeom>
          <a:ln w="76200" cmpd="sng">
            <a:solidFill>
              <a:srgbClr val="FF2826"/>
            </a:solidFill>
            <a:prstDash val="lgDash"/>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2362696" y="5276122"/>
            <a:ext cx="9001001" cy="1200329"/>
          </a:xfrm>
          <a:prstGeom prst="rect">
            <a:avLst/>
          </a:prstGeom>
          <a:noFill/>
        </p:spPr>
        <p:txBody>
          <a:bodyPr wrap="square" rtlCol="0">
            <a:spAutoFit/>
          </a:bodyPr>
          <a:lstStyle/>
          <a:p>
            <a:pPr algn="l" rtl="0"/>
            <a:r>
              <a:rPr lang="fr-FR" sz="2400">
                <a:sym typeface="Wingdings 2"/>
              </a:rPr>
              <a:t> Interrompre / Réduire la transmission entre les individus infectés et</a:t>
            </a:r>
            <a:br>
              <a:rPr lang="fr-FR" sz="2400">
                <a:sym typeface="Wingdings 2"/>
              </a:rPr>
            </a:br>
            <a:r>
              <a:rPr lang="fr-FR" sz="2400">
                <a:sym typeface="Wingdings 2"/>
              </a:rPr>
              <a:t>le reste de la communauté</a:t>
            </a:r>
            <a:endParaRPr lang="fr-FR" sz="2400"/>
          </a:p>
          <a:p>
            <a:pPr algn="l" rtl="0"/>
            <a:endParaRPr lang="en-US" sz="2400"/>
          </a:p>
        </p:txBody>
      </p:sp>
      <p:sp>
        <p:nvSpPr>
          <p:cNvPr id="30" name="Title 1">
            <a:extLst>
              <a:ext uri="{FF2B5EF4-FFF2-40B4-BE49-F238E27FC236}">
                <a16:creationId xmlns:a16="http://schemas.microsoft.com/office/drawing/2014/main" id="{50198C13-8A83-8A4B-B8D7-F70570FC65AB}"/>
              </a:ext>
            </a:extLst>
          </p:cNvPr>
          <p:cNvSpPr>
            <a:spLocks noGrp="1"/>
          </p:cNvSpPr>
          <p:nvPr>
            <p:ph type="title"/>
          </p:nvPr>
        </p:nvSpPr>
        <p:spPr>
          <a:xfrm>
            <a:off x="1474399" y="44624"/>
            <a:ext cx="8736401" cy="1143000"/>
          </a:xfrm>
        </p:spPr>
        <p:txBody>
          <a:bodyPr>
            <a:normAutofit fontScale="90000"/>
          </a:bodyPr>
          <a:lstStyle/>
          <a:p>
            <a:pPr algn="l" rtl="0"/>
            <a:r>
              <a:rPr lang="en-US"/>
              <a:t>Réduction de la transmission du choléra</a:t>
            </a:r>
          </a:p>
        </p:txBody>
      </p:sp>
      <p:sp>
        <p:nvSpPr>
          <p:cNvPr id="31" name="TextBox 30">
            <a:extLst>
              <a:ext uri="{FF2B5EF4-FFF2-40B4-BE49-F238E27FC236}">
                <a16:creationId xmlns:a16="http://schemas.microsoft.com/office/drawing/2014/main" id="{F957F045-CB0A-7342-811A-F107991379C8}"/>
              </a:ext>
            </a:extLst>
          </p:cNvPr>
          <p:cNvSpPr txBox="1"/>
          <p:nvPr/>
        </p:nvSpPr>
        <p:spPr>
          <a:xfrm>
            <a:off x="2777162" y="6330108"/>
            <a:ext cx="5782127" cy="369332"/>
          </a:xfrm>
          <a:prstGeom prst="rect">
            <a:avLst/>
          </a:prstGeom>
          <a:noFill/>
        </p:spPr>
        <p:txBody>
          <a:bodyPr wrap="square" rtlCol="0">
            <a:spAutoFit/>
          </a:bodyPr>
          <a:lstStyle/>
          <a:p>
            <a:pPr algn="l" rtl="0"/>
            <a:r>
              <a:rPr lang="en-FR">
                <a:solidFill>
                  <a:srgbClr val="FF0000"/>
                </a:solidFill>
              </a:rPr>
              <a:t>&gt; </a:t>
            </a:r>
            <a:r>
              <a:rPr lang="en-ES" dirty="0">
                <a:solidFill>
                  <a:srgbClr val="FF0000"/>
                </a:solidFill>
              </a:rPr>
              <a:t>Équipe de la branche de réponse aux épidémies </a:t>
            </a:r>
            <a:r>
              <a:rPr lang="en-FR">
                <a:solidFill>
                  <a:srgbClr val="FF0000"/>
                </a:solidFill>
              </a:rPr>
              <a:t>(</a:t>
            </a:r>
            <a:r>
              <a:rPr lang="es-ES">
                <a:solidFill>
                  <a:srgbClr val="FF0000"/>
                </a:solidFill>
              </a:rPr>
              <a:t>EBRE</a:t>
            </a:r>
            <a:r>
              <a:rPr lang="en-FR">
                <a:solidFill>
                  <a:srgbClr val="FF0000"/>
                </a:solidFill>
              </a:rPr>
              <a:t>)</a:t>
            </a:r>
          </a:p>
        </p:txBody>
      </p:sp>
      <p:sp>
        <p:nvSpPr>
          <p:cNvPr id="32" name="TextBox 31">
            <a:extLst>
              <a:ext uri="{FF2B5EF4-FFF2-40B4-BE49-F238E27FC236}">
                <a16:creationId xmlns:a16="http://schemas.microsoft.com/office/drawing/2014/main" id="{B3DE6583-7377-E24D-A6EE-09376E6C12CF}"/>
              </a:ext>
            </a:extLst>
          </p:cNvPr>
          <p:cNvSpPr txBox="1"/>
          <p:nvPr/>
        </p:nvSpPr>
        <p:spPr>
          <a:xfrm>
            <a:off x="2856563" y="3429001"/>
            <a:ext cx="939681" cy="646331"/>
          </a:xfrm>
          <a:prstGeom prst="rect">
            <a:avLst/>
          </a:prstGeom>
          <a:noFill/>
        </p:spPr>
        <p:txBody>
          <a:bodyPr wrap="none" rtlCol="0">
            <a:spAutoFit/>
          </a:bodyPr>
          <a:lstStyle/>
          <a:p>
            <a:pPr algn="l" rtl="0"/>
            <a:r>
              <a:rPr lang="en-US" err="1"/>
              <a:t>Individu</a:t>
            </a:r>
            <a:endParaRPr lang="en-US"/>
          </a:p>
          <a:p>
            <a:pPr algn="l" rtl="0"/>
            <a:r>
              <a:rPr lang="en-US" err="1"/>
              <a:t>Infecté</a:t>
            </a:r>
            <a:endParaRPr lang="en-US"/>
          </a:p>
        </p:txBody>
      </p:sp>
      <p:sp>
        <p:nvSpPr>
          <p:cNvPr id="35" name="TextBox 34">
            <a:extLst>
              <a:ext uri="{FF2B5EF4-FFF2-40B4-BE49-F238E27FC236}">
                <a16:creationId xmlns:a16="http://schemas.microsoft.com/office/drawing/2014/main" id="{B8E728D7-6B44-424F-8369-6D2726C6079C}"/>
              </a:ext>
            </a:extLst>
          </p:cNvPr>
          <p:cNvSpPr txBox="1"/>
          <p:nvPr/>
        </p:nvSpPr>
        <p:spPr>
          <a:xfrm>
            <a:off x="4635536" y="3924029"/>
            <a:ext cx="1892023" cy="923330"/>
          </a:xfrm>
          <a:prstGeom prst="rect">
            <a:avLst/>
          </a:prstGeom>
          <a:noFill/>
        </p:spPr>
        <p:txBody>
          <a:bodyPr wrap="square" rtlCol="0">
            <a:spAutoFit/>
          </a:bodyPr>
          <a:lstStyle/>
          <a:p>
            <a:r>
              <a:rPr lang="en-US" err="1"/>
              <a:t>Personne</a:t>
            </a:r>
            <a:r>
              <a:rPr lang="en-US"/>
              <a:t> susceptible = qui </a:t>
            </a:r>
            <a:r>
              <a:rPr lang="en-US" err="1"/>
              <a:t>peut</a:t>
            </a:r>
            <a:r>
              <a:rPr lang="en-US"/>
              <a:t> etre </a:t>
            </a:r>
            <a:r>
              <a:rPr lang="en-US" err="1"/>
              <a:t>infecté</a:t>
            </a:r>
            <a:endParaRPr lang="en-US"/>
          </a:p>
        </p:txBody>
      </p:sp>
      <p:sp>
        <p:nvSpPr>
          <p:cNvPr id="36" name="TextBox 35">
            <a:extLst>
              <a:ext uri="{FF2B5EF4-FFF2-40B4-BE49-F238E27FC236}">
                <a16:creationId xmlns:a16="http://schemas.microsoft.com/office/drawing/2014/main" id="{1E19781B-54A3-1747-A719-4FB6C541C3D7}"/>
              </a:ext>
            </a:extLst>
          </p:cNvPr>
          <p:cNvSpPr txBox="1"/>
          <p:nvPr/>
        </p:nvSpPr>
        <p:spPr>
          <a:xfrm>
            <a:off x="6863197" y="3921169"/>
            <a:ext cx="3298725" cy="923330"/>
          </a:xfrm>
          <a:prstGeom prst="rect">
            <a:avLst/>
          </a:prstGeom>
          <a:noFill/>
        </p:spPr>
        <p:txBody>
          <a:bodyPr wrap="square" rtlCol="0">
            <a:spAutoFit/>
          </a:bodyPr>
          <a:lstStyle/>
          <a:p>
            <a:r>
              <a:rPr lang="en-US" err="1">
                <a:solidFill>
                  <a:srgbClr val="FF0000"/>
                </a:solidFill>
              </a:rPr>
              <a:t>Résultat</a:t>
            </a:r>
            <a:r>
              <a:rPr lang="en-US">
                <a:solidFill>
                  <a:srgbClr val="FF0000"/>
                </a:solidFill>
              </a:rPr>
              <a:t> = </a:t>
            </a:r>
          </a:p>
          <a:p>
            <a:r>
              <a:rPr lang="en-US" err="1">
                <a:solidFill>
                  <a:srgbClr val="FF0000"/>
                </a:solidFill>
              </a:rPr>
              <a:t>Certains</a:t>
            </a:r>
            <a:r>
              <a:rPr lang="en-US">
                <a:solidFill>
                  <a:srgbClr val="FF0000"/>
                </a:solidFill>
              </a:rPr>
              <a:t> </a:t>
            </a:r>
            <a:r>
              <a:rPr lang="en-US" err="1">
                <a:solidFill>
                  <a:srgbClr val="FF0000"/>
                </a:solidFill>
              </a:rPr>
              <a:t>seront</a:t>
            </a:r>
            <a:r>
              <a:rPr lang="en-US">
                <a:solidFill>
                  <a:srgbClr val="FF0000"/>
                </a:solidFill>
              </a:rPr>
              <a:t> </a:t>
            </a:r>
            <a:r>
              <a:rPr lang="en-US" err="1">
                <a:solidFill>
                  <a:srgbClr val="FF0000"/>
                </a:solidFill>
              </a:rPr>
              <a:t>infectés</a:t>
            </a:r>
            <a:endParaRPr lang="en-US">
              <a:solidFill>
                <a:srgbClr val="FF0000"/>
              </a:solidFill>
            </a:endParaRPr>
          </a:p>
          <a:p>
            <a:r>
              <a:rPr lang="en-US"/>
              <a:t>Et </a:t>
            </a:r>
            <a:r>
              <a:rPr lang="en-US" err="1"/>
              <a:t>certains</a:t>
            </a:r>
            <a:r>
              <a:rPr lang="en-US"/>
              <a:t> ne le </a:t>
            </a:r>
            <a:r>
              <a:rPr lang="en-US" err="1"/>
              <a:t>seront</a:t>
            </a:r>
            <a:r>
              <a:rPr lang="en-US"/>
              <a:t> pas</a:t>
            </a:r>
          </a:p>
        </p:txBody>
      </p:sp>
    </p:spTree>
    <p:extLst>
      <p:ext uri="{BB962C8B-B14F-4D97-AF65-F5344CB8AC3E}">
        <p14:creationId xmlns:p14="http://schemas.microsoft.com/office/powerpoint/2010/main" val="1866787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7611" y="2496081"/>
            <a:ext cx="354453" cy="708906"/>
          </a:xfrm>
          <a:prstGeom prst="rect">
            <a:avLst/>
          </a:prstGeom>
        </p:spPr>
      </p:pic>
      <p:pic>
        <p:nvPicPr>
          <p:cNvPr id="8" name="Picture 7"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664768" y="2030813"/>
            <a:ext cx="354453" cy="708906"/>
          </a:xfrm>
          <a:prstGeom prst="rect">
            <a:avLst/>
          </a:prstGeom>
        </p:spPr>
      </p:pic>
      <p:pic>
        <p:nvPicPr>
          <p:cNvPr id="9" name="Picture 8"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146795" y="2030813"/>
            <a:ext cx="354453" cy="708906"/>
          </a:xfrm>
          <a:prstGeom prst="rect">
            <a:avLst/>
          </a:prstGeom>
        </p:spPr>
      </p:pic>
      <p:pic>
        <p:nvPicPr>
          <p:cNvPr id="10" name="Picture 9"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664768" y="3036799"/>
            <a:ext cx="354453" cy="708906"/>
          </a:xfrm>
          <a:prstGeom prst="rect">
            <a:avLst/>
          </a:prstGeom>
        </p:spPr>
      </p:pic>
      <p:pic>
        <p:nvPicPr>
          <p:cNvPr id="11" name="Picture 10"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146795" y="3036799"/>
            <a:ext cx="354453" cy="708906"/>
          </a:xfrm>
          <a:prstGeom prst="rect">
            <a:avLst/>
          </a:prstGeom>
        </p:spPr>
      </p:pic>
      <p:pic>
        <p:nvPicPr>
          <p:cNvPr id="13" name="Picture 12"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628821" y="3036799"/>
            <a:ext cx="354453" cy="708906"/>
          </a:xfrm>
          <a:prstGeom prst="rect">
            <a:avLst/>
          </a:prstGeom>
        </p:spPr>
      </p:pic>
      <p:pic>
        <p:nvPicPr>
          <p:cNvPr id="14" name="Picture 13"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628821" y="2030813"/>
            <a:ext cx="354453" cy="708906"/>
          </a:xfrm>
          <a:prstGeom prst="rect">
            <a:avLst/>
          </a:prstGeom>
        </p:spPr>
      </p:pic>
      <p:pic>
        <p:nvPicPr>
          <p:cNvPr id="16" name="Picture 15"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0043" y="2030813"/>
            <a:ext cx="354453" cy="708906"/>
          </a:xfrm>
          <a:prstGeom prst="rect">
            <a:avLst/>
          </a:prstGeom>
        </p:spPr>
      </p:pic>
      <p:pic>
        <p:nvPicPr>
          <p:cNvPr id="17" name="Picture 16"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7074" y="2030813"/>
            <a:ext cx="354453" cy="708906"/>
          </a:xfrm>
          <a:prstGeom prst="rect">
            <a:avLst/>
          </a:prstGeom>
        </p:spPr>
      </p:pic>
      <p:pic>
        <p:nvPicPr>
          <p:cNvPr id="18" name="Picture 17"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0043" y="3036799"/>
            <a:ext cx="354453" cy="708906"/>
          </a:xfrm>
          <a:prstGeom prst="rect">
            <a:avLst/>
          </a:prstGeom>
        </p:spPr>
      </p:pic>
      <p:pic>
        <p:nvPicPr>
          <p:cNvPr id="19" name="Picture 18"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747074" y="3036799"/>
            <a:ext cx="354453" cy="708906"/>
          </a:xfrm>
          <a:prstGeom prst="rect">
            <a:avLst/>
          </a:prstGeom>
        </p:spPr>
      </p:pic>
      <p:pic>
        <p:nvPicPr>
          <p:cNvPr id="20" name="Picture 19" descr="bonhomme noi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258179" y="2030813"/>
            <a:ext cx="354453" cy="708906"/>
          </a:xfrm>
          <a:prstGeom prst="rect">
            <a:avLst/>
          </a:prstGeom>
        </p:spPr>
      </p:pic>
      <p:pic>
        <p:nvPicPr>
          <p:cNvPr id="21" name="Picture 20" descr="bonhomme roug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66500" y="3036799"/>
            <a:ext cx="354453" cy="708906"/>
          </a:xfrm>
          <a:prstGeom prst="rect">
            <a:avLst/>
          </a:prstGeom>
        </p:spPr>
      </p:pic>
      <p:sp>
        <p:nvSpPr>
          <p:cNvPr id="33" name="Plus 32"/>
          <p:cNvSpPr/>
          <p:nvPr/>
        </p:nvSpPr>
        <p:spPr>
          <a:xfrm>
            <a:off x="3898521" y="2606110"/>
            <a:ext cx="491011" cy="540718"/>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p>
        </p:txBody>
      </p:sp>
      <p:sp>
        <p:nvSpPr>
          <p:cNvPr id="34" name="Equal 33"/>
          <p:cNvSpPr/>
          <p:nvPr/>
        </p:nvSpPr>
        <p:spPr>
          <a:xfrm>
            <a:off x="6605672" y="2631261"/>
            <a:ext cx="498441" cy="495132"/>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solidFill>
                <a:schemeClr val="tx1"/>
              </a:solidFill>
            </a:endParaRPr>
          </a:p>
        </p:txBody>
      </p:sp>
      <p:sp>
        <p:nvSpPr>
          <p:cNvPr id="23" name="Freeform 22"/>
          <p:cNvSpPr/>
          <p:nvPr/>
        </p:nvSpPr>
        <p:spPr>
          <a:xfrm>
            <a:off x="3744241" y="1690329"/>
            <a:ext cx="2805106" cy="2386744"/>
          </a:xfrm>
          <a:custGeom>
            <a:avLst/>
            <a:gdLst>
              <a:gd name="connsiteX0" fmla="*/ 1098685 w 1606855"/>
              <a:gd name="connsiteY0" fmla="*/ 13539 h 1790351"/>
              <a:gd name="connsiteX1" fmla="*/ 268841 w 1606855"/>
              <a:gd name="connsiteY1" fmla="*/ 76413 h 1790351"/>
              <a:gd name="connsiteX2" fmla="*/ 4799 w 1606855"/>
              <a:gd name="connsiteY2" fmla="*/ 541682 h 1790351"/>
              <a:gd name="connsiteX3" fmla="*/ 168254 w 1606855"/>
              <a:gd name="connsiteY3" fmla="*/ 1434495 h 1790351"/>
              <a:gd name="connsiteX4" fmla="*/ 960377 w 1606855"/>
              <a:gd name="connsiteY4" fmla="*/ 1786591 h 1790351"/>
              <a:gd name="connsiteX5" fmla="*/ 1513607 w 1606855"/>
              <a:gd name="connsiteY5" fmla="*/ 1522519 h 1790351"/>
              <a:gd name="connsiteX6" fmla="*/ 1563900 w 1606855"/>
              <a:gd name="connsiteY6" fmla="*/ 214737 h 1790351"/>
              <a:gd name="connsiteX7" fmla="*/ 1098685 w 1606855"/>
              <a:gd name="connsiteY7" fmla="*/ 13539 h 179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6855" h="1790351">
                <a:moveTo>
                  <a:pt x="1098685" y="13539"/>
                </a:moveTo>
                <a:cubicBezTo>
                  <a:pt x="882842" y="-9515"/>
                  <a:pt x="451155" y="-11611"/>
                  <a:pt x="268841" y="76413"/>
                </a:cubicBezTo>
                <a:cubicBezTo>
                  <a:pt x="86527" y="164437"/>
                  <a:pt x="21563" y="315335"/>
                  <a:pt x="4799" y="541682"/>
                </a:cubicBezTo>
                <a:cubicBezTo>
                  <a:pt x="-11965" y="768029"/>
                  <a:pt x="8991" y="1227010"/>
                  <a:pt x="168254" y="1434495"/>
                </a:cubicBezTo>
                <a:cubicBezTo>
                  <a:pt x="327517" y="1641980"/>
                  <a:pt x="736152" y="1771920"/>
                  <a:pt x="960377" y="1786591"/>
                </a:cubicBezTo>
                <a:cubicBezTo>
                  <a:pt x="1184602" y="1801262"/>
                  <a:pt x="1413020" y="1784495"/>
                  <a:pt x="1513607" y="1522519"/>
                </a:cubicBezTo>
                <a:cubicBezTo>
                  <a:pt x="1614194" y="1260543"/>
                  <a:pt x="1637245" y="468329"/>
                  <a:pt x="1563900" y="214737"/>
                </a:cubicBezTo>
                <a:cubicBezTo>
                  <a:pt x="1490555" y="-38855"/>
                  <a:pt x="1314528" y="36593"/>
                  <a:pt x="1098685" y="13539"/>
                </a:cubicBezTo>
                <a:close/>
              </a:path>
            </a:pathLst>
          </a:custGeom>
          <a:noFill/>
          <a:ln w="38100" cmpd="sng">
            <a:solidFill>
              <a:srgbClr val="FF2826"/>
            </a:solidFill>
          </a:ln>
        </p:spPr>
        <p:style>
          <a:lnRef idx="2">
            <a:schemeClr val="accent1"/>
          </a:lnRef>
          <a:fillRef idx="1">
            <a:schemeClr val="lt1"/>
          </a:fillRef>
          <a:effectRef idx="0">
            <a:schemeClr val="accent1"/>
          </a:effectRef>
          <a:fontRef idx="minor">
            <a:schemeClr val="dk1"/>
          </a:fontRef>
        </p:style>
        <p:txBody>
          <a:bodyPr rtlCol="0" anchor="ctr"/>
          <a:lstStyle/>
          <a:p>
            <a:pPr algn="ctr" rtl="0"/>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4" name="Up Arrow 23"/>
          <p:cNvSpPr/>
          <p:nvPr/>
        </p:nvSpPr>
        <p:spPr>
          <a:xfrm>
            <a:off x="4871865" y="5148889"/>
            <a:ext cx="779353" cy="842514"/>
          </a:xfrm>
          <a:prstGeom prst="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rtl="0"/>
            <a:endParaRPr lang="en-US"/>
          </a:p>
        </p:txBody>
      </p:sp>
      <p:sp>
        <p:nvSpPr>
          <p:cNvPr id="25" name="TextBox 24"/>
          <p:cNvSpPr txBox="1"/>
          <p:nvPr/>
        </p:nvSpPr>
        <p:spPr>
          <a:xfrm>
            <a:off x="5670950" y="5207492"/>
            <a:ext cx="5076056" cy="830997"/>
          </a:xfrm>
          <a:prstGeom prst="rect">
            <a:avLst/>
          </a:prstGeom>
          <a:noFill/>
        </p:spPr>
        <p:txBody>
          <a:bodyPr wrap="square" rtlCol="0">
            <a:spAutoFit/>
          </a:bodyPr>
          <a:lstStyle/>
          <a:p>
            <a:pPr algn="l" rtl="0">
              <a:buFont typeface="Wingdings 2"/>
              <a:buChar char="l"/>
            </a:pPr>
            <a:r>
              <a:rPr lang="fr-FR" sz="2400">
                <a:sym typeface="Wingdings 2"/>
              </a:rPr>
              <a:t>Protéger la population à risque</a:t>
            </a:r>
          </a:p>
          <a:p>
            <a:pPr algn="l" rtl="0"/>
            <a:r>
              <a:rPr lang="fr-FR" sz="2400">
                <a:sym typeface="Wingdings 2"/>
              </a:rPr>
              <a:t>(ex: prévention, vaccination)</a:t>
            </a:r>
            <a:endParaRPr lang="en-US" sz="2400"/>
          </a:p>
        </p:txBody>
      </p:sp>
      <p:sp>
        <p:nvSpPr>
          <p:cNvPr id="30" name="Title 1">
            <a:extLst>
              <a:ext uri="{FF2B5EF4-FFF2-40B4-BE49-F238E27FC236}">
                <a16:creationId xmlns:a16="http://schemas.microsoft.com/office/drawing/2014/main" id="{D20FDB55-319A-0546-BF96-445E2504B116}"/>
              </a:ext>
            </a:extLst>
          </p:cNvPr>
          <p:cNvSpPr>
            <a:spLocks noGrp="1"/>
          </p:cNvSpPr>
          <p:nvPr>
            <p:ph type="title"/>
          </p:nvPr>
        </p:nvSpPr>
        <p:spPr>
          <a:xfrm>
            <a:off x="1348597" y="44624"/>
            <a:ext cx="8862203" cy="1143000"/>
          </a:xfrm>
        </p:spPr>
        <p:txBody>
          <a:bodyPr>
            <a:normAutofit fontScale="90000"/>
          </a:bodyPr>
          <a:lstStyle/>
          <a:p>
            <a:pPr algn="l" rtl="0"/>
            <a:r>
              <a:rPr lang="en-US"/>
              <a:t>Réduction de la transmission du choléra</a:t>
            </a:r>
          </a:p>
        </p:txBody>
      </p:sp>
      <p:sp>
        <p:nvSpPr>
          <p:cNvPr id="31" name="TextBox 30">
            <a:extLst>
              <a:ext uri="{FF2B5EF4-FFF2-40B4-BE49-F238E27FC236}">
                <a16:creationId xmlns:a16="http://schemas.microsoft.com/office/drawing/2014/main" id="{367B739F-2CBD-6A4C-9378-52DB8F5E07ED}"/>
              </a:ext>
            </a:extLst>
          </p:cNvPr>
          <p:cNvSpPr txBox="1"/>
          <p:nvPr/>
        </p:nvSpPr>
        <p:spPr>
          <a:xfrm>
            <a:off x="2777162" y="6330108"/>
            <a:ext cx="8199617" cy="369332"/>
          </a:xfrm>
          <a:prstGeom prst="rect">
            <a:avLst/>
          </a:prstGeom>
          <a:noFill/>
        </p:spPr>
        <p:txBody>
          <a:bodyPr wrap="none" lIns="91440" tIns="45720" rIns="91440" bIns="45720" rtlCol="0" anchor="t">
            <a:spAutoFit/>
          </a:bodyPr>
          <a:lstStyle/>
          <a:p>
            <a:pPr algn="l" rtl="0"/>
            <a:r>
              <a:rPr lang="en-FR" dirty="0">
                <a:solidFill>
                  <a:srgbClr val="FF0000"/>
                </a:solidFill>
              </a:rPr>
              <a:t>&gt; Engagement </a:t>
            </a:r>
            <a:r>
              <a:rPr lang="en-FR" dirty="0" err="1">
                <a:solidFill>
                  <a:srgbClr val="FF0000"/>
                </a:solidFill>
              </a:rPr>
              <a:t>communautaire</a:t>
            </a:r>
            <a:r>
              <a:rPr lang="en-FR">
                <a:solidFill>
                  <a:srgbClr val="FF0000"/>
                </a:solidFill>
              </a:rPr>
              <a:t>, interventions EHA, vaccination </a:t>
            </a:r>
            <a:r>
              <a:rPr lang="en-FR" dirty="0" err="1">
                <a:solidFill>
                  <a:srgbClr val="FF0000"/>
                </a:solidFill>
              </a:rPr>
              <a:t>orale</a:t>
            </a:r>
            <a:r>
              <a:rPr lang="en-FR" dirty="0">
                <a:solidFill>
                  <a:srgbClr val="FF0000"/>
                </a:solidFill>
              </a:rPr>
              <a:t> </a:t>
            </a:r>
            <a:r>
              <a:rPr lang="en-FR" dirty="0" err="1">
                <a:solidFill>
                  <a:srgbClr val="FF0000"/>
                </a:solidFill>
              </a:rPr>
              <a:t>contre</a:t>
            </a:r>
            <a:r>
              <a:rPr lang="en-FR" dirty="0">
                <a:solidFill>
                  <a:srgbClr val="FF0000"/>
                </a:solidFill>
              </a:rPr>
              <a:t> le </a:t>
            </a:r>
            <a:r>
              <a:rPr lang="en-FR" dirty="0" err="1">
                <a:solidFill>
                  <a:srgbClr val="FF0000"/>
                </a:solidFill>
              </a:rPr>
              <a:t>choléra</a:t>
            </a:r>
            <a:endParaRPr lang="en-US" dirty="0" err="1">
              <a:solidFill>
                <a:srgbClr val="FF0000"/>
              </a:solidFill>
              <a:cs typeface="Calibri"/>
            </a:endParaRPr>
          </a:p>
        </p:txBody>
      </p:sp>
      <p:sp>
        <p:nvSpPr>
          <p:cNvPr id="29" name="TextBox 28">
            <a:extLst>
              <a:ext uri="{FF2B5EF4-FFF2-40B4-BE49-F238E27FC236}">
                <a16:creationId xmlns:a16="http://schemas.microsoft.com/office/drawing/2014/main" id="{E8A2B623-CAC9-E544-AA37-7D303A37BE21}"/>
              </a:ext>
            </a:extLst>
          </p:cNvPr>
          <p:cNvSpPr txBox="1"/>
          <p:nvPr/>
        </p:nvSpPr>
        <p:spPr>
          <a:xfrm>
            <a:off x="2856563" y="3429001"/>
            <a:ext cx="939681" cy="646331"/>
          </a:xfrm>
          <a:prstGeom prst="rect">
            <a:avLst/>
          </a:prstGeom>
          <a:noFill/>
        </p:spPr>
        <p:txBody>
          <a:bodyPr wrap="none" rtlCol="0">
            <a:spAutoFit/>
          </a:bodyPr>
          <a:lstStyle/>
          <a:p>
            <a:pPr algn="l" rtl="0"/>
            <a:r>
              <a:rPr lang="en-US" err="1"/>
              <a:t>Individu</a:t>
            </a:r>
            <a:endParaRPr lang="en-US"/>
          </a:p>
          <a:p>
            <a:pPr algn="l" rtl="0"/>
            <a:r>
              <a:rPr lang="en-US" err="1"/>
              <a:t>Infecté</a:t>
            </a:r>
            <a:endParaRPr lang="en-US"/>
          </a:p>
        </p:txBody>
      </p:sp>
      <p:sp>
        <p:nvSpPr>
          <p:cNvPr id="32" name="TextBox 31">
            <a:extLst>
              <a:ext uri="{FF2B5EF4-FFF2-40B4-BE49-F238E27FC236}">
                <a16:creationId xmlns:a16="http://schemas.microsoft.com/office/drawing/2014/main" id="{F7EA8914-CB96-7747-899D-4A2A6B1A46AA}"/>
              </a:ext>
            </a:extLst>
          </p:cNvPr>
          <p:cNvSpPr txBox="1"/>
          <p:nvPr/>
        </p:nvSpPr>
        <p:spPr>
          <a:xfrm>
            <a:off x="4635536" y="3924029"/>
            <a:ext cx="1892023" cy="923330"/>
          </a:xfrm>
          <a:prstGeom prst="rect">
            <a:avLst/>
          </a:prstGeom>
          <a:noFill/>
        </p:spPr>
        <p:txBody>
          <a:bodyPr wrap="square" rtlCol="0">
            <a:spAutoFit/>
          </a:bodyPr>
          <a:lstStyle/>
          <a:p>
            <a:r>
              <a:rPr lang="en-US" err="1"/>
              <a:t>Personne</a:t>
            </a:r>
            <a:r>
              <a:rPr lang="en-US"/>
              <a:t> susceptible = qui </a:t>
            </a:r>
            <a:r>
              <a:rPr lang="en-US" err="1"/>
              <a:t>peut</a:t>
            </a:r>
            <a:r>
              <a:rPr lang="en-US"/>
              <a:t> etre </a:t>
            </a:r>
            <a:r>
              <a:rPr lang="en-US" err="1"/>
              <a:t>infecté</a:t>
            </a:r>
            <a:endParaRPr lang="en-US"/>
          </a:p>
        </p:txBody>
      </p:sp>
      <p:sp>
        <p:nvSpPr>
          <p:cNvPr id="35" name="TextBox 34">
            <a:extLst>
              <a:ext uri="{FF2B5EF4-FFF2-40B4-BE49-F238E27FC236}">
                <a16:creationId xmlns:a16="http://schemas.microsoft.com/office/drawing/2014/main" id="{DD9AC96E-0E08-F146-BD72-86E0D930F758}"/>
              </a:ext>
            </a:extLst>
          </p:cNvPr>
          <p:cNvSpPr txBox="1"/>
          <p:nvPr/>
        </p:nvSpPr>
        <p:spPr>
          <a:xfrm>
            <a:off x="6863197" y="3921169"/>
            <a:ext cx="3298725" cy="923330"/>
          </a:xfrm>
          <a:prstGeom prst="rect">
            <a:avLst/>
          </a:prstGeom>
          <a:noFill/>
        </p:spPr>
        <p:txBody>
          <a:bodyPr wrap="square" rtlCol="0">
            <a:spAutoFit/>
          </a:bodyPr>
          <a:lstStyle/>
          <a:p>
            <a:r>
              <a:rPr lang="en-US" err="1">
                <a:solidFill>
                  <a:srgbClr val="FF0000"/>
                </a:solidFill>
              </a:rPr>
              <a:t>Résultat</a:t>
            </a:r>
            <a:r>
              <a:rPr lang="en-US">
                <a:solidFill>
                  <a:srgbClr val="FF0000"/>
                </a:solidFill>
              </a:rPr>
              <a:t> = </a:t>
            </a:r>
          </a:p>
          <a:p>
            <a:r>
              <a:rPr lang="en-US" err="1">
                <a:solidFill>
                  <a:srgbClr val="FF0000"/>
                </a:solidFill>
              </a:rPr>
              <a:t>Certains</a:t>
            </a:r>
            <a:r>
              <a:rPr lang="en-US">
                <a:solidFill>
                  <a:srgbClr val="FF0000"/>
                </a:solidFill>
              </a:rPr>
              <a:t> </a:t>
            </a:r>
            <a:r>
              <a:rPr lang="en-US" err="1">
                <a:solidFill>
                  <a:srgbClr val="FF0000"/>
                </a:solidFill>
              </a:rPr>
              <a:t>seront</a:t>
            </a:r>
            <a:r>
              <a:rPr lang="en-US">
                <a:solidFill>
                  <a:srgbClr val="FF0000"/>
                </a:solidFill>
              </a:rPr>
              <a:t> </a:t>
            </a:r>
            <a:r>
              <a:rPr lang="en-US" err="1">
                <a:solidFill>
                  <a:srgbClr val="FF0000"/>
                </a:solidFill>
              </a:rPr>
              <a:t>infectés</a:t>
            </a:r>
            <a:endParaRPr lang="en-US">
              <a:solidFill>
                <a:srgbClr val="FF0000"/>
              </a:solidFill>
            </a:endParaRPr>
          </a:p>
          <a:p>
            <a:r>
              <a:rPr lang="en-US"/>
              <a:t>Et </a:t>
            </a:r>
            <a:r>
              <a:rPr lang="en-US" err="1"/>
              <a:t>certains</a:t>
            </a:r>
            <a:r>
              <a:rPr lang="en-US"/>
              <a:t> ne le </a:t>
            </a:r>
            <a:r>
              <a:rPr lang="en-US" err="1"/>
              <a:t>seront</a:t>
            </a:r>
            <a:r>
              <a:rPr lang="en-US"/>
              <a:t> pas</a:t>
            </a:r>
          </a:p>
        </p:txBody>
      </p:sp>
    </p:spTree>
    <p:extLst>
      <p:ext uri="{BB962C8B-B14F-4D97-AF65-F5344CB8AC3E}">
        <p14:creationId xmlns:p14="http://schemas.microsoft.com/office/powerpoint/2010/main" val="4207257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Diagram&#10;&#10;Description automatically generated">
            <a:extLst>
              <a:ext uri="{FF2B5EF4-FFF2-40B4-BE49-F238E27FC236}">
                <a16:creationId xmlns:a16="http://schemas.microsoft.com/office/drawing/2014/main" id="{B517EFF0-B15A-6F8E-1AF8-7281D1DD656A}"/>
              </a:ext>
            </a:extLst>
          </p:cNvPr>
          <p:cNvPicPr>
            <a:picLocks noChangeAspect="1"/>
          </p:cNvPicPr>
          <p:nvPr/>
        </p:nvPicPr>
        <p:blipFill rotWithShape="1">
          <a:blip r:embed="rId2"/>
          <a:srcRect b="5953"/>
          <a:stretch/>
        </p:blipFill>
        <p:spPr>
          <a:xfrm>
            <a:off x="907212" y="55204"/>
            <a:ext cx="10345227" cy="6288446"/>
          </a:xfrm>
          <a:prstGeom prst="rect">
            <a:avLst/>
          </a:prstGeom>
        </p:spPr>
      </p:pic>
    </p:spTree>
    <p:extLst>
      <p:ext uri="{BB962C8B-B14F-4D97-AF65-F5344CB8AC3E}">
        <p14:creationId xmlns:p14="http://schemas.microsoft.com/office/powerpoint/2010/main" val="1370034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847528" y="-234700"/>
            <a:ext cx="10515600" cy="1325563"/>
          </a:xfrm>
        </p:spPr>
        <p:txBody>
          <a:bodyPr/>
          <a:lstStyle/>
          <a:p>
            <a:pPr algn="l" rtl="0"/>
            <a:r>
              <a:rPr lang="en-US"/>
              <a:t>Réduction de la transmission du choléra</a:t>
            </a:r>
          </a:p>
        </p:txBody>
      </p:sp>
      <p:sp>
        <p:nvSpPr>
          <p:cNvPr id="3" name="Rectangle 2"/>
          <p:cNvSpPr/>
          <p:nvPr/>
        </p:nvSpPr>
        <p:spPr>
          <a:xfrm>
            <a:off x="1427939" y="1351579"/>
            <a:ext cx="8509674" cy="3477875"/>
          </a:xfrm>
          <a:prstGeom prst="rect">
            <a:avLst/>
          </a:prstGeom>
        </p:spPr>
        <p:txBody>
          <a:bodyPr wrap="square">
            <a:spAutoFit/>
          </a:bodyPr>
          <a:lstStyle/>
          <a:p>
            <a:pPr algn="l" rtl="0"/>
            <a:r>
              <a:rPr lang="en-US" sz="2800" b="1"/>
              <a:t>Que peut-on faire au niveau communautaire (1/2) ?</a:t>
            </a:r>
            <a:r>
              <a:rPr lang="en-US" sz="2800" b="1">
                <a:solidFill>
                  <a:srgbClr val="FF0000"/>
                </a:solidFill>
              </a:rPr>
              <a:t> </a:t>
            </a:r>
            <a:endParaRPr lang="en-US" sz="2800" b="1"/>
          </a:p>
          <a:p>
            <a:pPr algn="l" rtl="0"/>
            <a:endParaRPr lang="en-US" sz="2400"/>
          </a:p>
          <a:p>
            <a:pPr marL="457200" indent="-457200" algn="l" rtl="0">
              <a:buClr>
                <a:srgbClr val="FF0000"/>
              </a:buClr>
              <a:buFont typeface="Wingdings" panose="05000000000000000000" pitchFamily="2" charset="2"/>
              <a:buChar char="§"/>
            </a:pPr>
            <a:r>
              <a:rPr lang="en-US" sz="2400" err="1"/>
              <a:t>Tenir</a:t>
            </a:r>
            <a:r>
              <a:rPr lang="en-US" sz="2400"/>
              <a:t> les membres de la communauté informés</a:t>
            </a:r>
          </a:p>
          <a:p>
            <a:pPr algn="l" rtl="0">
              <a:buClr>
                <a:srgbClr val="FF0000"/>
              </a:buClr>
            </a:pPr>
            <a:endParaRPr lang="en-US" sz="2400"/>
          </a:p>
          <a:p>
            <a:pPr algn="l" rtl="0">
              <a:buClr>
                <a:srgbClr val="FF0000"/>
              </a:buClr>
            </a:pPr>
            <a:endParaRPr lang="en-US" sz="2400"/>
          </a:p>
          <a:p>
            <a:pPr marL="457200" indent="-457200" algn="l" rtl="0">
              <a:buClr>
                <a:srgbClr val="FF0000"/>
              </a:buClr>
              <a:buFont typeface="Wingdings" panose="05000000000000000000" pitchFamily="2" charset="2"/>
              <a:buChar char="§"/>
            </a:pPr>
            <a:r>
              <a:rPr lang="en-US" sz="2400"/>
              <a:t>Veiller à ce que la la perception du risque </a:t>
            </a:r>
            <a:r>
              <a:rPr lang="en-US" sz="2400" err="1"/>
              <a:t>soit</a:t>
            </a:r>
            <a:r>
              <a:rPr lang="en-US" sz="2400"/>
              <a:t> </a:t>
            </a:r>
            <a:r>
              <a:rPr lang="en-US" sz="2400" err="1"/>
              <a:t>élevée</a:t>
            </a:r>
            <a:endParaRPr lang="en-US" sz="2400"/>
          </a:p>
          <a:p>
            <a:pPr algn="l" rtl="0">
              <a:buClr>
                <a:srgbClr val="FF0000"/>
              </a:buClr>
            </a:pPr>
            <a:endParaRPr lang="en-US" sz="2400"/>
          </a:p>
          <a:p>
            <a:pPr algn="l" rtl="0">
              <a:buClr>
                <a:srgbClr val="FF0000"/>
              </a:buClr>
            </a:pPr>
            <a:endParaRPr lang="en-US" sz="2400"/>
          </a:p>
          <a:p>
            <a:pPr marL="457200" indent="-457200" algn="l" rtl="0">
              <a:buClr>
                <a:srgbClr val="FF0000"/>
              </a:buClr>
              <a:buFont typeface="Wingdings" panose="05000000000000000000" pitchFamily="2" charset="2"/>
              <a:buChar char="§"/>
            </a:pPr>
            <a:r>
              <a:rPr lang="en-US" sz="2400" err="1"/>
              <a:t>S’assurer</a:t>
            </a:r>
            <a:r>
              <a:rPr lang="en-US" sz="2400"/>
              <a:t> que les signes et les symptômes sont bien connus</a:t>
            </a:r>
          </a:p>
        </p:txBody>
      </p:sp>
      <p:pic>
        <p:nvPicPr>
          <p:cNvPr id="2058" name="Picture 10" descr="Professor with speaker talking to the stude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13" y="3704582"/>
            <a:ext cx="1219200" cy="1219201"/>
          </a:xfrm>
          <a:prstGeom prst="rect">
            <a:avLst/>
          </a:prstGeom>
          <a:noFill/>
          <a:extLst>
            <a:ext uri="{909E8E84-426E-40dd-AFC4-6F175D3DCCD1}">
              <a14:hiddenFill xmlns:a14="http://schemas.microsoft.com/office/drawing/2010/main" xmlns="">
                <a:solidFill>
                  <a:srgbClr val="FFFFFF"/>
                </a:solidFill>
              </a14:hiddenFill>
            </a:ext>
          </a:extLst>
        </p:spPr>
      </p:pic>
      <p:pic>
        <p:nvPicPr>
          <p:cNvPr id="2060" name="Picture 12" descr="Newspap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6503" y="2184501"/>
            <a:ext cx="906014" cy="90601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539420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847528" y="-157003"/>
            <a:ext cx="10515600" cy="1325563"/>
          </a:xfrm>
        </p:spPr>
        <p:txBody>
          <a:bodyPr/>
          <a:lstStyle/>
          <a:p>
            <a:pPr algn="l" rtl="0"/>
            <a:r>
              <a:rPr lang="en-US"/>
              <a:t>Réduction de la transmission du choléra</a:t>
            </a:r>
          </a:p>
        </p:txBody>
      </p:sp>
      <p:sp>
        <p:nvSpPr>
          <p:cNvPr id="3" name="Rectangle 2"/>
          <p:cNvSpPr/>
          <p:nvPr/>
        </p:nvSpPr>
        <p:spPr>
          <a:xfrm>
            <a:off x="792140" y="1168560"/>
            <a:ext cx="8759116" cy="5262979"/>
          </a:xfrm>
          <a:prstGeom prst="rect">
            <a:avLst/>
          </a:prstGeom>
        </p:spPr>
        <p:txBody>
          <a:bodyPr wrap="square">
            <a:spAutoFit/>
          </a:bodyPr>
          <a:lstStyle/>
          <a:p>
            <a:pPr algn="l" rtl="0"/>
            <a:r>
              <a:rPr lang="en-US" sz="2400" b="1"/>
              <a:t>Que peut-on faire au niveau communautaire (2/2) ?</a:t>
            </a:r>
            <a:r>
              <a:rPr lang="en-US" sz="2400" b="1">
                <a:solidFill>
                  <a:srgbClr val="FF0000"/>
                </a:solidFill>
              </a:rPr>
              <a:t> </a:t>
            </a:r>
            <a:endParaRPr lang="en-US" sz="2400" b="1"/>
          </a:p>
          <a:p>
            <a:pPr algn="l" rtl="0"/>
            <a:endParaRPr lang="en-US" sz="2400"/>
          </a:p>
          <a:p>
            <a:pPr marL="457200" indent="-457200" algn="l" rtl="0">
              <a:buClr>
                <a:srgbClr val="FF0000"/>
              </a:buClr>
              <a:buFont typeface="Wingdings" panose="05000000000000000000" pitchFamily="2" charset="2"/>
              <a:buChar char="§"/>
            </a:pPr>
            <a:r>
              <a:rPr lang="en-US" sz="2400"/>
              <a:t>En </a:t>
            </a:r>
            <a:r>
              <a:rPr lang="en-US" sz="2400" err="1"/>
              <a:t>cas</a:t>
            </a:r>
            <a:r>
              <a:rPr lang="en-US" sz="2400"/>
              <a:t> de suspicion de cholera, un ménage doit</a:t>
            </a:r>
          </a:p>
          <a:p>
            <a:pPr marL="914400" lvl="1" indent="-457200" algn="l" rtl="0">
              <a:buClr>
                <a:srgbClr val="FF0000"/>
              </a:buClr>
              <a:buFont typeface="+mj-lt"/>
              <a:buAutoNum type="arabicParenR"/>
            </a:pPr>
            <a:r>
              <a:rPr lang="en-US" sz="2400"/>
              <a:t>voir le </a:t>
            </a:r>
            <a:r>
              <a:rPr lang="en-US" sz="2400" err="1"/>
              <a:t>volontaire</a:t>
            </a:r>
            <a:r>
              <a:rPr lang="en-US" sz="2400"/>
              <a:t> communautaire ORT</a:t>
            </a:r>
          </a:p>
          <a:p>
            <a:pPr marL="914400" lvl="1" indent="-457200" algn="l" rtl="0">
              <a:buClr>
                <a:srgbClr val="FF0000"/>
              </a:buClr>
              <a:buFont typeface="+mj-lt"/>
              <a:buAutoNum type="arabicParenR"/>
            </a:pPr>
            <a:r>
              <a:rPr lang="en-US" sz="2400" err="1"/>
              <a:t>boire</a:t>
            </a:r>
            <a:r>
              <a:rPr lang="en-US" sz="2400"/>
              <a:t> du SRO</a:t>
            </a:r>
          </a:p>
          <a:p>
            <a:pPr marL="914400" lvl="1" indent="-457200" algn="l" rtl="0">
              <a:buClr>
                <a:srgbClr val="FF0000"/>
              </a:buClr>
              <a:buFont typeface="+mj-lt"/>
              <a:buAutoNum type="arabicParenR"/>
            </a:pPr>
            <a:r>
              <a:rPr lang="en-US" sz="2400"/>
              <a:t>se rendre au centre de santé le plus proche</a:t>
            </a:r>
          </a:p>
          <a:p>
            <a:pPr lvl="1" algn="l" rtl="0">
              <a:buClr>
                <a:srgbClr val="FF0000"/>
              </a:buClr>
            </a:pPr>
            <a:endParaRPr lang="en-US" sz="2400"/>
          </a:p>
          <a:p>
            <a:pPr marL="457200" indent="-457200" algn="l" rtl="0">
              <a:buClr>
                <a:srgbClr val="FF0000"/>
              </a:buClr>
              <a:buFont typeface="Wingdings" panose="05000000000000000000" pitchFamily="2" charset="2"/>
              <a:buChar char="§"/>
            </a:pPr>
            <a:r>
              <a:rPr lang="en-US" sz="2400"/>
              <a:t>Veiller à ce que les messages de prévention du choléra soient largement diffusés</a:t>
            </a:r>
          </a:p>
          <a:p>
            <a:pPr algn="l" rtl="0">
              <a:buClr>
                <a:srgbClr val="FF0000"/>
              </a:buClr>
            </a:pPr>
            <a:endParaRPr lang="en-US" sz="2400"/>
          </a:p>
          <a:p>
            <a:pPr marL="457200" indent="-457200" algn="l" rtl="0">
              <a:buClr>
                <a:srgbClr val="FF0000"/>
              </a:buClr>
              <a:buFont typeface="Wingdings" panose="05000000000000000000" pitchFamily="2" charset="2"/>
              <a:buChar char="§"/>
            </a:pPr>
            <a:r>
              <a:rPr lang="en-US" sz="2400"/>
              <a:t>Évitez les rassemblements inutiles et les repas communautaires</a:t>
            </a:r>
          </a:p>
          <a:p>
            <a:pPr algn="l" rtl="0">
              <a:buClr>
                <a:srgbClr val="FF0000"/>
              </a:buClr>
            </a:pPr>
            <a:endParaRPr lang="en-US" sz="2400"/>
          </a:p>
          <a:p>
            <a:pPr marL="457200" indent="-457200" algn="l" rtl="0">
              <a:buClr>
                <a:srgbClr val="FF0000"/>
              </a:buClr>
              <a:buFont typeface="Wingdings" panose="05000000000000000000" pitchFamily="2" charset="2"/>
              <a:buChar char="§"/>
            </a:pPr>
            <a:r>
              <a:rPr lang="en-US" sz="2400"/>
              <a:t>Évitez de participer à des funérailles</a:t>
            </a:r>
            <a:r>
              <a:rPr lang="mr-IN" sz="2400"/>
              <a:t>–</a:t>
            </a:r>
            <a:r>
              <a:rPr lang="en-US" sz="2400"/>
              <a:t>ou demander</a:t>
            </a:r>
          </a:p>
          <a:p>
            <a:pPr algn="l" rtl="0">
              <a:buClr>
                <a:srgbClr val="FF0000"/>
              </a:buClr>
            </a:pPr>
            <a:r>
              <a:rPr lang="en-US" sz="2400" err="1"/>
              <a:t>soutien</a:t>
            </a:r>
            <a:r>
              <a:rPr lang="en-US" sz="2400"/>
              <a:t> pour l'organisation d'obsèques « sans risque ».</a:t>
            </a:r>
          </a:p>
        </p:txBody>
      </p:sp>
      <p:pic>
        <p:nvPicPr>
          <p:cNvPr id="5" name="Picture 31" descr="rbso_2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140374" y="1953272"/>
            <a:ext cx="504056" cy="1254385"/>
          </a:xfrm>
          <a:prstGeom prst="rect">
            <a:avLst/>
          </a:prstGeom>
        </p:spPr>
      </p:pic>
      <p:grpSp>
        <p:nvGrpSpPr>
          <p:cNvPr id="6" name="Group 5">
            <a:extLst>
              <a:ext uri="{FF2B5EF4-FFF2-40B4-BE49-F238E27FC236}">
                <a16:creationId xmlns:a16="http://schemas.microsoft.com/office/drawing/2014/main" id="{442815C7-D614-374D-959C-4510347E6663}"/>
              </a:ext>
            </a:extLst>
          </p:cNvPr>
          <p:cNvGrpSpPr/>
          <p:nvPr/>
        </p:nvGrpSpPr>
        <p:grpSpPr>
          <a:xfrm>
            <a:off x="9149153" y="4533077"/>
            <a:ext cx="2232248" cy="1134313"/>
            <a:chOff x="8190148" y="5246755"/>
            <a:chExt cx="2232248" cy="1134313"/>
          </a:xfrm>
        </p:grpSpPr>
        <p:pic>
          <p:nvPicPr>
            <p:cNvPr id="3074" name="Picture 2" descr="Meeting discuss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68385" y="5432763"/>
              <a:ext cx="771989" cy="771989"/>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Meeting discuss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16281" y="5460862"/>
              <a:ext cx="771989" cy="771989"/>
            </a:xfrm>
            <a:prstGeom prst="rect">
              <a:avLst/>
            </a:prstGeom>
            <a:noFill/>
            <a:extLst>
              <a:ext uri="{909E8E84-426E-40dd-AFC4-6F175D3DCCD1}">
                <a14:hiddenFill xmlns:a14="http://schemas.microsoft.com/office/drawing/2010/main" xmlns="">
                  <a:solidFill>
                    <a:srgbClr val="FFFFFF"/>
                  </a:solidFill>
                </a14:hiddenFill>
              </a:ext>
            </a:extLst>
          </p:spPr>
        </p:pic>
        <p:cxnSp>
          <p:nvCxnSpPr>
            <p:cNvPr id="8" name="Connecteur droit 7"/>
            <p:cNvCxnSpPr/>
            <p:nvPr/>
          </p:nvCxnSpPr>
          <p:spPr>
            <a:xfrm>
              <a:off x="8190148" y="5301209"/>
              <a:ext cx="2232248" cy="107985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flipH="1">
              <a:off x="8190148" y="5246755"/>
              <a:ext cx="2232248" cy="10217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56015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Diagram&#10;&#10;Description automatically generated">
            <a:extLst>
              <a:ext uri="{FF2B5EF4-FFF2-40B4-BE49-F238E27FC236}">
                <a16:creationId xmlns:a16="http://schemas.microsoft.com/office/drawing/2014/main" id="{1FC6412E-B7A7-91D7-6987-BDEC93624C7A}"/>
              </a:ext>
            </a:extLst>
          </p:cNvPr>
          <p:cNvPicPr>
            <a:picLocks noChangeAspect="1"/>
          </p:cNvPicPr>
          <p:nvPr/>
        </p:nvPicPr>
        <p:blipFill rotWithShape="1">
          <a:blip r:embed="rId2"/>
          <a:srcRect b="7234"/>
          <a:stretch/>
        </p:blipFill>
        <p:spPr>
          <a:xfrm>
            <a:off x="720306" y="95933"/>
            <a:ext cx="10499784" cy="6090555"/>
          </a:xfrm>
          <a:prstGeom prst="rect">
            <a:avLst/>
          </a:prstGeom>
        </p:spPr>
      </p:pic>
    </p:spTree>
    <p:extLst>
      <p:ext uri="{BB962C8B-B14F-4D97-AF65-F5344CB8AC3E}">
        <p14:creationId xmlns:p14="http://schemas.microsoft.com/office/powerpoint/2010/main" val="1228748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lstStyle/>
          <a:p>
            <a:pPr algn="l" rtl="0"/>
            <a:r>
              <a:rPr lang="en-US"/>
              <a:t>Aperçu de la session</a:t>
            </a:r>
          </a:p>
        </p:txBody>
      </p:sp>
      <p:sp>
        <p:nvSpPr>
          <p:cNvPr id="3" name="Content Placeholder 2">
            <a:extLst>
              <a:ext uri="{FF2B5EF4-FFF2-40B4-BE49-F238E27FC236}">
                <a16:creationId xmlns:a16="http://schemas.microsoft.com/office/drawing/2014/main" id="{9149AF94-562E-46F4-94C6-8B6F6C5CF1CB}"/>
              </a:ext>
            </a:extLst>
          </p:cNvPr>
          <p:cNvSpPr>
            <a:spLocks noGrp="1"/>
          </p:cNvSpPr>
          <p:nvPr>
            <p:ph idx="1"/>
          </p:nvPr>
        </p:nvSpPr>
        <p:spPr>
          <a:xfrm>
            <a:off x="1991544" y="1412777"/>
            <a:ext cx="8229600" cy="3136921"/>
          </a:xfrm>
        </p:spPr>
        <p:txBody>
          <a:bodyPr vert="horz" lIns="91440" tIns="45720" rIns="91440" bIns="45720" rtlCol="0" anchor="t">
            <a:normAutofit/>
          </a:bodyPr>
          <a:lstStyle/>
          <a:p>
            <a:pPr algn="l" rtl="0">
              <a:buClr>
                <a:srgbClr val="C00000"/>
              </a:buClr>
              <a:buFont typeface="Wingdings" panose="05000000000000000000" pitchFamily="2" charset="2"/>
              <a:buChar char="§"/>
            </a:pPr>
            <a:endParaRPr lang="en-US" sz="2400"/>
          </a:p>
          <a:p>
            <a:pPr marL="457200" indent="-457200" algn="l" rtl="0">
              <a:buClr>
                <a:srgbClr val="C00000"/>
              </a:buClr>
              <a:buFont typeface="+mj-lt"/>
              <a:buAutoNum type="arabicPeriod"/>
            </a:pPr>
            <a:r>
              <a:rPr lang="en-US" sz="2400" dirty="0"/>
              <a:t>Faits </a:t>
            </a:r>
            <a:r>
              <a:rPr lang="en-US" sz="2400" dirty="0" err="1"/>
              <a:t>saillants</a:t>
            </a:r>
            <a:r>
              <a:rPr lang="en-US" sz="2400" dirty="0"/>
              <a:t> sur le </a:t>
            </a:r>
            <a:r>
              <a:rPr lang="en-US" sz="2400" dirty="0" err="1"/>
              <a:t>choléra</a:t>
            </a:r>
            <a:endParaRPr lang="en-US" sz="2400" dirty="0" err="1">
              <a:cs typeface="Calibri"/>
            </a:endParaRPr>
          </a:p>
          <a:p>
            <a:pPr marL="457200" indent="-457200">
              <a:buClr>
                <a:srgbClr val="C00000"/>
              </a:buClr>
              <a:buFont typeface="+mj-lt"/>
              <a:buAutoNum type="arabicPeriod"/>
            </a:pPr>
            <a:r>
              <a:rPr lang="en-US" sz="2400" dirty="0"/>
              <a:t>Comment </a:t>
            </a:r>
            <a:r>
              <a:rPr lang="en-US" sz="2400" dirty="0" err="1"/>
              <a:t>reconnaître</a:t>
            </a:r>
            <a:r>
              <a:rPr lang="en-US" sz="2400" dirty="0"/>
              <a:t> le </a:t>
            </a:r>
            <a:r>
              <a:rPr lang="en-US" sz="2400" dirty="0" err="1"/>
              <a:t>choléra</a:t>
            </a:r>
            <a:r>
              <a:rPr lang="en-US" sz="2400" dirty="0"/>
              <a:t> ? Quels </a:t>
            </a:r>
            <a:r>
              <a:rPr lang="en-US" sz="2400" dirty="0" err="1"/>
              <a:t>sont</a:t>
            </a:r>
            <a:r>
              <a:rPr lang="en-US" sz="2400" dirty="0"/>
              <a:t> les </a:t>
            </a:r>
            <a:r>
              <a:rPr lang="en-US" sz="2400" dirty="0" err="1"/>
              <a:t>signes</a:t>
            </a:r>
            <a:r>
              <a:rPr lang="en-US" sz="2400" dirty="0"/>
              <a:t> et </a:t>
            </a:r>
            <a:r>
              <a:rPr lang="en-US" sz="2400" dirty="0" err="1"/>
              <a:t>symptômes</a:t>
            </a:r>
            <a:r>
              <a:rPr lang="en-US" sz="2400" dirty="0"/>
              <a:t> ?</a:t>
            </a:r>
            <a:endParaRPr lang="en-US" sz="2400" dirty="0">
              <a:cs typeface="Calibri"/>
            </a:endParaRPr>
          </a:p>
          <a:p>
            <a:pPr marL="457200" indent="-457200" algn="l" rtl="0">
              <a:buClr>
                <a:srgbClr val="C00000"/>
              </a:buClr>
              <a:buFont typeface="+mj-lt"/>
              <a:buAutoNum type="arabicPeriod"/>
            </a:pPr>
            <a:r>
              <a:rPr lang="en-US" sz="2400" dirty="0"/>
              <a:t>Transmission du </a:t>
            </a:r>
            <a:r>
              <a:rPr lang="en-US" sz="2400" dirty="0" err="1"/>
              <a:t>choléra</a:t>
            </a:r>
            <a:endParaRPr lang="en-US" sz="2400" dirty="0" err="1">
              <a:cs typeface="Calibri"/>
            </a:endParaRPr>
          </a:p>
          <a:p>
            <a:pPr marL="457200" indent="-457200" algn="l" rtl="0">
              <a:buClr>
                <a:srgbClr val="C00000"/>
              </a:buClr>
              <a:buFont typeface="+mj-lt"/>
              <a:buAutoNum type="arabicPeriod"/>
            </a:pPr>
            <a:r>
              <a:rPr lang="en-US" sz="2400" dirty="0" err="1"/>
              <a:t>Prévention</a:t>
            </a:r>
            <a:r>
              <a:rPr lang="en-US" sz="2400" dirty="0"/>
              <a:t> du </a:t>
            </a:r>
            <a:r>
              <a:rPr lang="en-US" sz="2400" dirty="0" err="1"/>
              <a:t>choléra</a:t>
            </a:r>
            <a:endParaRPr lang="en-US" sz="2400" dirty="0" err="1">
              <a:cs typeface="Calibri"/>
            </a:endParaRPr>
          </a:p>
          <a:p>
            <a:pPr marL="457200" indent="-457200" algn="l" rtl="0">
              <a:buClr>
                <a:srgbClr val="C00000"/>
              </a:buClr>
              <a:buFont typeface="+mj-lt"/>
              <a:buAutoNum type="arabicPeriod"/>
            </a:pPr>
            <a:r>
              <a:rPr lang="en-US" sz="2400" dirty="0"/>
              <a:t>Riposte à </a:t>
            </a:r>
            <a:r>
              <a:rPr lang="en-US" sz="2400" dirty="0" err="1"/>
              <a:t>l'épidémie</a:t>
            </a:r>
            <a:r>
              <a:rPr lang="en-US" sz="2400" dirty="0"/>
              <a:t> de </a:t>
            </a:r>
            <a:r>
              <a:rPr lang="en-US" sz="2400" dirty="0" err="1"/>
              <a:t>choléra</a:t>
            </a:r>
            <a:endParaRPr lang="en-US" sz="2400" dirty="0" err="1">
              <a:cs typeface="Calibri"/>
            </a:endParaRPr>
          </a:p>
          <a:p>
            <a:pPr marL="0" indent="0" algn="l" rtl="0">
              <a:buClr>
                <a:srgbClr val="C00000"/>
              </a:buClr>
              <a:buNone/>
            </a:pPr>
            <a:endParaRPr lang="en-US" sz="2400"/>
          </a:p>
        </p:txBody>
      </p:sp>
    </p:spTree>
    <p:extLst>
      <p:ext uri="{BB962C8B-B14F-4D97-AF65-F5344CB8AC3E}">
        <p14:creationId xmlns:p14="http://schemas.microsoft.com/office/powerpoint/2010/main" val="3580953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9C9D0-D317-4042-BAA7-D29B71C6C498}"/>
              </a:ext>
            </a:extLst>
          </p:cNvPr>
          <p:cNvSpPr>
            <a:spLocks noGrp="1"/>
          </p:cNvSpPr>
          <p:nvPr>
            <p:ph type="title"/>
          </p:nvPr>
        </p:nvSpPr>
        <p:spPr/>
        <p:txBody>
          <a:bodyPr/>
          <a:lstStyle/>
          <a:p>
            <a:pPr algn="l" rtl="0"/>
            <a:r>
              <a:rPr lang="en-GB">
                <a:solidFill>
                  <a:srgbClr val="0070C0"/>
                </a:solidFill>
              </a:rPr>
              <a:t>Activité</a:t>
            </a:r>
          </a:p>
        </p:txBody>
      </p:sp>
      <p:sp>
        <p:nvSpPr>
          <p:cNvPr id="3" name="Content Placeholder 2">
            <a:extLst>
              <a:ext uri="{FF2B5EF4-FFF2-40B4-BE49-F238E27FC236}">
                <a16:creationId xmlns:a16="http://schemas.microsoft.com/office/drawing/2014/main" id="{18DBD7FE-AA42-4A73-A528-D2B2344EAF8E}"/>
              </a:ext>
            </a:extLst>
          </p:cNvPr>
          <p:cNvSpPr>
            <a:spLocks noGrp="1"/>
          </p:cNvSpPr>
          <p:nvPr>
            <p:ph idx="1"/>
          </p:nvPr>
        </p:nvSpPr>
        <p:spPr/>
        <p:txBody>
          <a:bodyPr>
            <a:normAutofit/>
          </a:bodyPr>
          <a:lstStyle/>
          <a:p>
            <a:pPr marL="0" indent="0" algn="ctr" rtl="0">
              <a:buNone/>
            </a:pPr>
            <a:endParaRPr lang="en-GB" sz="4000">
              <a:solidFill>
                <a:srgbClr val="0070C0"/>
              </a:solidFill>
            </a:endParaRPr>
          </a:p>
          <a:p>
            <a:pPr marL="0" indent="0" algn="ctr" rtl="0">
              <a:buNone/>
            </a:pPr>
            <a:r>
              <a:rPr lang="en-GB" sz="4000">
                <a:solidFill>
                  <a:srgbClr val="0070C0"/>
                </a:solidFill>
              </a:rPr>
              <a:t>Dans votre groupe, décidez quels seront les principaux messages que vous donnerez à la communauté pour couper les voies de transmission indiquées dans le F-Diagram.</a:t>
            </a:r>
          </a:p>
        </p:txBody>
      </p:sp>
    </p:spTree>
    <p:extLst>
      <p:ext uri="{BB962C8B-B14F-4D97-AF65-F5344CB8AC3E}">
        <p14:creationId xmlns:p14="http://schemas.microsoft.com/office/powerpoint/2010/main" val="659499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991544" y="476672"/>
            <a:ext cx="8229600" cy="1143000"/>
          </a:xfrm>
        </p:spPr>
        <p:txBody>
          <a:bodyPr>
            <a:normAutofit fontScale="90000"/>
          </a:bodyPr>
          <a:lstStyle/>
          <a:p>
            <a:pPr algn="l" rtl="0"/>
            <a:r>
              <a:rPr lang="en-US" b="1"/>
              <a:t>Messages clés pour la prévention du choléra (1/2)</a:t>
            </a:r>
            <a:br>
              <a:rPr lang="en-US" b="1"/>
            </a:br>
            <a:endParaRPr lang="en-US"/>
          </a:p>
        </p:txBody>
      </p:sp>
      <p:sp>
        <p:nvSpPr>
          <p:cNvPr id="6" name="TextBox 5">
            <a:extLst>
              <a:ext uri="{FF2B5EF4-FFF2-40B4-BE49-F238E27FC236}">
                <a16:creationId xmlns:a16="http://schemas.microsoft.com/office/drawing/2014/main" id="{087C86EE-A075-4BF5-A142-F68463F29612}"/>
              </a:ext>
            </a:extLst>
          </p:cNvPr>
          <p:cNvSpPr txBox="1"/>
          <p:nvPr/>
        </p:nvSpPr>
        <p:spPr>
          <a:xfrm>
            <a:off x="1785864" y="1739280"/>
            <a:ext cx="8640960" cy="3108543"/>
          </a:xfrm>
          <a:prstGeom prst="rect">
            <a:avLst/>
          </a:prstGeom>
          <a:noFill/>
        </p:spPr>
        <p:txBody>
          <a:bodyPr wrap="square" rtlCol="0">
            <a:spAutoFit/>
          </a:bodyPr>
          <a:lstStyle/>
          <a:p>
            <a:pPr marL="457200" indent="-457200" algn="l" rtl="0">
              <a:buClr>
                <a:srgbClr val="FF0000"/>
              </a:buClr>
              <a:buFont typeface="Wingdings" panose="05000000000000000000" pitchFamily="2" charset="2"/>
              <a:buChar char="§"/>
            </a:pPr>
            <a:r>
              <a:rPr lang="en-US" sz="2800"/>
              <a:t>Boire de l'eau “potable”</a:t>
            </a:r>
            <a:br>
              <a:rPr lang="en-US" sz="2800"/>
            </a:br>
            <a:r>
              <a:rPr lang="en-US" sz="2800"/>
              <a:t>(</a:t>
            </a:r>
            <a:r>
              <a:rPr lang="en-US" sz="2800" err="1"/>
              <a:t>traitée</a:t>
            </a:r>
            <a:r>
              <a:rPr lang="en-US" sz="2800"/>
              <a:t> et </a:t>
            </a:r>
            <a:r>
              <a:rPr lang="en-US" sz="2800" err="1"/>
              <a:t>stockée</a:t>
            </a:r>
            <a:r>
              <a:rPr lang="en-US" sz="2800"/>
              <a:t> en toute sécurité)</a:t>
            </a:r>
          </a:p>
          <a:p>
            <a:pPr algn="l" rtl="0">
              <a:buClr>
                <a:srgbClr val="FF0000"/>
              </a:buClr>
            </a:pPr>
            <a:endParaRPr lang="en-US" sz="2800"/>
          </a:p>
          <a:p>
            <a:pPr marL="457200" indent="-457200" algn="l" rtl="0">
              <a:buClr>
                <a:srgbClr val="FF0000"/>
              </a:buClr>
              <a:buFont typeface="Wingdings" panose="05000000000000000000" pitchFamily="2" charset="2"/>
              <a:buChar char="§"/>
            </a:pPr>
            <a:r>
              <a:rPr lang="en-US" sz="2800"/>
              <a:t>Se laver les mains avec du savon aux moments clés (après avoir déféqué ou nettoyé les fesses d'un enfant, avant de préparer ou de manger de la nourriture ou de nourrir un enfant) ainsi que les mains de l'enfant</a:t>
            </a:r>
          </a:p>
        </p:txBody>
      </p:sp>
      <p:pic>
        <p:nvPicPr>
          <p:cNvPr id="4098" name="Picture 2" descr="Bottle of wa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2184" y="1484785"/>
            <a:ext cx="1075184" cy="1075185"/>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Washing h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07582">
            <a:off x="7507869" y="4861540"/>
            <a:ext cx="931168" cy="931169"/>
          </a:xfrm>
          <a:prstGeom prst="rect">
            <a:avLst/>
          </a:prstGeom>
          <a:noFill/>
          <a:extLst>
            <a:ext uri="{909E8E84-426E-40dd-AFC4-6F175D3DCCD1}">
              <a14:hiddenFill xmlns:a14="http://schemas.microsoft.com/office/drawing/2010/main" xmlns="">
                <a:solidFill>
                  <a:srgbClr val="FFFFFF"/>
                </a:solidFill>
              </a14:hiddenFill>
            </a:ext>
          </a:extLst>
        </p:spPr>
      </p:pic>
      <p:pic>
        <p:nvPicPr>
          <p:cNvPr id="4104" name="Picture 8" descr="Soa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2676" y="4883222"/>
            <a:ext cx="979984" cy="9799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358175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508796308"/>
          <p:cNvPicPr>
            <a:picLocks noChangeAspect="1" noChangeArrowheads="1"/>
          </p:cNvPicPr>
          <p:nvPr/>
        </p:nvPicPr>
        <p:blipFill rotWithShape="1">
          <a:blip r:embed="rId3">
            <a:extLst>
              <a:ext uri="{28A0092B-C50C-407E-A947-70E740481C1C}">
                <a14:useLocalDpi xmlns:a14="http://schemas.microsoft.com/office/drawing/2010/main" val="0"/>
              </a:ext>
            </a:extLst>
          </a:blip>
          <a:srcRect l="12170" r="15399"/>
          <a:stretch/>
        </p:blipFill>
        <p:spPr bwMode="auto">
          <a:xfrm>
            <a:off x="10423623" y="4533064"/>
            <a:ext cx="1152128" cy="1428750"/>
          </a:xfrm>
          <a:prstGeom prst="rect">
            <a:avLst/>
          </a:prstGeom>
          <a:noFill/>
          <a:extLst>
            <a:ext uri="{909E8E84-426E-40dd-AFC4-6F175D3DCCD1}">
              <a14:hiddenFill xmlns:a14="http://schemas.microsoft.com/office/drawing/2010/main" xmlns="">
                <a:solidFill>
                  <a:srgbClr val="FFFFFF"/>
                </a:solidFill>
              </a14:hiddenFill>
            </a:ext>
          </a:extLst>
        </p:spPr>
      </p:pic>
      <p:pic>
        <p:nvPicPr>
          <p:cNvPr id="5122" name="Picture 2" descr="1014258181"/>
          <p:cNvPicPr>
            <a:picLocks noChangeAspect="1" noChangeArrowheads="1"/>
          </p:cNvPicPr>
          <p:nvPr/>
        </p:nvPicPr>
        <p:blipFill rotWithShape="1">
          <a:blip r:embed="rId4">
            <a:extLst>
              <a:ext uri="{28A0092B-C50C-407E-A947-70E740481C1C}">
                <a14:useLocalDpi xmlns:a14="http://schemas.microsoft.com/office/drawing/2010/main" val="0"/>
              </a:ext>
            </a:extLst>
          </a:blip>
          <a:srcRect l="13581" t="8664" r="23043" b="15737"/>
          <a:stretch/>
        </p:blipFill>
        <p:spPr bwMode="auto">
          <a:xfrm>
            <a:off x="10351615" y="1360221"/>
            <a:ext cx="1296144" cy="138872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991544" y="476672"/>
            <a:ext cx="8229600" cy="1143000"/>
          </a:xfrm>
        </p:spPr>
        <p:txBody>
          <a:bodyPr>
            <a:normAutofit fontScale="90000"/>
          </a:bodyPr>
          <a:lstStyle/>
          <a:p>
            <a:pPr algn="l" rtl="0"/>
            <a:r>
              <a:rPr lang="en-US" b="1"/>
              <a:t>Messages clés pour la prévention du choléra (2/2)</a:t>
            </a:r>
            <a:br>
              <a:rPr lang="en-US" b="1"/>
            </a:br>
            <a:endParaRPr lang="en-US"/>
          </a:p>
        </p:txBody>
      </p:sp>
      <p:sp>
        <p:nvSpPr>
          <p:cNvPr id="6" name="TextBox 5">
            <a:extLst>
              <a:ext uri="{FF2B5EF4-FFF2-40B4-BE49-F238E27FC236}">
                <a16:creationId xmlns:a16="http://schemas.microsoft.com/office/drawing/2014/main" id="{087C86EE-A075-4BF5-A142-F68463F29612}"/>
              </a:ext>
            </a:extLst>
          </p:cNvPr>
          <p:cNvSpPr txBox="1"/>
          <p:nvPr/>
        </p:nvSpPr>
        <p:spPr>
          <a:xfrm>
            <a:off x="1818667" y="1838311"/>
            <a:ext cx="8640960" cy="3539430"/>
          </a:xfrm>
          <a:prstGeom prst="rect">
            <a:avLst/>
          </a:prstGeom>
          <a:noFill/>
        </p:spPr>
        <p:txBody>
          <a:bodyPr wrap="square" rtlCol="0">
            <a:spAutoFit/>
          </a:bodyPr>
          <a:lstStyle/>
          <a:p>
            <a:pPr marL="457200" indent="-457200" algn="l" rtl="0">
              <a:buClr>
                <a:srgbClr val="FF0000"/>
              </a:buClr>
              <a:buFont typeface="Wingdings" panose="05000000000000000000" pitchFamily="2" charset="2"/>
              <a:buChar char="§"/>
            </a:pPr>
            <a:r>
              <a:rPr lang="en-US" sz="2800"/>
              <a:t>Faites bien cuire les aliments, mangez-les chauds, gardez-les couverts et épluchez les fruits et les légumes.</a:t>
            </a:r>
          </a:p>
          <a:p>
            <a:pPr algn="l" rtl="0">
              <a:buClr>
                <a:srgbClr val="FF0000"/>
              </a:buClr>
            </a:pPr>
            <a:endParaRPr lang="en-US" sz="2800"/>
          </a:p>
          <a:p>
            <a:pPr marL="457200" indent="-457200" algn="l" rtl="0">
              <a:buClr>
                <a:srgbClr val="FF0000"/>
              </a:buClr>
              <a:buFont typeface="Wingdings" panose="05000000000000000000" pitchFamily="2" charset="2"/>
              <a:buChar char="§"/>
            </a:pPr>
            <a:r>
              <a:rPr lang="en-US" sz="2800"/>
              <a:t>Utilisez des latrines ou enterrez vos matières fécales</a:t>
            </a:r>
            <a:br>
              <a:rPr lang="en-US" sz="2800"/>
            </a:br>
            <a:r>
              <a:rPr lang="en-US" sz="2800"/>
              <a:t>(pas de défécation à l'air libre)</a:t>
            </a:r>
          </a:p>
          <a:p>
            <a:pPr algn="l" rtl="0">
              <a:buClr>
                <a:srgbClr val="FF0000"/>
              </a:buClr>
            </a:pPr>
            <a:endParaRPr lang="en-US" sz="2800"/>
          </a:p>
          <a:p>
            <a:pPr marL="457200" indent="-457200" algn="l" rtl="0">
              <a:buClr>
                <a:srgbClr val="FF0000"/>
              </a:buClr>
              <a:buFont typeface="Wingdings" panose="05000000000000000000" pitchFamily="2" charset="2"/>
              <a:buChar char="§"/>
            </a:pPr>
            <a:r>
              <a:rPr lang="en-US" sz="2800"/>
              <a:t>Nettoyez - dans la cuisine et dans les endroits où votre famille se lave et lave les vêtements, et les latrines.</a:t>
            </a:r>
            <a:endParaRPr lang="en-US" sz="2800" b="1"/>
          </a:p>
        </p:txBody>
      </p:sp>
      <p:grpSp>
        <p:nvGrpSpPr>
          <p:cNvPr id="3" name="Group 2">
            <a:extLst>
              <a:ext uri="{FF2B5EF4-FFF2-40B4-BE49-F238E27FC236}">
                <a16:creationId xmlns:a16="http://schemas.microsoft.com/office/drawing/2014/main" id="{7C363B9E-2E89-1E41-B436-E2D8B0C95603}"/>
              </a:ext>
            </a:extLst>
          </p:cNvPr>
          <p:cNvGrpSpPr/>
          <p:nvPr/>
        </p:nvGrpSpPr>
        <p:grpSpPr>
          <a:xfrm>
            <a:off x="10315611" y="3172952"/>
            <a:ext cx="1368152" cy="936104"/>
            <a:chOff x="7536160" y="3356992"/>
            <a:chExt cx="1368152" cy="936104"/>
          </a:xfrm>
        </p:grpSpPr>
        <p:pic>
          <p:nvPicPr>
            <p:cNvPr id="7" name="Picture 6" descr="F chart.gif"/>
            <p:cNvPicPr>
              <a:picLocks noChangeAspect="1"/>
            </p:cNvPicPr>
            <p:nvPr/>
          </p:nvPicPr>
          <p:blipFill rotWithShape="1">
            <a:blip r:embed="rId5" cstate="print">
              <a:extLst>
                <a:ext uri="{28A0092B-C50C-407E-A947-70E740481C1C}">
                  <a14:useLocalDpi xmlns:a14="http://schemas.microsoft.com/office/drawing/2010/main" val="0"/>
                </a:ext>
              </a:extLst>
            </a:blip>
            <a:srcRect l="2103" t="44684" r="85022" b="35802"/>
            <a:stretch/>
          </p:blipFill>
          <p:spPr>
            <a:xfrm>
              <a:off x="7824192" y="3356992"/>
              <a:ext cx="864096" cy="936104"/>
            </a:xfrm>
            <a:prstGeom prst="rect">
              <a:avLst/>
            </a:prstGeom>
          </p:spPr>
        </p:pic>
        <p:cxnSp>
          <p:nvCxnSpPr>
            <p:cNvPr id="8" name="Connecteur droit 7"/>
            <p:cNvCxnSpPr/>
            <p:nvPr/>
          </p:nvCxnSpPr>
          <p:spPr>
            <a:xfrm>
              <a:off x="7536160" y="3356993"/>
              <a:ext cx="1368152" cy="87014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flipH="1">
              <a:off x="7536160" y="3356993"/>
              <a:ext cx="1368152" cy="87014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2016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838200" y="39766"/>
            <a:ext cx="10515600" cy="1325563"/>
          </a:xfrm>
        </p:spPr>
        <p:txBody>
          <a:bodyPr/>
          <a:lstStyle/>
          <a:p>
            <a:pPr algn="l" rtl="0"/>
            <a:r>
              <a:rPr lang="en-US"/>
              <a:t>5 - Riposte à l'épidémie de choléra</a:t>
            </a:r>
          </a:p>
        </p:txBody>
      </p:sp>
      <p:pic>
        <p:nvPicPr>
          <p:cNvPr id="5" name="Picture 4">
            <a:extLst>
              <a:ext uri="{FF2B5EF4-FFF2-40B4-BE49-F238E27FC236}">
                <a16:creationId xmlns:a16="http://schemas.microsoft.com/office/drawing/2014/main" id="{48AE2DE9-92BC-2A43-89D2-A8B14796F98E}"/>
              </a:ext>
            </a:extLst>
          </p:cNvPr>
          <p:cNvPicPr>
            <a:picLocks noChangeAspect="1"/>
          </p:cNvPicPr>
          <p:nvPr/>
        </p:nvPicPr>
        <p:blipFill>
          <a:blip r:embed="rId2"/>
          <a:stretch>
            <a:fillRect/>
          </a:stretch>
        </p:blipFill>
        <p:spPr>
          <a:xfrm>
            <a:off x="2170913" y="1937315"/>
            <a:ext cx="7258513" cy="3728012"/>
          </a:xfrm>
          <a:prstGeom prst="rect">
            <a:avLst/>
          </a:prstGeom>
        </p:spPr>
      </p:pic>
      <p:sp>
        <p:nvSpPr>
          <p:cNvPr id="6" name="TextBox 5">
            <a:extLst>
              <a:ext uri="{FF2B5EF4-FFF2-40B4-BE49-F238E27FC236}">
                <a16:creationId xmlns:a16="http://schemas.microsoft.com/office/drawing/2014/main" id="{36389811-82E7-DD4F-B36E-D68095423CF5}"/>
              </a:ext>
            </a:extLst>
          </p:cNvPr>
          <p:cNvSpPr txBox="1"/>
          <p:nvPr/>
        </p:nvSpPr>
        <p:spPr>
          <a:xfrm>
            <a:off x="3082053" y="1230796"/>
            <a:ext cx="1546770" cy="369332"/>
          </a:xfrm>
          <a:prstGeom prst="rect">
            <a:avLst/>
          </a:prstGeom>
          <a:noFill/>
        </p:spPr>
        <p:txBody>
          <a:bodyPr wrap="none" rtlCol="0">
            <a:spAutoFit/>
          </a:bodyPr>
          <a:lstStyle/>
          <a:p>
            <a:pPr algn="l" rtl="0"/>
            <a:r>
              <a:rPr lang="en-FR"/>
              <a:t>Réponse rapide</a:t>
            </a:r>
          </a:p>
        </p:txBody>
      </p:sp>
      <p:sp>
        <p:nvSpPr>
          <p:cNvPr id="9" name="TextBox 8">
            <a:extLst>
              <a:ext uri="{FF2B5EF4-FFF2-40B4-BE49-F238E27FC236}">
                <a16:creationId xmlns:a16="http://schemas.microsoft.com/office/drawing/2014/main" id="{ACB922BC-2C4E-9847-826F-2F930E7ABCED}"/>
              </a:ext>
            </a:extLst>
          </p:cNvPr>
          <p:cNvSpPr txBox="1"/>
          <p:nvPr/>
        </p:nvSpPr>
        <p:spPr>
          <a:xfrm>
            <a:off x="36329" y="3848084"/>
            <a:ext cx="1949636" cy="646331"/>
          </a:xfrm>
          <a:prstGeom prst="rect">
            <a:avLst/>
          </a:prstGeom>
          <a:noFill/>
        </p:spPr>
        <p:txBody>
          <a:bodyPr wrap="none" rtlCol="0">
            <a:spAutoFit/>
          </a:bodyPr>
          <a:lstStyle/>
          <a:p>
            <a:pPr algn="l" rtl="0"/>
            <a:r>
              <a:rPr lang="en-FR"/>
              <a:t>Nombre important</a:t>
            </a:r>
          </a:p>
          <a:p>
            <a:pPr algn="l" rtl="0"/>
            <a:r>
              <a:rPr lang="en-FR"/>
              <a:t>de cas évités</a:t>
            </a:r>
          </a:p>
        </p:txBody>
      </p:sp>
      <p:cxnSp>
        <p:nvCxnSpPr>
          <p:cNvPr id="11" name="Straight Connector 10">
            <a:extLst>
              <a:ext uri="{FF2B5EF4-FFF2-40B4-BE49-F238E27FC236}">
                <a16:creationId xmlns:a16="http://schemas.microsoft.com/office/drawing/2014/main" id="{07BF8F72-BAA6-5545-BCD2-141C4928EE74}"/>
              </a:ext>
            </a:extLst>
          </p:cNvPr>
          <p:cNvCxnSpPr>
            <a:cxnSpLocks/>
          </p:cNvCxnSpPr>
          <p:nvPr/>
        </p:nvCxnSpPr>
        <p:spPr>
          <a:xfrm flipV="1">
            <a:off x="2019436" y="3332602"/>
            <a:ext cx="1836002" cy="726690"/>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AF11AC1-6000-B945-BADC-4771F6FC2402}"/>
              </a:ext>
            </a:extLst>
          </p:cNvPr>
          <p:cNvSpPr txBox="1"/>
          <p:nvPr/>
        </p:nvSpPr>
        <p:spPr>
          <a:xfrm>
            <a:off x="7391601" y="1188596"/>
            <a:ext cx="4585551" cy="646331"/>
          </a:xfrm>
          <a:prstGeom prst="rect">
            <a:avLst/>
          </a:prstGeom>
          <a:noFill/>
        </p:spPr>
        <p:txBody>
          <a:bodyPr wrap="none" rtlCol="0">
            <a:spAutoFit/>
          </a:bodyPr>
          <a:lstStyle/>
          <a:p>
            <a:pPr algn="l" rtl="0"/>
            <a:r>
              <a:rPr lang="en-FR"/>
              <a:t>Réponse tardive</a:t>
            </a:r>
          </a:p>
          <a:p>
            <a:pPr algn="l" rtl="0"/>
            <a:r>
              <a:rPr lang="en-FR"/>
              <a:t>(au pic de l'épidémie, ou après le pic)</a:t>
            </a:r>
          </a:p>
        </p:txBody>
      </p:sp>
      <p:cxnSp>
        <p:nvCxnSpPr>
          <p:cNvPr id="14" name="Straight Connector 13">
            <a:extLst>
              <a:ext uri="{FF2B5EF4-FFF2-40B4-BE49-F238E27FC236}">
                <a16:creationId xmlns:a16="http://schemas.microsoft.com/office/drawing/2014/main" id="{D86AA3A9-5CF2-5F4E-8557-6CEEFBFC1F41}"/>
              </a:ext>
            </a:extLst>
          </p:cNvPr>
          <p:cNvCxnSpPr>
            <a:cxnSpLocks/>
          </p:cNvCxnSpPr>
          <p:nvPr/>
        </p:nvCxnSpPr>
        <p:spPr>
          <a:xfrm>
            <a:off x="7861610" y="3055982"/>
            <a:ext cx="1567816" cy="37301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057139D-4F9B-1141-A2B1-0950F4F2A875}"/>
              </a:ext>
            </a:extLst>
          </p:cNvPr>
          <p:cNvSpPr txBox="1"/>
          <p:nvPr/>
        </p:nvSpPr>
        <p:spPr>
          <a:xfrm>
            <a:off x="9508015" y="3651217"/>
            <a:ext cx="2712794" cy="1200329"/>
          </a:xfrm>
          <a:prstGeom prst="rect">
            <a:avLst/>
          </a:prstGeom>
          <a:noFill/>
        </p:spPr>
        <p:txBody>
          <a:bodyPr wrap="none" rtlCol="0">
            <a:spAutoFit/>
          </a:bodyPr>
          <a:lstStyle/>
          <a:p>
            <a:pPr algn="l" rtl="0"/>
            <a:r>
              <a:rPr lang="en-FR"/>
              <a:t>Nombre faible</a:t>
            </a:r>
          </a:p>
          <a:p>
            <a:pPr algn="l" rtl="0"/>
            <a:r>
              <a:rPr lang="en-FR"/>
              <a:t>de cas évités</a:t>
            </a:r>
          </a:p>
          <a:p>
            <a:pPr algn="l" rtl="0"/>
            <a:r>
              <a:rPr lang="fr-FR"/>
              <a:t>(Assez semblable </a:t>
            </a:r>
            <a:r>
              <a:rPr lang="en-FR"/>
              <a:t>au</a:t>
            </a:r>
          </a:p>
          <a:p>
            <a:pPr algn="l" rtl="0"/>
            <a:r>
              <a:rPr lang="en-FR"/>
              <a:t>scénario "pas de réponse")</a:t>
            </a:r>
          </a:p>
        </p:txBody>
      </p:sp>
      <p:sp>
        <p:nvSpPr>
          <p:cNvPr id="18" name="Freeform 17">
            <a:extLst>
              <a:ext uri="{FF2B5EF4-FFF2-40B4-BE49-F238E27FC236}">
                <a16:creationId xmlns:a16="http://schemas.microsoft.com/office/drawing/2014/main" id="{662D7861-3D66-D346-9C47-D3D285E91C5F}"/>
              </a:ext>
            </a:extLst>
          </p:cNvPr>
          <p:cNvSpPr/>
          <p:nvPr/>
        </p:nvSpPr>
        <p:spPr>
          <a:xfrm>
            <a:off x="2486723" y="4059292"/>
            <a:ext cx="959004" cy="791488"/>
          </a:xfrm>
          <a:custGeom>
            <a:avLst/>
            <a:gdLst>
              <a:gd name="connsiteX0" fmla="*/ 1138259 w 1138259"/>
              <a:gd name="connsiteY0" fmla="*/ 613317 h 836341"/>
              <a:gd name="connsiteX1" fmla="*/ 1127108 w 1138259"/>
              <a:gd name="connsiteY1" fmla="*/ 501805 h 836341"/>
              <a:gd name="connsiteX2" fmla="*/ 1093655 w 1138259"/>
              <a:gd name="connsiteY2" fmla="*/ 390293 h 836341"/>
              <a:gd name="connsiteX3" fmla="*/ 1082503 w 1138259"/>
              <a:gd name="connsiteY3" fmla="*/ 356839 h 836341"/>
              <a:gd name="connsiteX4" fmla="*/ 1060201 w 1138259"/>
              <a:gd name="connsiteY4" fmla="*/ 323385 h 836341"/>
              <a:gd name="connsiteX5" fmla="*/ 1015596 w 1138259"/>
              <a:gd name="connsiteY5" fmla="*/ 234176 h 836341"/>
              <a:gd name="connsiteX6" fmla="*/ 1004445 w 1138259"/>
              <a:gd name="connsiteY6" fmla="*/ 200722 h 836341"/>
              <a:gd name="connsiteX7" fmla="*/ 926386 w 1138259"/>
              <a:gd name="connsiteY7" fmla="*/ 133815 h 836341"/>
              <a:gd name="connsiteX8" fmla="*/ 837177 w 1138259"/>
              <a:gd name="connsiteY8" fmla="*/ 66907 h 836341"/>
              <a:gd name="connsiteX9" fmla="*/ 770269 w 1138259"/>
              <a:gd name="connsiteY9" fmla="*/ 33454 h 836341"/>
              <a:gd name="connsiteX10" fmla="*/ 636455 w 1138259"/>
              <a:gd name="connsiteY10" fmla="*/ 0 h 836341"/>
              <a:gd name="connsiteX11" fmla="*/ 413430 w 1138259"/>
              <a:gd name="connsiteY11" fmla="*/ 11151 h 836341"/>
              <a:gd name="connsiteX12" fmla="*/ 368825 w 1138259"/>
              <a:gd name="connsiteY12" fmla="*/ 22302 h 836341"/>
              <a:gd name="connsiteX13" fmla="*/ 301918 w 1138259"/>
              <a:gd name="connsiteY13" fmla="*/ 44605 h 836341"/>
              <a:gd name="connsiteX14" fmla="*/ 235011 w 1138259"/>
              <a:gd name="connsiteY14" fmla="*/ 100361 h 836341"/>
              <a:gd name="connsiteX15" fmla="*/ 212708 w 1138259"/>
              <a:gd name="connsiteY15" fmla="*/ 122663 h 836341"/>
              <a:gd name="connsiteX16" fmla="*/ 179255 w 1138259"/>
              <a:gd name="connsiteY16" fmla="*/ 133815 h 836341"/>
              <a:gd name="connsiteX17" fmla="*/ 134650 w 1138259"/>
              <a:gd name="connsiteY17" fmla="*/ 178420 h 836341"/>
              <a:gd name="connsiteX18" fmla="*/ 112347 w 1138259"/>
              <a:gd name="connsiteY18" fmla="*/ 200722 h 836341"/>
              <a:gd name="connsiteX19" fmla="*/ 67742 w 1138259"/>
              <a:gd name="connsiteY19" fmla="*/ 256478 h 836341"/>
              <a:gd name="connsiteX20" fmla="*/ 56591 w 1138259"/>
              <a:gd name="connsiteY20" fmla="*/ 289932 h 836341"/>
              <a:gd name="connsiteX21" fmla="*/ 34289 w 1138259"/>
              <a:gd name="connsiteY21" fmla="*/ 323385 h 836341"/>
              <a:gd name="connsiteX22" fmla="*/ 11986 w 1138259"/>
              <a:gd name="connsiteY22" fmla="*/ 390293 h 836341"/>
              <a:gd name="connsiteX23" fmla="*/ 835 w 1138259"/>
              <a:gd name="connsiteY23" fmla="*/ 423746 h 836341"/>
              <a:gd name="connsiteX24" fmla="*/ 23138 w 1138259"/>
              <a:gd name="connsiteY24" fmla="*/ 657922 h 836341"/>
              <a:gd name="connsiteX25" fmla="*/ 45440 w 1138259"/>
              <a:gd name="connsiteY25" fmla="*/ 691376 h 836341"/>
              <a:gd name="connsiteX26" fmla="*/ 78894 w 1138259"/>
              <a:gd name="connsiteY26" fmla="*/ 713678 h 836341"/>
              <a:gd name="connsiteX27" fmla="*/ 134650 w 1138259"/>
              <a:gd name="connsiteY27" fmla="*/ 747132 h 836341"/>
              <a:gd name="connsiteX28" fmla="*/ 168103 w 1138259"/>
              <a:gd name="connsiteY28" fmla="*/ 769434 h 836341"/>
              <a:gd name="connsiteX29" fmla="*/ 279616 w 1138259"/>
              <a:gd name="connsiteY29" fmla="*/ 802888 h 836341"/>
              <a:gd name="connsiteX30" fmla="*/ 346523 w 1138259"/>
              <a:gd name="connsiteY30" fmla="*/ 825190 h 836341"/>
              <a:gd name="connsiteX31" fmla="*/ 379977 w 1138259"/>
              <a:gd name="connsiteY31" fmla="*/ 836341 h 836341"/>
              <a:gd name="connsiteX32" fmla="*/ 647606 w 1138259"/>
              <a:gd name="connsiteY32" fmla="*/ 825190 h 836341"/>
              <a:gd name="connsiteX33" fmla="*/ 736816 w 1138259"/>
              <a:gd name="connsiteY33" fmla="*/ 802888 h 836341"/>
              <a:gd name="connsiteX34" fmla="*/ 814874 w 1138259"/>
              <a:gd name="connsiteY34" fmla="*/ 780585 h 836341"/>
              <a:gd name="connsiteX35" fmla="*/ 870630 w 1138259"/>
              <a:gd name="connsiteY35" fmla="*/ 747132 h 836341"/>
              <a:gd name="connsiteX36" fmla="*/ 970991 w 1138259"/>
              <a:gd name="connsiteY36" fmla="*/ 691376 h 836341"/>
              <a:gd name="connsiteX37" fmla="*/ 993294 w 1138259"/>
              <a:gd name="connsiteY37" fmla="*/ 669073 h 836341"/>
              <a:gd name="connsiteX38" fmla="*/ 1037899 w 1138259"/>
              <a:gd name="connsiteY38" fmla="*/ 613317 h 836341"/>
              <a:gd name="connsiteX39" fmla="*/ 1071352 w 1138259"/>
              <a:gd name="connsiteY39" fmla="*/ 501805 h 836341"/>
              <a:gd name="connsiteX40" fmla="*/ 1082503 w 1138259"/>
              <a:gd name="connsiteY40" fmla="*/ 468351 h 836341"/>
              <a:gd name="connsiteX41" fmla="*/ 1104806 w 1138259"/>
              <a:gd name="connsiteY41" fmla="*/ 446049 h 836341"/>
              <a:gd name="connsiteX42" fmla="*/ 1115957 w 1138259"/>
              <a:gd name="connsiteY42" fmla="*/ 412595 h 83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38259" h="836341">
                <a:moveTo>
                  <a:pt x="1138259" y="613317"/>
                </a:moveTo>
                <a:cubicBezTo>
                  <a:pt x="1134542" y="576146"/>
                  <a:pt x="1132391" y="538786"/>
                  <a:pt x="1127108" y="501805"/>
                </a:cubicBezTo>
                <a:cubicBezTo>
                  <a:pt x="1122895" y="472312"/>
                  <a:pt x="1101416" y="413574"/>
                  <a:pt x="1093655" y="390293"/>
                </a:cubicBezTo>
                <a:cubicBezTo>
                  <a:pt x="1089938" y="379142"/>
                  <a:pt x="1089023" y="366620"/>
                  <a:pt x="1082503" y="356839"/>
                </a:cubicBezTo>
                <a:cubicBezTo>
                  <a:pt x="1075069" y="345688"/>
                  <a:pt x="1065644" y="335632"/>
                  <a:pt x="1060201" y="323385"/>
                </a:cubicBezTo>
                <a:cubicBezTo>
                  <a:pt x="1019200" y="231130"/>
                  <a:pt x="1061398" y="279976"/>
                  <a:pt x="1015596" y="234176"/>
                </a:cubicBezTo>
                <a:cubicBezTo>
                  <a:pt x="1011879" y="223025"/>
                  <a:pt x="1011277" y="210287"/>
                  <a:pt x="1004445" y="200722"/>
                </a:cubicBezTo>
                <a:cubicBezTo>
                  <a:pt x="968652" y="150611"/>
                  <a:pt x="965679" y="165250"/>
                  <a:pt x="926386" y="133815"/>
                </a:cubicBezTo>
                <a:cubicBezTo>
                  <a:pt x="888644" y="103621"/>
                  <a:pt x="903877" y="89140"/>
                  <a:pt x="837177" y="66907"/>
                </a:cubicBezTo>
                <a:cubicBezTo>
                  <a:pt x="715185" y="26244"/>
                  <a:pt x="899955" y="91093"/>
                  <a:pt x="770269" y="33454"/>
                </a:cubicBezTo>
                <a:cubicBezTo>
                  <a:pt x="717252" y="9891"/>
                  <a:pt x="692563" y="9351"/>
                  <a:pt x="636455" y="0"/>
                </a:cubicBezTo>
                <a:cubicBezTo>
                  <a:pt x="562113" y="3717"/>
                  <a:pt x="487607" y="4970"/>
                  <a:pt x="413430" y="11151"/>
                </a:cubicBezTo>
                <a:cubicBezTo>
                  <a:pt x="398157" y="12424"/>
                  <a:pt x="383505" y="17898"/>
                  <a:pt x="368825" y="22302"/>
                </a:cubicBezTo>
                <a:cubicBezTo>
                  <a:pt x="346308" y="29057"/>
                  <a:pt x="301918" y="44605"/>
                  <a:pt x="301918" y="44605"/>
                </a:cubicBezTo>
                <a:cubicBezTo>
                  <a:pt x="222457" y="124066"/>
                  <a:pt x="312630" y="38267"/>
                  <a:pt x="235011" y="100361"/>
                </a:cubicBezTo>
                <a:cubicBezTo>
                  <a:pt x="226801" y="106929"/>
                  <a:pt x="221723" y="117254"/>
                  <a:pt x="212708" y="122663"/>
                </a:cubicBezTo>
                <a:cubicBezTo>
                  <a:pt x="202629" y="128711"/>
                  <a:pt x="190406" y="130098"/>
                  <a:pt x="179255" y="133815"/>
                </a:cubicBezTo>
                <a:lnTo>
                  <a:pt x="134650" y="178420"/>
                </a:lnTo>
                <a:cubicBezTo>
                  <a:pt x="127216" y="185854"/>
                  <a:pt x="118179" y="191974"/>
                  <a:pt x="112347" y="200722"/>
                </a:cubicBezTo>
                <a:cubicBezTo>
                  <a:pt x="84213" y="242924"/>
                  <a:pt x="99522" y="224699"/>
                  <a:pt x="67742" y="256478"/>
                </a:cubicBezTo>
                <a:cubicBezTo>
                  <a:pt x="64025" y="267629"/>
                  <a:pt x="61848" y="279418"/>
                  <a:pt x="56591" y="289932"/>
                </a:cubicBezTo>
                <a:cubicBezTo>
                  <a:pt x="50598" y="301919"/>
                  <a:pt x="39732" y="311138"/>
                  <a:pt x="34289" y="323385"/>
                </a:cubicBezTo>
                <a:cubicBezTo>
                  <a:pt x="24741" y="344868"/>
                  <a:pt x="19420" y="367990"/>
                  <a:pt x="11986" y="390293"/>
                </a:cubicBezTo>
                <a:lnTo>
                  <a:pt x="835" y="423746"/>
                </a:lnTo>
                <a:cubicBezTo>
                  <a:pt x="1116" y="428810"/>
                  <a:pt x="-7185" y="597277"/>
                  <a:pt x="23138" y="657922"/>
                </a:cubicBezTo>
                <a:cubicBezTo>
                  <a:pt x="29132" y="669909"/>
                  <a:pt x="35963" y="681899"/>
                  <a:pt x="45440" y="691376"/>
                </a:cubicBezTo>
                <a:cubicBezTo>
                  <a:pt x="54917" y="700853"/>
                  <a:pt x="68429" y="705306"/>
                  <a:pt x="78894" y="713678"/>
                </a:cubicBezTo>
                <a:cubicBezTo>
                  <a:pt x="122630" y="748667"/>
                  <a:pt x="76551" y="727766"/>
                  <a:pt x="134650" y="747132"/>
                </a:cubicBezTo>
                <a:cubicBezTo>
                  <a:pt x="145801" y="754566"/>
                  <a:pt x="155856" y="763991"/>
                  <a:pt x="168103" y="769434"/>
                </a:cubicBezTo>
                <a:cubicBezTo>
                  <a:pt x="222697" y="793698"/>
                  <a:pt x="229710" y="787916"/>
                  <a:pt x="279616" y="802888"/>
                </a:cubicBezTo>
                <a:cubicBezTo>
                  <a:pt x="302133" y="809643"/>
                  <a:pt x="324221" y="817756"/>
                  <a:pt x="346523" y="825190"/>
                </a:cubicBezTo>
                <a:lnTo>
                  <a:pt x="379977" y="836341"/>
                </a:lnTo>
                <a:cubicBezTo>
                  <a:pt x="469187" y="832624"/>
                  <a:pt x="558531" y="831333"/>
                  <a:pt x="647606" y="825190"/>
                </a:cubicBezTo>
                <a:cubicBezTo>
                  <a:pt x="692432" y="822099"/>
                  <a:pt x="699308" y="813604"/>
                  <a:pt x="736816" y="802888"/>
                </a:cubicBezTo>
                <a:cubicBezTo>
                  <a:pt x="834804" y="774892"/>
                  <a:pt x="734682" y="807317"/>
                  <a:pt x="814874" y="780585"/>
                </a:cubicBezTo>
                <a:cubicBezTo>
                  <a:pt x="864912" y="730549"/>
                  <a:pt x="805487" y="783322"/>
                  <a:pt x="870630" y="747132"/>
                </a:cubicBezTo>
                <a:cubicBezTo>
                  <a:pt x="985661" y="683226"/>
                  <a:pt x="895295" y="716608"/>
                  <a:pt x="970991" y="691376"/>
                </a:cubicBezTo>
                <a:cubicBezTo>
                  <a:pt x="978425" y="683942"/>
                  <a:pt x="986726" y="677283"/>
                  <a:pt x="993294" y="669073"/>
                </a:cubicBezTo>
                <a:cubicBezTo>
                  <a:pt x="1049563" y="598737"/>
                  <a:pt x="984047" y="667169"/>
                  <a:pt x="1037899" y="613317"/>
                </a:cubicBezTo>
                <a:cubicBezTo>
                  <a:pt x="1054752" y="545904"/>
                  <a:pt x="1044203" y="583253"/>
                  <a:pt x="1071352" y="501805"/>
                </a:cubicBezTo>
                <a:cubicBezTo>
                  <a:pt x="1075069" y="490654"/>
                  <a:pt x="1074191" y="476663"/>
                  <a:pt x="1082503" y="468351"/>
                </a:cubicBezTo>
                <a:lnTo>
                  <a:pt x="1104806" y="446049"/>
                </a:lnTo>
                <a:lnTo>
                  <a:pt x="1115957" y="41259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FR"/>
          </a:p>
        </p:txBody>
      </p:sp>
      <p:sp>
        <p:nvSpPr>
          <p:cNvPr id="19" name="TextBox 18">
            <a:extLst>
              <a:ext uri="{FF2B5EF4-FFF2-40B4-BE49-F238E27FC236}">
                <a16:creationId xmlns:a16="http://schemas.microsoft.com/office/drawing/2014/main" id="{72542D08-4F00-134B-8403-57714102C31B}"/>
              </a:ext>
            </a:extLst>
          </p:cNvPr>
          <p:cNvSpPr txBox="1"/>
          <p:nvPr/>
        </p:nvSpPr>
        <p:spPr>
          <a:xfrm>
            <a:off x="425019" y="5043475"/>
            <a:ext cx="1900841" cy="369332"/>
          </a:xfrm>
          <a:prstGeom prst="rect">
            <a:avLst/>
          </a:prstGeom>
          <a:noFill/>
        </p:spPr>
        <p:txBody>
          <a:bodyPr wrap="none" rtlCol="0">
            <a:spAutoFit/>
          </a:bodyPr>
          <a:lstStyle/>
          <a:p>
            <a:pPr algn="ctr" rtl="0"/>
            <a:r>
              <a:rPr lang="en-FR"/>
              <a:t>Détection précoce</a:t>
            </a:r>
          </a:p>
        </p:txBody>
      </p:sp>
      <p:cxnSp>
        <p:nvCxnSpPr>
          <p:cNvPr id="21" name="Straight Connector 20">
            <a:extLst>
              <a:ext uri="{FF2B5EF4-FFF2-40B4-BE49-F238E27FC236}">
                <a16:creationId xmlns:a16="http://schemas.microsoft.com/office/drawing/2014/main" id="{46BB6827-720E-DB43-AE03-1CBC4F1B87B8}"/>
              </a:ext>
            </a:extLst>
          </p:cNvPr>
          <p:cNvCxnSpPr/>
          <p:nvPr/>
        </p:nvCxnSpPr>
        <p:spPr>
          <a:xfrm flipV="1">
            <a:off x="2081704" y="4705623"/>
            <a:ext cx="405019" cy="435089"/>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D9849BE-91AD-6F46-9799-A73DBBB8C570}"/>
              </a:ext>
            </a:extLst>
          </p:cNvPr>
          <p:cNvSpPr txBox="1"/>
          <p:nvPr/>
        </p:nvSpPr>
        <p:spPr>
          <a:xfrm>
            <a:off x="6044801" y="6137663"/>
            <a:ext cx="6013313" cy="646331"/>
          </a:xfrm>
          <a:prstGeom prst="rect">
            <a:avLst/>
          </a:prstGeom>
          <a:noFill/>
        </p:spPr>
        <p:txBody>
          <a:bodyPr wrap="none" rtlCol="0">
            <a:spAutoFit/>
          </a:bodyPr>
          <a:lstStyle/>
          <a:p>
            <a:pPr algn="l" rtl="0"/>
            <a:r>
              <a:rPr lang="en-FR">
                <a:solidFill>
                  <a:srgbClr val="FF0000"/>
                </a:solidFill>
              </a:rPr>
              <a:t>NB : La réponse peut être très bien conçue et mise en œuvre</a:t>
            </a:r>
          </a:p>
          <a:p>
            <a:pPr algn="l" rtl="0"/>
            <a:r>
              <a:rPr lang="en-FR">
                <a:solidFill>
                  <a:srgbClr val="FF0000"/>
                </a:solidFill>
              </a:rPr>
              <a:t>– ce sera presque inutile si ce n'est pas un réponse rapide</a:t>
            </a:r>
          </a:p>
        </p:txBody>
      </p:sp>
    </p:spTree>
    <p:extLst>
      <p:ext uri="{BB962C8B-B14F-4D97-AF65-F5344CB8AC3E}">
        <p14:creationId xmlns:p14="http://schemas.microsoft.com/office/powerpoint/2010/main" val="3610198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838200" y="39766"/>
            <a:ext cx="10515600" cy="1325563"/>
          </a:xfrm>
        </p:spPr>
        <p:txBody>
          <a:bodyPr/>
          <a:lstStyle/>
          <a:p>
            <a:pPr algn="l" rtl="0"/>
            <a:r>
              <a:rPr lang="en-US"/>
              <a:t>5 - Riposte à l'épidémie de choléra</a:t>
            </a:r>
          </a:p>
        </p:txBody>
      </p:sp>
      <p:sp>
        <p:nvSpPr>
          <p:cNvPr id="3" name="TextBox 2">
            <a:extLst>
              <a:ext uri="{FF2B5EF4-FFF2-40B4-BE49-F238E27FC236}">
                <a16:creationId xmlns:a16="http://schemas.microsoft.com/office/drawing/2014/main" id="{396B4A7A-3AEC-2F44-8942-B51DD4B65F61}"/>
              </a:ext>
            </a:extLst>
          </p:cNvPr>
          <p:cNvSpPr txBox="1"/>
          <p:nvPr/>
        </p:nvSpPr>
        <p:spPr>
          <a:xfrm>
            <a:off x="696843" y="1123236"/>
            <a:ext cx="11372501" cy="5016758"/>
          </a:xfrm>
          <a:prstGeom prst="rect">
            <a:avLst/>
          </a:prstGeom>
          <a:noFill/>
        </p:spPr>
        <p:txBody>
          <a:bodyPr wrap="square" lIns="91440" tIns="45720" rIns="91440" bIns="45720" rtlCol="0" anchor="t">
            <a:spAutoFit/>
          </a:bodyPr>
          <a:lstStyle/>
          <a:p>
            <a:r>
              <a:rPr lang="en-FR" sz="1600" dirty="0" err="1"/>
              <a:t>L'élément</a:t>
            </a:r>
            <a:r>
              <a:rPr lang="en-FR" sz="1600" dirty="0"/>
              <a:t> le plus important </a:t>
            </a:r>
            <a:r>
              <a:rPr lang="en-FR" sz="1600" dirty="0" err="1"/>
              <a:t>d'une</a:t>
            </a:r>
            <a:r>
              <a:rPr lang="en-FR" sz="1600" dirty="0"/>
              <a:t> </a:t>
            </a:r>
            <a:r>
              <a:rPr lang="en-FR" sz="1600" dirty="0" err="1"/>
              <a:t>réponse</a:t>
            </a:r>
            <a:r>
              <a:rPr lang="en-FR" sz="1600" dirty="0"/>
              <a:t> au </a:t>
            </a:r>
            <a:r>
              <a:rPr lang="en-FR" sz="1600" dirty="0" err="1"/>
              <a:t>choléra</a:t>
            </a:r>
            <a:r>
              <a:rPr lang="en-FR" sz="1600" dirty="0"/>
              <a:t> =</a:t>
            </a:r>
            <a:r>
              <a:rPr lang="en-FR" sz="1600" dirty="0" err="1">
                <a:solidFill>
                  <a:srgbClr val="FF0000"/>
                </a:solidFill>
              </a:rPr>
              <a:t>être</a:t>
            </a:r>
            <a:r>
              <a:rPr lang="en-FR" sz="1600" dirty="0">
                <a:solidFill>
                  <a:srgbClr val="FF0000"/>
                </a:solidFill>
              </a:rPr>
              <a:t> à </a:t>
            </a:r>
            <a:r>
              <a:rPr lang="en-FR" sz="1600" dirty="0" err="1">
                <a:solidFill>
                  <a:srgbClr val="FF0000"/>
                </a:solidFill>
              </a:rPr>
              <a:t>l'heure</a:t>
            </a:r>
            <a:r>
              <a:rPr lang="en-FR" sz="1600" dirty="0"/>
              <a:t>– </a:t>
            </a:r>
            <a:r>
              <a:rPr lang="en-FR" sz="1600" dirty="0" err="1"/>
              <a:t>c'est</a:t>
            </a:r>
            <a:r>
              <a:rPr lang="en-FR" sz="1600" dirty="0"/>
              <a:t>-à-dire </a:t>
            </a:r>
            <a:r>
              <a:rPr lang="en-FR" sz="1600" dirty="0" err="1"/>
              <a:t>être</a:t>
            </a:r>
            <a:r>
              <a:rPr lang="en-FR" sz="1600" dirty="0"/>
              <a:t> sur place </a:t>
            </a:r>
            <a:r>
              <a:rPr lang="en-FR" sz="1600" dirty="0" err="1"/>
              <a:t>avant</a:t>
            </a:r>
            <a:r>
              <a:rPr lang="en-FR" sz="1600" dirty="0"/>
              <a:t> </a:t>
            </a:r>
            <a:r>
              <a:rPr lang="en-FR" sz="1600" dirty="0" err="1"/>
              <a:t>l'épidémie</a:t>
            </a:r>
            <a:r>
              <a:rPr lang="en-FR" sz="1600" dirty="0"/>
              <a:t> !</a:t>
            </a:r>
          </a:p>
          <a:p>
            <a:pPr algn="l" rtl="0"/>
            <a:endParaRPr lang="en-FR" sz="1600"/>
          </a:p>
          <a:p>
            <a:pPr algn="l" rtl="0"/>
            <a:r>
              <a:rPr lang="en-FR" sz="1600" dirty="0">
                <a:solidFill>
                  <a:srgbClr val="FF0000"/>
                </a:solidFill>
              </a:rPr>
              <a:t>Comment </a:t>
            </a:r>
            <a:r>
              <a:rPr lang="en-FR" sz="1600" dirty="0" err="1">
                <a:solidFill>
                  <a:srgbClr val="FF0000"/>
                </a:solidFill>
              </a:rPr>
              <a:t>faisons</a:t>
            </a:r>
            <a:r>
              <a:rPr lang="en-FR" sz="1600" dirty="0">
                <a:solidFill>
                  <a:srgbClr val="FF0000"/>
                </a:solidFill>
              </a:rPr>
              <a:t>-nous </a:t>
            </a:r>
            <a:r>
              <a:rPr lang="en-FR" sz="1600" dirty="0" err="1">
                <a:solidFill>
                  <a:srgbClr val="FF0000"/>
                </a:solidFill>
              </a:rPr>
              <a:t>cela</a:t>
            </a:r>
            <a:r>
              <a:rPr lang="en-FR" sz="1600" dirty="0">
                <a:solidFill>
                  <a:srgbClr val="FF0000"/>
                </a:solidFill>
              </a:rPr>
              <a:t> ?</a:t>
            </a:r>
            <a:endParaRPr lang="en-FR" sz="1600" dirty="0">
              <a:solidFill>
                <a:srgbClr val="FF0000"/>
              </a:solidFill>
              <a:cs typeface="Calibri"/>
            </a:endParaRPr>
          </a:p>
          <a:p>
            <a:pPr algn="l" rtl="0"/>
            <a:endParaRPr lang="en-FR" sz="1600"/>
          </a:p>
          <a:p>
            <a:pPr marL="285750" indent="-285750" algn="l" rtl="0">
              <a:buFont typeface="Wingdings" pitchFamily="2" charset="2"/>
              <a:buChar char="Ø"/>
            </a:pPr>
            <a:r>
              <a:rPr lang="en-FR" sz="1600" b="1" dirty="0" err="1"/>
              <a:t>Connaissez</a:t>
            </a:r>
            <a:r>
              <a:rPr lang="en-FR" sz="1600" b="1" dirty="0"/>
              <a:t> </a:t>
            </a:r>
            <a:r>
              <a:rPr lang="en-FR" sz="1600" b="1" dirty="0" err="1"/>
              <a:t>votre</a:t>
            </a:r>
            <a:r>
              <a:rPr lang="en-FR" sz="1600" b="1" dirty="0"/>
              <a:t> </a:t>
            </a:r>
            <a:r>
              <a:rPr lang="en-FR" sz="1600" b="1" dirty="0" err="1"/>
              <a:t>ennemi</a:t>
            </a:r>
            <a:r>
              <a:rPr lang="en-FR" sz="1600" dirty="0"/>
              <a:t>: En temps de </a:t>
            </a:r>
            <a:r>
              <a:rPr lang="en-FR" sz="1600" dirty="0" err="1"/>
              <a:t>paix</a:t>
            </a:r>
            <a:r>
              <a:rPr lang="en-FR" sz="1600" dirty="0"/>
              <a:t>, </a:t>
            </a:r>
            <a:r>
              <a:rPr lang="en-FR" sz="1600" dirty="0" err="1"/>
              <a:t>améliorez</a:t>
            </a:r>
            <a:r>
              <a:rPr lang="en-FR" sz="1600" dirty="0"/>
              <a:t> </a:t>
            </a:r>
            <a:r>
              <a:rPr lang="en-FR" sz="1600" dirty="0" err="1"/>
              <a:t>vos</a:t>
            </a:r>
            <a:r>
              <a:rPr lang="en-FR" sz="1600" dirty="0"/>
              <a:t> </a:t>
            </a:r>
            <a:r>
              <a:rPr lang="en-FR" sz="1600" dirty="0" err="1"/>
              <a:t>connaissances</a:t>
            </a:r>
            <a:r>
              <a:rPr lang="en-FR" sz="1600" dirty="0"/>
              <a:t> sur la </a:t>
            </a:r>
            <a:r>
              <a:rPr lang="en-FR" sz="1600" dirty="0" err="1"/>
              <a:t>maladie</a:t>
            </a:r>
            <a:r>
              <a:rPr lang="en-FR" sz="1600" dirty="0"/>
              <a:t> = </a:t>
            </a:r>
            <a:r>
              <a:rPr lang="en-FR" sz="1600" dirty="0" err="1"/>
              <a:t>identifiez</a:t>
            </a:r>
            <a:r>
              <a:rPr lang="en-FR" sz="1600" dirty="0"/>
              <a:t> les points </a:t>
            </a:r>
            <a:r>
              <a:rPr lang="en-FR" sz="1600" dirty="0" err="1"/>
              <a:t>chauds</a:t>
            </a:r>
            <a:r>
              <a:rPr lang="en-FR" sz="1600" dirty="0"/>
              <a:t> du </a:t>
            </a:r>
            <a:r>
              <a:rPr lang="en-FR" sz="1600" dirty="0" err="1"/>
              <a:t>choléra</a:t>
            </a:r>
            <a:r>
              <a:rPr lang="en-FR" sz="1600" dirty="0"/>
              <a:t>, les populations à </a:t>
            </a:r>
            <a:r>
              <a:rPr lang="en-FR" sz="1600" dirty="0" err="1"/>
              <a:t>risque</a:t>
            </a:r>
            <a:r>
              <a:rPr lang="en-FR" sz="1600" dirty="0"/>
              <a:t>, la </a:t>
            </a:r>
            <a:r>
              <a:rPr lang="en-FR" sz="1600" dirty="0" err="1"/>
              <a:t>saisonnalité</a:t>
            </a:r>
            <a:r>
              <a:rPr lang="en-FR" sz="1600" dirty="0"/>
              <a:t>, les </a:t>
            </a:r>
            <a:r>
              <a:rPr lang="en-FR" sz="1600" dirty="0" err="1"/>
              <a:t>facteurs</a:t>
            </a:r>
            <a:r>
              <a:rPr lang="en-FR" sz="1600" dirty="0"/>
              <a:t> de </a:t>
            </a:r>
            <a:r>
              <a:rPr lang="en-FR" sz="1600" dirty="0" err="1"/>
              <a:t>risque</a:t>
            </a:r>
            <a:r>
              <a:rPr lang="en-FR" sz="1600" dirty="0"/>
              <a:t> et les </a:t>
            </a:r>
            <a:r>
              <a:rPr lang="en-FR" sz="1600" dirty="0" err="1"/>
              <a:t>comportements</a:t>
            </a:r>
            <a:r>
              <a:rPr lang="en-FR" sz="1600" dirty="0"/>
              <a:t> à </a:t>
            </a:r>
            <a:r>
              <a:rPr lang="en-FR" sz="1600" dirty="0" err="1"/>
              <a:t>risque</a:t>
            </a:r>
            <a:r>
              <a:rPr lang="en-FR" sz="1600" dirty="0"/>
              <a:t> et les </a:t>
            </a:r>
            <a:r>
              <a:rPr lang="en-FR" sz="1600" dirty="0" err="1"/>
              <a:t>traduire</a:t>
            </a:r>
            <a:r>
              <a:rPr lang="en-FR" sz="1600" dirty="0"/>
              <a:t> </a:t>
            </a:r>
            <a:r>
              <a:rPr lang="en-FR" sz="1600" dirty="0" err="1"/>
              <a:t>en</a:t>
            </a:r>
            <a:r>
              <a:rPr lang="en-FR" sz="1600" dirty="0"/>
              <a:t> plans </a:t>
            </a:r>
            <a:r>
              <a:rPr lang="en-FR" sz="1600" dirty="0" err="1"/>
              <a:t>d'urgence</a:t>
            </a:r>
            <a:endParaRPr lang="en-FR" sz="1600" dirty="0" err="1">
              <a:cs typeface="Calibri"/>
            </a:endParaRPr>
          </a:p>
          <a:p>
            <a:pPr algn="l" rtl="0"/>
            <a:endParaRPr lang="en-FR" sz="1600"/>
          </a:p>
          <a:p>
            <a:pPr marL="285750" indent="-285750" algn="l" rtl="0">
              <a:buFont typeface="Wingdings" pitchFamily="2" charset="2"/>
              <a:buChar char="Ø"/>
            </a:pPr>
            <a:r>
              <a:rPr lang="en-FR" sz="1600" b="1" dirty="0" err="1"/>
              <a:t>Préparez-vous</a:t>
            </a:r>
            <a:r>
              <a:rPr lang="en-FR" sz="1600" b="1" dirty="0"/>
              <a:t> à la </a:t>
            </a:r>
            <a:r>
              <a:rPr lang="en-FR" sz="1600" b="1" dirty="0" err="1"/>
              <a:t>réponse</a:t>
            </a:r>
            <a:r>
              <a:rPr lang="en-FR" sz="1600" dirty="0"/>
              <a:t>: Former </a:t>
            </a:r>
            <a:r>
              <a:rPr lang="en-FR" sz="1600" dirty="0" err="1"/>
              <a:t>vos</a:t>
            </a:r>
            <a:r>
              <a:rPr lang="en-FR" sz="1600" dirty="0"/>
              <a:t> équipes, </a:t>
            </a:r>
            <a:r>
              <a:rPr lang="en-FR" sz="1600" dirty="0" err="1"/>
              <a:t>réviser</a:t>
            </a:r>
            <a:r>
              <a:rPr lang="en-FR" sz="1600" dirty="0"/>
              <a:t> </a:t>
            </a:r>
            <a:r>
              <a:rPr lang="en-FR" sz="1600" dirty="0" err="1"/>
              <a:t>vos</a:t>
            </a:r>
            <a:r>
              <a:rPr lang="en-FR" sz="1600" dirty="0"/>
              <a:t> plans </a:t>
            </a:r>
            <a:r>
              <a:rPr lang="en-FR" sz="1600" dirty="0" err="1"/>
              <a:t>d'urgence</a:t>
            </a:r>
            <a:r>
              <a:rPr lang="en-FR" sz="1600" dirty="0"/>
              <a:t>, </a:t>
            </a:r>
            <a:r>
              <a:rPr lang="en-FR" sz="1600" dirty="0" err="1"/>
              <a:t>préparer</a:t>
            </a:r>
            <a:r>
              <a:rPr lang="en-FR" sz="1600" dirty="0"/>
              <a:t> les stocks, </a:t>
            </a:r>
            <a:r>
              <a:rPr lang="en-FR" sz="1600" dirty="0" err="1"/>
              <a:t>répéter</a:t>
            </a:r>
            <a:r>
              <a:rPr lang="en-FR" sz="1600" dirty="0"/>
              <a:t> les </a:t>
            </a:r>
            <a:r>
              <a:rPr lang="en-FR" sz="1600" dirty="0" err="1"/>
              <a:t>réponses</a:t>
            </a:r>
            <a:r>
              <a:rPr lang="en-FR" sz="1600" dirty="0"/>
              <a:t> </a:t>
            </a:r>
            <a:r>
              <a:rPr lang="en-FR" sz="1600" dirty="0" err="1"/>
              <a:t>d'urgence</a:t>
            </a:r>
            <a:r>
              <a:rPr lang="en-FR" sz="1600" dirty="0"/>
              <a:t> par des </a:t>
            </a:r>
            <a:r>
              <a:rPr lang="en-FR" sz="1600" dirty="0" err="1"/>
              <a:t>exercices</a:t>
            </a:r>
            <a:r>
              <a:rPr lang="en-FR" sz="1600" dirty="0"/>
              <a:t> de simulation, etc.</a:t>
            </a:r>
            <a:endParaRPr lang="en-FR" sz="1600" dirty="0">
              <a:cs typeface="Calibri"/>
            </a:endParaRPr>
          </a:p>
          <a:p>
            <a:pPr algn="l" rtl="0"/>
            <a:endParaRPr lang="en-FR" sz="1600"/>
          </a:p>
          <a:p>
            <a:pPr marL="285750" indent="-285750" algn="l" rtl="0">
              <a:buFont typeface="Wingdings" pitchFamily="2" charset="2"/>
              <a:buChar char="Ø"/>
            </a:pPr>
            <a:r>
              <a:rPr lang="en-FR" sz="1600" b="1" dirty="0" err="1"/>
              <a:t>Habiliter</a:t>
            </a:r>
            <a:r>
              <a:rPr lang="en-FR" sz="1600" b="1" dirty="0"/>
              <a:t> les </a:t>
            </a:r>
            <a:r>
              <a:rPr lang="en-FR" sz="1600" b="1" dirty="0" err="1"/>
              <a:t>communautés</a:t>
            </a:r>
            <a:r>
              <a:rPr lang="en-FR" sz="1600" b="1" dirty="0"/>
              <a:t> </a:t>
            </a:r>
            <a:r>
              <a:rPr lang="en-FR" sz="1600" dirty="0"/>
              <a:t>(les premiers à </a:t>
            </a:r>
            <a:r>
              <a:rPr lang="en-FR" sz="1600" dirty="0" err="1"/>
              <a:t>pouvoir</a:t>
            </a:r>
            <a:r>
              <a:rPr lang="en-FR" sz="1600" dirty="0"/>
              <a:t> </a:t>
            </a:r>
            <a:r>
              <a:rPr lang="en-FR" sz="1600" dirty="0" err="1"/>
              <a:t>réagir</a:t>
            </a:r>
            <a:r>
              <a:rPr lang="en-FR" sz="1600" dirty="0"/>
              <a:t> </a:t>
            </a:r>
            <a:r>
              <a:rPr lang="en-FR" sz="1600" dirty="0" err="1"/>
              <a:t>sont</a:t>
            </a:r>
            <a:r>
              <a:rPr lang="en-FR" sz="1600" dirty="0"/>
              <a:t> les </a:t>
            </a:r>
            <a:r>
              <a:rPr lang="en-FR" sz="1600" dirty="0" err="1"/>
              <a:t>communautés</a:t>
            </a:r>
            <a:r>
              <a:rPr lang="en-FR" sz="1600" dirty="0"/>
              <a:t> </a:t>
            </a:r>
            <a:r>
              <a:rPr lang="en-FR" sz="1600" dirty="0" err="1"/>
              <a:t>elles-mêmes</a:t>
            </a:r>
            <a:r>
              <a:rPr lang="en-FR" sz="1600" dirty="0"/>
              <a:t>) : former des </a:t>
            </a:r>
            <a:r>
              <a:rPr lang="en-FR" sz="1600" dirty="0" err="1"/>
              <a:t>volontaires</a:t>
            </a:r>
            <a:r>
              <a:rPr lang="en-FR" sz="1600" dirty="0"/>
              <a:t> </a:t>
            </a:r>
            <a:r>
              <a:rPr lang="en-FR" sz="1600" dirty="0" err="1"/>
              <a:t>communautaires</a:t>
            </a:r>
            <a:r>
              <a:rPr lang="en-FR" sz="1600" dirty="0"/>
              <a:t> qui </a:t>
            </a:r>
            <a:r>
              <a:rPr lang="en-FR" sz="1600" dirty="0" err="1"/>
              <a:t>seront</a:t>
            </a:r>
            <a:r>
              <a:rPr lang="en-FR" sz="1600" dirty="0"/>
              <a:t> </a:t>
            </a:r>
            <a:r>
              <a:rPr lang="en-FR" sz="1600" dirty="0" err="1"/>
              <a:t>capables</a:t>
            </a:r>
            <a:r>
              <a:rPr lang="en-FR" sz="1600" dirty="0"/>
              <a:t> de </a:t>
            </a:r>
            <a:r>
              <a:rPr lang="en-FR" sz="1600" dirty="0" err="1"/>
              <a:t>détecter</a:t>
            </a:r>
            <a:r>
              <a:rPr lang="en-FR" sz="1600" dirty="0"/>
              <a:t> </a:t>
            </a:r>
            <a:r>
              <a:rPr lang="en-FR" sz="1600" dirty="0" err="1"/>
              <a:t>rapidement</a:t>
            </a:r>
            <a:r>
              <a:rPr lang="en-FR" sz="1600" dirty="0"/>
              <a:t> les </a:t>
            </a:r>
            <a:r>
              <a:rPr lang="en-FR" sz="1600" dirty="0" err="1"/>
              <a:t>démarrages</a:t>
            </a:r>
            <a:r>
              <a:rPr lang="en-FR" sz="1600" dirty="0"/>
              <a:t> </a:t>
            </a:r>
            <a:r>
              <a:rPr lang="en-FR" sz="1600" dirty="0" err="1"/>
              <a:t>d'épidémies</a:t>
            </a:r>
            <a:r>
              <a:rPr lang="en-FR" sz="1600" dirty="0"/>
              <a:t> et </a:t>
            </a:r>
            <a:r>
              <a:rPr lang="en-FR" sz="1600" dirty="0" err="1"/>
              <a:t>en</a:t>
            </a:r>
            <a:r>
              <a:rPr lang="en-FR" sz="1600" dirty="0"/>
              <a:t> </a:t>
            </a:r>
            <a:r>
              <a:rPr lang="en-FR" sz="1600" dirty="0" err="1"/>
              <a:t>même</a:t>
            </a:r>
            <a:r>
              <a:rPr lang="en-FR" sz="1600" dirty="0"/>
              <a:t> temps de </a:t>
            </a:r>
            <a:r>
              <a:rPr lang="en-FR" sz="1600" dirty="0" err="1"/>
              <a:t>fournir</a:t>
            </a:r>
            <a:r>
              <a:rPr lang="en-FR" sz="1600" dirty="0"/>
              <a:t> un </a:t>
            </a:r>
            <a:r>
              <a:rPr lang="en-FR" sz="1600" dirty="0" err="1"/>
              <a:t>traitement</a:t>
            </a:r>
            <a:r>
              <a:rPr lang="en-FR" sz="1600" dirty="0"/>
              <a:t> </a:t>
            </a:r>
            <a:r>
              <a:rPr lang="en-FR" sz="1600" dirty="0" err="1"/>
              <a:t>précoce</a:t>
            </a:r>
            <a:endParaRPr lang="en-FR" sz="1600" dirty="0" err="1">
              <a:cs typeface="Calibri"/>
            </a:endParaRPr>
          </a:p>
          <a:p>
            <a:pPr marL="285750" indent="-285750" algn="l" rtl="0">
              <a:buFont typeface="Wingdings" pitchFamily="2" charset="2"/>
              <a:buChar char="Ø"/>
            </a:pPr>
            <a:endParaRPr lang="en-FR" sz="1600"/>
          </a:p>
          <a:p>
            <a:pPr marL="285750" indent="-285750" algn="l" rtl="0">
              <a:buFont typeface="Wingdings" pitchFamily="2" charset="2"/>
              <a:buChar char="Ø"/>
            </a:pPr>
            <a:r>
              <a:rPr lang="en-FR" sz="1600" b="1" dirty="0" err="1"/>
              <a:t>Être</a:t>
            </a:r>
            <a:r>
              <a:rPr lang="en-FR" sz="1600" b="1" dirty="0"/>
              <a:t> </a:t>
            </a:r>
            <a:r>
              <a:rPr lang="en-FR" sz="1600" b="1" dirty="0" err="1"/>
              <a:t>redevable</a:t>
            </a:r>
            <a:r>
              <a:rPr lang="en-FR" sz="1600" b="1" dirty="0"/>
              <a:t> aux </a:t>
            </a:r>
            <a:r>
              <a:rPr lang="en-FR" sz="1600" b="1" dirty="0" err="1"/>
              <a:t>autorités</a:t>
            </a:r>
            <a:r>
              <a:rPr lang="en-FR" sz="1600" b="1" dirty="0"/>
              <a:t> </a:t>
            </a:r>
            <a:r>
              <a:rPr lang="en-FR" sz="1600" b="1" dirty="0" err="1"/>
              <a:t>sanitaires</a:t>
            </a:r>
            <a:r>
              <a:rPr lang="en-FR" sz="1600" b="1" dirty="0"/>
              <a:t> locales</a:t>
            </a:r>
            <a:r>
              <a:rPr lang="en-FR" sz="1600" dirty="0"/>
              <a:t>: pour confirmer </a:t>
            </a:r>
            <a:r>
              <a:rPr lang="en-FR" sz="1600" dirty="0" err="1"/>
              <a:t>rapidement</a:t>
            </a:r>
            <a:r>
              <a:rPr lang="en-FR" sz="1600" dirty="0"/>
              <a:t> les </a:t>
            </a:r>
            <a:r>
              <a:rPr lang="en-FR" sz="1600" dirty="0" err="1"/>
              <a:t>épidémies</a:t>
            </a:r>
            <a:r>
              <a:rPr lang="en-FR" sz="1600" dirty="0"/>
              <a:t>, </a:t>
            </a:r>
            <a:r>
              <a:rPr lang="en-FR" sz="1600" dirty="0" err="1"/>
              <a:t>déclencher</a:t>
            </a:r>
            <a:r>
              <a:rPr lang="en-FR" sz="1600" dirty="0"/>
              <a:t> </a:t>
            </a:r>
            <a:r>
              <a:rPr lang="en-FR" sz="1600" dirty="0" err="1"/>
              <a:t>une</a:t>
            </a:r>
            <a:r>
              <a:rPr lang="en-FR" sz="1600" dirty="0"/>
              <a:t> </a:t>
            </a:r>
            <a:r>
              <a:rPr lang="en-FR" sz="1600" dirty="0" err="1"/>
              <a:t>réponse</a:t>
            </a:r>
            <a:r>
              <a:rPr lang="en-FR" sz="1600" dirty="0"/>
              <a:t> locale et </a:t>
            </a:r>
            <a:r>
              <a:rPr lang="en-FR" sz="1600" dirty="0" err="1"/>
              <a:t>nationale</a:t>
            </a:r>
            <a:r>
              <a:rPr lang="en-FR" sz="1600" dirty="0"/>
              <a:t>, </a:t>
            </a:r>
            <a:r>
              <a:rPr lang="en-FR" sz="1600" dirty="0" err="1"/>
              <a:t>partager</a:t>
            </a:r>
            <a:r>
              <a:rPr lang="en-FR" sz="1600" dirty="0"/>
              <a:t> les points de </a:t>
            </a:r>
            <a:r>
              <a:rPr lang="en-FR" sz="1600" dirty="0" err="1"/>
              <a:t>vue</a:t>
            </a:r>
            <a:r>
              <a:rPr lang="en-FR" sz="1600" dirty="0"/>
              <a:t> sur </a:t>
            </a:r>
            <a:r>
              <a:rPr lang="en-FR" sz="1600" dirty="0" err="1"/>
              <a:t>l'évolution</a:t>
            </a:r>
            <a:r>
              <a:rPr lang="en-FR" sz="1600" dirty="0"/>
              <a:t> de </a:t>
            </a:r>
            <a:r>
              <a:rPr lang="en-FR" sz="1600" dirty="0" err="1"/>
              <a:t>l'épidémie</a:t>
            </a:r>
            <a:r>
              <a:rPr lang="en-FR" sz="1600" dirty="0"/>
              <a:t> et adapter les </a:t>
            </a:r>
            <a:r>
              <a:rPr lang="en-FR" sz="1600" dirty="0" err="1"/>
              <a:t>différentes</a:t>
            </a:r>
            <a:r>
              <a:rPr lang="en-FR" sz="1600" dirty="0"/>
              <a:t> </a:t>
            </a:r>
            <a:r>
              <a:rPr lang="en-FR" sz="1600" dirty="0" err="1"/>
              <a:t>activités</a:t>
            </a:r>
            <a:r>
              <a:rPr lang="en-FR" sz="1600" dirty="0"/>
              <a:t> de </a:t>
            </a:r>
            <a:r>
              <a:rPr lang="en-FR" sz="1600" dirty="0" err="1"/>
              <a:t>réponse</a:t>
            </a:r>
            <a:r>
              <a:rPr lang="en-FR" sz="1600" dirty="0"/>
              <a:t> </a:t>
            </a:r>
            <a:r>
              <a:rPr lang="en-FR" sz="1600" dirty="0" err="1"/>
              <a:t>en</a:t>
            </a:r>
            <a:r>
              <a:rPr lang="en-FR" sz="1600" dirty="0"/>
              <a:t> </a:t>
            </a:r>
            <a:r>
              <a:rPr lang="en-FR" sz="1600" dirty="0" err="1"/>
              <a:t>fonction</a:t>
            </a:r>
            <a:r>
              <a:rPr lang="en-FR" sz="1600" dirty="0"/>
              <a:t> de </a:t>
            </a:r>
            <a:r>
              <a:rPr lang="en-FR" sz="1600" dirty="0" err="1"/>
              <a:t>l'évolution</a:t>
            </a:r>
            <a:r>
              <a:rPr lang="en-FR" sz="1600" dirty="0"/>
              <a:t> des </a:t>
            </a:r>
            <a:r>
              <a:rPr lang="en-FR" sz="1600" dirty="0" err="1"/>
              <a:t>besoins</a:t>
            </a:r>
            <a:endParaRPr lang="en-FR" sz="1600" dirty="0" err="1">
              <a:cs typeface="Calibri"/>
            </a:endParaRPr>
          </a:p>
          <a:p>
            <a:pPr algn="l" rtl="0"/>
            <a:endParaRPr lang="en-FR" sz="1600"/>
          </a:p>
          <a:p>
            <a:pPr marL="285750" indent="-285750" algn="l" rtl="0">
              <a:buFont typeface="Wingdings" pitchFamily="2" charset="2"/>
              <a:buChar char="Ø"/>
            </a:pPr>
            <a:r>
              <a:rPr lang="en-FR" sz="1600" b="1" dirty="0" err="1"/>
              <a:t>Coordonner</a:t>
            </a:r>
            <a:r>
              <a:rPr lang="en-FR" sz="1600" b="1" dirty="0"/>
              <a:t> avec les </a:t>
            </a:r>
            <a:r>
              <a:rPr lang="en-FR" sz="1600" b="1" dirty="0" err="1"/>
              <a:t>autres</a:t>
            </a:r>
            <a:r>
              <a:rPr lang="en-FR" sz="1600" dirty="0"/>
              <a:t>: pour clarifier qui fait quoi </a:t>
            </a:r>
            <a:r>
              <a:rPr lang="en-FR" sz="1600" dirty="0" err="1"/>
              <a:t>où</a:t>
            </a:r>
            <a:r>
              <a:rPr lang="en-FR" sz="1600" dirty="0"/>
              <a:t> pour </a:t>
            </a:r>
            <a:r>
              <a:rPr lang="en-FR" sz="1600" dirty="0" err="1"/>
              <a:t>éviter</a:t>
            </a:r>
            <a:r>
              <a:rPr lang="en-FR" sz="1600" dirty="0"/>
              <a:t> les doubles </a:t>
            </a:r>
            <a:r>
              <a:rPr lang="en-FR" sz="1600" dirty="0" err="1"/>
              <a:t>emplois</a:t>
            </a:r>
            <a:r>
              <a:rPr lang="en-FR" sz="1600" dirty="0"/>
              <a:t> et </a:t>
            </a:r>
            <a:r>
              <a:rPr lang="en-FR" sz="1600" dirty="0" err="1"/>
              <a:t>optimiser</a:t>
            </a:r>
            <a:r>
              <a:rPr lang="en-FR" sz="1600" dirty="0"/>
              <a:t> les </a:t>
            </a:r>
            <a:r>
              <a:rPr lang="en-FR" sz="1600" dirty="0" err="1"/>
              <a:t>ressources</a:t>
            </a:r>
            <a:endParaRPr lang="en-FR" sz="1600" dirty="0" err="1">
              <a:cs typeface="Calibri"/>
            </a:endParaRPr>
          </a:p>
          <a:p>
            <a:pPr algn="l" rtl="0"/>
            <a:endParaRPr lang="en-FR" sz="1600"/>
          </a:p>
        </p:txBody>
      </p:sp>
    </p:spTree>
    <p:extLst>
      <p:ext uri="{BB962C8B-B14F-4D97-AF65-F5344CB8AC3E}">
        <p14:creationId xmlns:p14="http://schemas.microsoft.com/office/powerpoint/2010/main" val="27701489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838200" y="39766"/>
            <a:ext cx="10515600" cy="1325563"/>
          </a:xfrm>
        </p:spPr>
        <p:txBody>
          <a:bodyPr/>
          <a:lstStyle/>
          <a:p>
            <a:pPr algn="l" rtl="0"/>
            <a:r>
              <a:rPr lang="en-US"/>
              <a:t>5 - Riposte à l'épidémie de choléra</a:t>
            </a:r>
          </a:p>
        </p:txBody>
      </p:sp>
      <p:sp>
        <p:nvSpPr>
          <p:cNvPr id="5" name="TextBox 4">
            <a:extLst>
              <a:ext uri="{FF2B5EF4-FFF2-40B4-BE49-F238E27FC236}">
                <a16:creationId xmlns:a16="http://schemas.microsoft.com/office/drawing/2014/main" id="{ED516F95-600C-9646-A1EB-EDA238FEE13F}"/>
              </a:ext>
            </a:extLst>
          </p:cNvPr>
          <p:cNvSpPr txBox="1"/>
          <p:nvPr/>
        </p:nvSpPr>
        <p:spPr>
          <a:xfrm>
            <a:off x="838200" y="1365329"/>
            <a:ext cx="3358933" cy="369332"/>
          </a:xfrm>
          <a:prstGeom prst="rect">
            <a:avLst/>
          </a:prstGeom>
          <a:noFill/>
        </p:spPr>
        <p:txBody>
          <a:bodyPr wrap="none" rtlCol="0">
            <a:spAutoFit/>
          </a:bodyPr>
          <a:lstStyle/>
          <a:p>
            <a:pPr algn="l" rtl="0"/>
            <a:r>
              <a:rPr lang="en-FR" b="1">
                <a:solidFill>
                  <a:srgbClr val="FF0000"/>
                </a:solidFill>
              </a:rPr>
              <a:t>PILIERS D'UNE RÉPONSE AU CHOLÉRA</a:t>
            </a:r>
          </a:p>
        </p:txBody>
      </p:sp>
      <p:sp>
        <p:nvSpPr>
          <p:cNvPr id="6" name="TextBox 5">
            <a:extLst>
              <a:ext uri="{FF2B5EF4-FFF2-40B4-BE49-F238E27FC236}">
                <a16:creationId xmlns:a16="http://schemas.microsoft.com/office/drawing/2014/main" id="{8B4BB9CB-AA11-2A47-A25C-7A2D73544FB8}"/>
              </a:ext>
            </a:extLst>
          </p:cNvPr>
          <p:cNvSpPr txBox="1"/>
          <p:nvPr/>
        </p:nvSpPr>
        <p:spPr>
          <a:xfrm>
            <a:off x="838200" y="2800360"/>
            <a:ext cx="5552739" cy="369332"/>
          </a:xfrm>
          <a:prstGeom prst="rect">
            <a:avLst/>
          </a:prstGeom>
          <a:noFill/>
        </p:spPr>
        <p:txBody>
          <a:bodyPr wrap="none" rtlCol="0">
            <a:spAutoFit/>
          </a:bodyPr>
          <a:lstStyle/>
          <a:p>
            <a:pPr algn="l" rtl="0"/>
            <a:r>
              <a:rPr lang="en-FR"/>
              <a:t>SURVEILLANCE ET ANALYSE DE LA DYNAMIQUE DES ÉPIDÉMIES</a:t>
            </a:r>
          </a:p>
        </p:txBody>
      </p:sp>
      <p:sp>
        <p:nvSpPr>
          <p:cNvPr id="7" name="TextBox 6">
            <a:extLst>
              <a:ext uri="{FF2B5EF4-FFF2-40B4-BE49-F238E27FC236}">
                <a16:creationId xmlns:a16="http://schemas.microsoft.com/office/drawing/2014/main" id="{2C363189-0816-ED4A-818B-29124389ADC5}"/>
              </a:ext>
            </a:extLst>
          </p:cNvPr>
          <p:cNvSpPr txBox="1"/>
          <p:nvPr/>
        </p:nvSpPr>
        <p:spPr>
          <a:xfrm>
            <a:off x="823912" y="3364917"/>
            <a:ext cx="5391732" cy="369332"/>
          </a:xfrm>
          <a:prstGeom prst="rect">
            <a:avLst/>
          </a:prstGeom>
          <a:noFill/>
        </p:spPr>
        <p:txBody>
          <a:bodyPr wrap="none" rtlCol="0">
            <a:spAutoFit/>
          </a:bodyPr>
          <a:lstStyle/>
          <a:p>
            <a:pPr algn="l" rtl="0"/>
            <a:r>
              <a:rPr lang="en-FR"/>
              <a:t>GESTION DES CAS : TRAITEMENT DES CAS DE CHOLÉRA</a:t>
            </a:r>
          </a:p>
        </p:txBody>
      </p:sp>
      <p:sp>
        <p:nvSpPr>
          <p:cNvPr id="9" name="TextBox 8">
            <a:extLst>
              <a:ext uri="{FF2B5EF4-FFF2-40B4-BE49-F238E27FC236}">
                <a16:creationId xmlns:a16="http://schemas.microsoft.com/office/drawing/2014/main" id="{C7F787E0-732B-8745-9216-34C1CDAF384A}"/>
              </a:ext>
            </a:extLst>
          </p:cNvPr>
          <p:cNvSpPr txBox="1"/>
          <p:nvPr/>
        </p:nvSpPr>
        <p:spPr>
          <a:xfrm>
            <a:off x="838200" y="3935560"/>
            <a:ext cx="4696670" cy="369332"/>
          </a:xfrm>
          <a:prstGeom prst="rect">
            <a:avLst/>
          </a:prstGeom>
          <a:noFill/>
        </p:spPr>
        <p:txBody>
          <a:bodyPr wrap="none" rtlCol="0">
            <a:spAutoFit/>
          </a:bodyPr>
          <a:lstStyle/>
          <a:p>
            <a:pPr algn="l" rtl="0"/>
            <a:r>
              <a:rPr lang="en-FR"/>
              <a:t>PROMOTION DE L'EAU, DE L'ASSAINISSEMENT ET DE L'HYGIÈNE</a:t>
            </a:r>
          </a:p>
        </p:txBody>
      </p:sp>
      <p:sp>
        <p:nvSpPr>
          <p:cNvPr id="10" name="TextBox 9">
            <a:extLst>
              <a:ext uri="{FF2B5EF4-FFF2-40B4-BE49-F238E27FC236}">
                <a16:creationId xmlns:a16="http://schemas.microsoft.com/office/drawing/2014/main" id="{D26F6917-C5F1-6D4C-AF12-1C97CE26FC66}"/>
              </a:ext>
            </a:extLst>
          </p:cNvPr>
          <p:cNvSpPr txBox="1"/>
          <p:nvPr/>
        </p:nvSpPr>
        <p:spPr>
          <a:xfrm>
            <a:off x="838200" y="4498083"/>
            <a:ext cx="5308120" cy="369332"/>
          </a:xfrm>
          <a:prstGeom prst="rect">
            <a:avLst/>
          </a:prstGeom>
          <a:noFill/>
        </p:spPr>
        <p:txBody>
          <a:bodyPr wrap="none" rtlCol="0">
            <a:spAutoFit/>
          </a:bodyPr>
          <a:lstStyle/>
          <a:p>
            <a:pPr algn="l" rtl="0"/>
            <a:r>
              <a:rPr lang="en-FR"/>
              <a:t>ENGAGEMENT COMMUNAUTAIRE ET COMMUNICATION SUR LES RISQUES</a:t>
            </a:r>
          </a:p>
        </p:txBody>
      </p:sp>
      <p:sp>
        <p:nvSpPr>
          <p:cNvPr id="11" name="TextBox 10">
            <a:extLst>
              <a:ext uri="{FF2B5EF4-FFF2-40B4-BE49-F238E27FC236}">
                <a16:creationId xmlns:a16="http://schemas.microsoft.com/office/drawing/2014/main" id="{571188AD-5396-5644-829C-9838C390C5F1}"/>
              </a:ext>
            </a:extLst>
          </p:cNvPr>
          <p:cNvSpPr txBox="1"/>
          <p:nvPr/>
        </p:nvSpPr>
        <p:spPr>
          <a:xfrm>
            <a:off x="838200" y="5060606"/>
            <a:ext cx="2978636" cy="369332"/>
          </a:xfrm>
          <a:prstGeom prst="rect">
            <a:avLst/>
          </a:prstGeom>
          <a:noFill/>
        </p:spPr>
        <p:txBody>
          <a:bodyPr wrap="none" rtlCol="0">
            <a:spAutoFit/>
          </a:bodyPr>
          <a:lstStyle/>
          <a:p>
            <a:pPr algn="l" rtl="0"/>
            <a:r>
              <a:rPr lang="en-FR"/>
              <a:t>VACCINATION ORALE CONTRE LE CHOLÉRA</a:t>
            </a:r>
          </a:p>
        </p:txBody>
      </p:sp>
      <p:sp>
        <p:nvSpPr>
          <p:cNvPr id="12" name="TextBox 11">
            <a:extLst>
              <a:ext uri="{FF2B5EF4-FFF2-40B4-BE49-F238E27FC236}">
                <a16:creationId xmlns:a16="http://schemas.microsoft.com/office/drawing/2014/main" id="{81558760-6A8A-954B-B48A-E71AFA6B0E4F}"/>
              </a:ext>
            </a:extLst>
          </p:cNvPr>
          <p:cNvSpPr txBox="1"/>
          <p:nvPr/>
        </p:nvSpPr>
        <p:spPr>
          <a:xfrm>
            <a:off x="838200" y="2260136"/>
            <a:ext cx="1671420" cy="369332"/>
          </a:xfrm>
          <a:prstGeom prst="rect">
            <a:avLst/>
          </a:prstGeom>
          <a:noFill/>
        </p:spPr>
        <p:txBody>
          <a:bodyPr wrap="none" rtlCol="0">
            <a:spAutoFit/>
          </a:bodyPr>
          <a:lstStyle/>
          <a:p>
            <a:pPr algn="l" rtl="0"/>
            <a:r>
              <a:rPr lang="en-FR"/>
              <a:t>COORDINATION</a:t>
            </a:r>
          </a:p>
        </p:txBody>
      </p:sp>
      <p:cxnSp>
        <p:nvCxnSpPr>
          <p:cNvPr id="16" name="Straight Connector 15">
            <a:extLst>
              <a:ext uri="{FF2B5EF4-FFF2-40B4-BE49-F238E27FC236}">
                <a16:creationId xmlns:a16="http://schemas.microsoft.com/office/drawing/2014/main" id="{B8768DDD-8561-A24B-BEEF-F5FC72FC2A48}"/>
              </a:ext>
            </a:extLst>
          </p:cNvPr>
          <p:cNvCxnSpPr>
            <a:cxnSpLocks/>
          </p:cNvCxnSpPr>
          <p:nvPr/>
        </p:nvCxnSpPr>
        <p:spPr>
          <a:xfrm>
            <a:off x="823912" y="1873160"/>
            <a:ext cx="111664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92794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516F95-600C-9646-A1EB-EDA238FEE13F}"/>
              </a:ext>
            </a:extLst>
          </p:cNvPr>
          <p:cNvSpPr txBox="1"/>
          <p:nvPr/>
        </p:nvSpPr>
        <p:spPr>
          <a:xfrm>
            <a:off x="838200" y="1365329"/>
            <a:ext cx="3358933" cy="369332"/>
          </a:xfrm>
          <a:prstGeom prst="rect">
            <a:avLst/>
          </a:prstGeom>
          <a:noFill/>
        </p:spPr>
        <p:txBody>
          <a:bodyPr wrap="none" rtlCol="0">
            <a:spAutoFit/>
          </a:bodyPr>
          <a:lstStyle/>
          <a:p>
            <a:pPr algn="l" rtl="0"/>
            <a:r>
              <a:rPr lang="en-FR" b="1">
                <a:solidFill>
                  <a:srgbClr val="FF0000"/>
                </a:solidFill>
              </a:rPr>
              <a:t>PILIERS D'UNE RÉPONSE AU CHOLÉRA</a:t>
            </a:r>
          </a:p>
        </p:txBody>
      </p:sp>
      <p:sp>
        <p:nvSpPr>
          <p:cNvPr id="6" name="TextBox 5">
            <a:extLst>
              <a:ext uri="{FF2B5EF4-FFF2-40B4-BE49-F238E27FC236}">
                <a16:creationId xmlns:a16="http://schemas.microsoft.com/office/drawing/2014/main" id="{8B4BB9CB-AA11-2A47-A25C-7A2D73544FB8}"/>
              </a:ext>
            </a:extLst>
          </p:cNvPr>
          <p:cNvSpPr txBox="1"/>
          <p:nvPr/>
        </p:nvSpPr>
        <p:spPr>
          <a:xfrm>
            <a:off x="838200" y="2800360"/>
            <a:ext cx="5552739" cy="369332"/>
          </a:xfrm>
          <a:prstGeom prst="rect">
            <a:avLst/>
          </a:prstGeom>
          <a:noFill/>
        </p:spPr>
        <p:txBody>
          <a:bodyPr wrap="none" rtlCol="0">
            <a:spAutoFit/>
          </a:bodyPr>
          <a:lstStyle/>
          <a:p>
            <a:pPr algn="l" rtl="0"/>
            <a:r>
              <a:rPr lang="en-FR"/>
              <a:t>SURVEILLANCE ET ANALYSE DE LA DYNAMIQUE DES ÉPIDÉMIES</a:t>
            </a:r>
          </a:p>
        </p:txBody>
      </p:sp>
      <p:sp>
        <p:nvSpPr>
          <p:cNvPr id="7" name="TextBox 6">
            <a:extLst>
              <a:ext uri="{FF2B5EF4-FFF2-40B4-BE49-F238E27FC236}">
                <a16:creationId xmlns:a16="http://schemas.microsoft.com/office/drawing/2014/main" id="{2C363189-0816-ED4A-818B-29124389ADC5}"/>
              </a:ext>
            </a:extLst>
          </p:cNvPr>
          <p:cNvSpPr txBox="1"/>
          <p:nvPr/>
        </p:nvSpPr>
        <p:spPr>
          <a:xfrm>
            <a:off x="823912" y="3364917"/>
            <a:ext cx="5391732" cy="369332"/>
          </a:xfrm>
          <a:prstGeom prst="rect">
            <a:avLst/>
          </a:prstGeom>
          <a:noFill/>
        </p:spPr>
        <p:txBody>
          <a:bodyPr wrap="none" rtlCol="0">
            <a:spAutoFit/>
          </a:bodyPr>
          <a:lstStyle/>
          <a:p>
            <a:pPr algn="l" rtl="0"/>
            <a:r>
              <a:rPr lang="en-FR"/>
              <a:t>GESTION DES CAS : TRAITEMENT DES CAS DE CHOLÉRA</a:t>
            </a:r>
          </a:p>
        </p:txBody>
      </p:sp>
      <p:sp>
        <p:nvSpPr>
          <p:cNvPr id="9" name="TextBox 8">
            <a:extLst>
              <a:ext uri="{FF2B5EF4-FFF2-40B4-BE49-F238E27FC236}">
                <a16:creationId xmlns:a16="http://schemas.microsoft.com/office/drawing/2014/main" id="{C7F787E0-732B-8745-9216-34C1CDAF384A}"/>
              </a:ext>
            </a:extLst>
          </p:cNvPr>
          <p:cNvSpPr txBox="1"/>
          <p:nvPr/>
        </p:nvSpPr>
        <p:spPr>
          <a:xfrm>
            <a:off x="838200" y="3935560"/>
            <a:ext cx="4696670" cy="369332"/>
          </a:xfrm>
          <a:prstGeom prst="rect">
            <a:avLst/>
          </a:prstGeom>
          <a:noFill/>
        </p:spPr>
        <p:txBody>
          <a:bodyPr wrap="none" rtlCol="0">
            <a:spAutoFit/>
          </a:bodyPr>
          <a:lstStyle/>
          <a:p>
            <a:pPr algn="l" rtl="0"/>
            <a:r>
              <a:rPr lang="en-FR"/>
              <a:t>PROMOTION DE L'EAU, DE L'ASSAINISSEMENT ET DE L'HYGIÈNE</a:t>
            </a:r>
          </a:p>
        </p:txBody>
      </p:sp>
      <p:sp>
        <p:nvSpPr>
          <p:cNvPr id="10" name="TextBox 9">
            <a:extLst>
              <a:ext uri="{FF2B5EF4-FFF2-40B4-BE49-F238E27FC236}">
                <a16:creationId xmlns:a16="http://schemas.microsoft.com/office/drawing/2014/main" id="{D26F6917-C5F1-6D4C-AF12-1C97CE26FC66}"/>
              </a:ext>
            </a:extLst>
          </p:cNvPr>
          <p:cNvSpPr txBox="1"/>
          <p:nvPr/>
        </p:nvSpPr>
        <p:spPr>
          <a:xfrm>
            <a:off x="838200" y="4498083"/>
            <a:ext cx="5308120" cy="369332"/>
          </a:xfrm>
          <a:prstGeom prst="rect">
            <a:avLst/>
          </a:prstGeom>
          <a:noFill/>
        </p:spPr>
        <p:txBody>
          <a:bodyPr wrap="none" rtlCol="0">
            <a:spAutoFit/>
          </a:bodyPr>
          <a:lstStyle/>
          <a:p>
            <a:pPr algn="l" rtl="0"/>
            <a:r>
              <a:rPr lang="en-FR"/>
              <a:t>ENGAGEMENT COMMUNAUTAIRE ET COMMUNICATION SUR LES RISQUES</a:t>
            </a:r>
          </a:p>
        </p:txBody>
      </p:sp>
      <p:sp>
        <p:nvSpPr>
          <p:cNvPr id="11" name="TextBox 10">
            <a:extLst>
              <a:ext uri="{FF2B5EF4-FFF2-40B4-BE49-F238E27FC236}">
                <a16:creationId xmlns:a16="http://schemas.microsoft.com/office/drawing/2014/main" id="{571188AD-5396-5644-829C-9838C390C5F1}"/>
              </a:ext>
            </a:extLst>
          </p:cNvPr>
          <p:cNvSpPr txBox="1"/>
          <p:nvPr/>
        </p:nvSpPr>
        <p:spPr>
          <a:xfrm>
            <a:off x="838200" y="5060606"/>
            <a:ext cx="2978636" cy="369332"/>
          </a:xfrm>
          <a:prstGeom prst="rect">
            <a:avLst/>
          </a:prstGeom>
          <a:noFill/>
        </p:spPr>
        <p:txBody>
          <a:bodyPr wrap="none" rtlCol="0">
            <a:spAutoFit/>
          </a:bodyPr>
          <a:lstStyle/>
          <a:p>
            <a:pPr algn="l" rtl="0"/>
            <a:r>
              <a:rPr lang="en-FR"/>
              <a:t>VACCINATION ORALE CONTRE LE CHOLÉRA</a:t>
            </a:r>
          </a:p>
        </p:txBody>
      </p:sp>
      <p:sp>
        <p:nvSpPr>
          <p:cNvPr id="12" name="TextBox 11">
            <a:extLst>
              <a:ext uri="{FF2B5EF4-FFF2-40B4-BE49-F238E27FC236}">
                <a16:creationId xmlns:a16="http://schemas.microsoft.com/office/drawing/2014/main" id="{81558760-6A8A-954B-B48A-E71AFA6B0E4F}"/>
              </a:ext>
            </a:extLst>
          </p:cNvPr>
          <p:cNvSpPr txBox="1"/>
          <p:nvPr/>
        </p:nvSpPr>
        <p:spPr>
          <a:xfrm>
            <a:off x="838200" y="2260136"/>
            <a:ext cx="1671420" cy="369332"/>
          </a:xfrm>
          <a:prstGeom prst="rect">
            <a:avLst/>
          </a:prstGeom>
          <a:noFill/>
        </p:spPr>
        <p:txBody>
          <a:bodyPr wrap="none" rtlCol="0">
            <a:spAutoFit/>
          </a:bodyPr>
          <a:lstStyle/>
          <a:p>
            <a:pPr algn="l" rtl="0"/>
            <a:r>
              <a:rPr lang="en-FR"/>
              <a:t>COORDINATION</a:t>
            </a:r>
          </a:p>
        </p:txBody>
      </p:sp>
      <p:cxnSp>
        <p:nvCxnSpPr>
          <p:cNvPr id="16" name="Straight Connector 15">
            <a:extLst>
              <a:ext uri="{FF2B5EF4-FFF2-40B4-BE49-F238E27FC236}">
                <a16:creationId xmlns:a16="http://schemas.microsoft.com/office/drawing/2014/main" id="{B8768DDD-8561-A24B-BEEF-F5FC72FC2A48}"/>
              </a:ext>
            </a:extLst>
          </p:cNvPr>
          <p:cNvCxnSpPr>
            <a:cxnSpLocks/>
          </p:cNvCxnSpPr>
          <p:nvPr/>
        </p:nvCxnSpPr>
        <p:spPr>
          <a:xfrm>
            <a:off x="823912" y="1873160"/>
            <a:ext cx="11166474"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ED041FE4-A87D-2D47-8F28-F73C86ED5A03}"/>
              </a:ext>
            </a:extLst>
          </p:cNvPr>
          <p:cNvSpPr>
            <a:spLocks noGrp="1"/>
          </p:cNvSpPr>
          <p:nvPr>
            <p:ph type="title"/>
          </p:nvPr>
        </p:nvSpPr>
        <p:spPr>
          <a:xfrm>
            <a:off x="838200" y="124428"/>
            <a:ext cx="10515600" cy="1325563"/>
          </a:xfrm>
        </p:spPr>
        <p:txBody>
          <a:bodyPr/>
          <a:lstStyle/>
          <a:p>
            <a:pPr algn="l" rtl="0"/>
            <a:r>
              <a:rPr lang="en-GB">
                <a:solidFill>
                  <a:srgbClr val="0070C0"/>
                </a:solidFill>
              </a:rPr>
              <a:t>Activité</a:t>
            </a:r>
          </a:p>
        </p:txBody>
      </p:sp>
      <p:sp>
        <p:nvSpPr>
          <p:cNvPr id="15" name="Title 1">
            <a:extLst>
              <a:ext uri="{FF2B5EF4-FFF2-40B4-BE49-F238E27FC236}">
                <a16:creationId xmlns:a16="http://schemas.microsoft.com/office/drawing/2014/main" id="{DBF670CA-DBE9-1D4D-BE0F-BED85FA4037A}"/>
              </a:ext>
            </a:extLst>
          </p:cNvPr>
          <p:cNvSpPr txBox="1">
            <a:spLocks/>
          </p:cNvSpPr>
          <p:nvPr/>
        </p:nvSpPr>
        <p:spPr>
          <a:xfrm>
            <a:off x="8064708" y="2107611"/>
            <a:ext cx="3975998" cy="42262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rtl="0"/>
            <a:r>
              <a:rPr lang="en-GB" sz="2800">
                <a:solidFill>
                  <a:srgbClr val="0070C0"/>
                </a:solidFill>
              </a:rPr>
              <a:t>Pour chaque pilier, précisez quels sont les principaux acteurs impliqués et comment la Croix-Rouge </a:t>
            </a:r>
            <a:r>
              <a:rPr lang="en-GB" sz="2800" err="1">
                <a:solidFill>
                  <a:srgbClr val="0070C0"/>
                </a:solidFill>
              </a:rPr>
              <a:t>peut</a:t>
            </a:r>
            <a:r>
              <a:rPr lang="en-GB" sz="2800">
                <a:solidFill>
                  <a:srgbClr val="0070C0"/>
                </a:solidFill>
              </a:rPr>
              <a:t>  contribuer ?</a:t>
            </a:r>
          </a:p>
        </p:txBody>
      </p:sp>
    </p:spTree>
    <p:extLst>
      <p:ext uri="{BB962C8B-B14F-4D97-AF65-F5344CB8AC3E}">
        <p14:creationId xmlns:p14="http://schemas.microsoft.com/office/powerpoint/2010/main" val="3071227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516F95-600C-9646-A1EB-EDA238FEE13F}"/>
              </a:ext>
            </a:extLst>
          </p:cNvPr>
          <p:cNvSpPr txBox="1"/>
          <p:nvPr/>
        </p:nvSpPr>
        <p:spPr>
          <a:xfrm>
            <a:off x="838200" y="1365329"/>
            <a:ext cx="3358933" cy="369332"/>
          </a:xfrm>
          <a:prstGeom prst="rect">
            <a:avLst/>
          </a:prstGeom>
          <a:noFill/>
        </p:spPr>
        <p:txBody>
          <a:bodyPr wrap="none" rtlCol="0">
            <a:spAutoFit/>
          </a:bodyPr>
          <a:lstStyle/>
          <a:p>
            <a:pPr algn="l" rtl="0"/>
            <a:r>
              <a:rPr lang="en-FR" b="1">
                <a:solidFill>
                  <a:srgbClr val="FF0000"/>
                </a:solidFill>
              </a:rPr>
              <a:t>PILIERS D'UNE RÉPONSE AU CHOLÉRA</a:t>
            </a:r>
          </a:p>
        </p:txBody>
      </p:sp>
      <p:sp>
        <p:nvSpPr>
          <p:cNvPr id="6" name="TextBox 5">
            <a:extLst>
              <a:ext uri="{FF2B5EF4-FFF2-40B4-BE49-F238E27FC236}">
                <a16:creationId xmlns:a16="http://schemas.microsoft.com/office/drawing/2014/main" id="{8B4BB9CB-AA11-2A47-A25C-7A2D73544FB8}"/>
              </a:ext>
            </a:extLst>
          </p:cNvPr>
          <p:cNvSpPr txBox="1"/>
          <p:nvPr/>
        </p:nvSpPr>
        <p:spPr>
          <a:xfrm>
            <a:off x="838200" y="2800360"/>
            <a:ext cx="5552739" cy="369332"/>
          </a:xfrm>
          <a:prstGeom prst="rect">
            <a:avLst/>
          </a:prstGeom>
          <a:noFill/>
        </p:spPr>
        <p:txBody>
          <a:bodyPr wrap="none" rtlCol="0">
            <a:spAutoFit/>
          </a:bodyPr>
          <a:lstStyle/>
          <a:p>
            <a:pPr algn="l" rtl="0"/>
            <a:r>
              <a:rPr lang="en-FR"/>
              <a:t>SURVEILLANCE ET ANALYSE DE LA DYNAMIQUE DES ÉPIDÉMIES</a:t>
            </a:r>
          </a:p>
        </p:txBody>
      </p:sp>
      <p:sp>
        <p:nvSpPr>
          <p:cNvPr id="7" name="TextBox 6">
            <a:extLst>
              <a:ext uri="{FF2B5EF4-FFF2-40B4-BE49-F238E27FC236}">
                <a16:creationId xmlns:a16="http://schemas.microsoft.com/office/drawing/2014/main" id="{2C363189-0816-ED4A-818B-29124389ADC5}"/>
              </a:ext>
            </a:extLst>
          </p:cNvPr>
          <p:cNvSpPr txBox="1"/>
          <p:nvPr/>
        </p:nvSpPr>
        <p:spPr>
          <a:xfrm>
            <a:off x="823912" y="3364917"/>
            <a:ext cx="5391732" cy="369332"/>
          </a:xfrm>
          <a:prstGeom prst="rect">
            <a:avLst/>
          </a:prstGeom>
          <a:noFill/>
        </p:spPr>
        <p:txBody>
          <a:bodyPr wrap="none" rtlCol="0">
            <a:spAutoFit/>
          </a:bodyPr>
          <a:lstStyle/>
          <a:p>
            <a:pPr algn="l" rtl="0"/>
            <a:r>
              <a:rPr lang="en-FR"/>
              <a:t>GESTION DES CAS : TRAITEMENT DES CAS DE CHOLÉRA</a:t>
            </a:r>
          </a:p>
        </p:txBody>
      </p:sp>
      <p:sp>
        <p:nvSpPr>
          <p:cNvPr id="9" name="TextBox 8">
            <a:extLst>
              <a:ext uri="{FF2B5EF4-FFF2-40B4-BE49-F238E27FC236}">
                <a16:creationId xmlns:a16="http://schemas.microsoft.com/office/drawing/2014/main" id="{C7F787E0-732B-8745-9216-34C1CDAF384A}"/>
              </a:ext>
            </a:extLst>
          </p:cNvPr>
          <p:cNvSpPr txBox="1"/>
          <p:nvPr/>
        </p:nvSpPr>
        <p:spPr>
          <a:xfrm>
            <a:off x="838200" y="3935560"/>
            <a:ext cx="4696670" cy="369332"/>
          </a:xfrm>
          <a:prstGeom prst="rect">
            <a:avLst/>
          </a:prstGeom>
          <a:noFill/>
        </p:spPr>
        <p:txBody>
          <a:bodyPr wrap="none" rtlCol="0">
            <a:spAutoFit/>
          </a:bodyPr>
          <a:lstStyle/>
          <a:p>
            <a:pPr algn="l" rtl="0"/>
            <a:r>
              <a:rPr lang="en-FR"/>
              <a:t>PROMOTION DE L'EAU, DE L'ASSAINISSEMENT ET DE L'HYGIÈNE</a:t>
            </a:r>
          </a:p>
        </p:txBody>
      </p:sp>
      <p:sp>
        <p:nvSpPr>
          <p:cNvPr id="10" name="TextBox 9">
            <a:extLst>
              <a:ext uri="{FF2B5EF4-FFF2-40B4-BE49-F238E27FC236}">
                <a16:creationId xmlns:a16="http://schemas.microsoft.com/office/drawing/2014/main" id="{D26F6917-C5F1-6D4C-AF12-1C97CE26FC66}"/>
              </a:ext>
            </a:extLst>
          </p:cNvPr>
          <p:cNvSpPr txBox="1"/>
          <p:nvPr/>
        </p:nvSpPr>
        <p:spPr>
          <a:xfrm>
            <a:off x="838200" y="4498083"/>
            <a:ext cx="5308120" cy="369332"/>
          </a:xfrm>
          <a:prstGeom prst="rect">
            <a:avLst/>
          </a:prstGeom>
          <a:noFill/>
        </p:spPr>
        <p:txBody>
          <a:bodyPr wrap="none" rtlCol="0">
            <a:spAutoFit/>
          </a:bodyPr>
          <a:lstStyle/>
          <a:p>
            <a:pPr algn="l" rtl="0"/>
            <a:r>
              <a:rPr lang="en-FR"/>
              <a:t>ENGAGEMENT COMMUNAUTAIRE ET COMMUNICATION SUR LES RISQUES</a:t>
            </a:r>
          </a:p>
        </p:txBody>
      </p:sp>
      <p:sp>
        <p:nvSpPr>
          <p:cNvPr id="11" name="TextBox 10">
            <a:extLst>
              <a:ext uri="{FF2B5EF4-FFF2-40B4-BE49-F238E27FC236}">
                <a16:creationId xmlns:a16="http://schemas.microsoft.com/office/drawing/2014/main" id="{571188AD-5396-5644-829C-9838C390C5F1}"/>
              </a:ext>
            </a:extLst>
          </p:cNvPr>
          <p:cNvSpPr txBox="1"/>
          <p:nvPr/>
        </p:nvSpPr>
        <p:spPr>
          <a:xfrm>
            <a:off x="838200" y="5060606"/>
            <a:ext cx="2978636" cy="369332"/>
          </a:xfrm>
          <a:prstGeom prst="rect">
            <a:avLst/>
          </a:prstGeom>
          <a:noFill/>
        </p:spPr>
        <p:txBody>
          <a:bodyPr wrap="none" rtlCol="0">
            <a:spAutoFit/>
          </a:bodyPr>
          <a:lstStyle/>
          <a:p>
            <a:pPr algn="l" rtl="0"/>
            <a:r>
              <a:rPr lang="en-FR"/>
              <a:t>VACCINATION ORALE CONTRE LE CHOLÉRA</a:t>
            </a:r>
          </a:p>
        </p:txBody>
      </p:sp>
      <p:sp>
        <p:nvSpPr>
          <p:cNvPr id="12" name="TextBox 11">
            <a:extLst>
              <a:ext uri="{FF2B5EF4-FFF2-40B4-BE49-F238E27FC236}">
                <a16:creationId xmlns:a16="http://schemas.microsoft.com/office/drawing/2014/main" id="{81558760-6A8A-954B-B48A-E71AFA6B0E4F}"/>
              </a:ext>
            </a:extLst>
          </p:cNvPr>
          <p:cNvSpPr txBox="1"/>
          <p:nvPr/>
        </p:nvSpPr>
        <p:spPr>
          <a:xfrm>
            <a:off x="838200" y="2260136"/>
            <a:ext cx="1671420" cy="369332"/>
          </a:xfrm>
          <a:prstGeom prst="rect">
            <a:avLst/>
          </a:prstGeom>
          <a:noFill/>
        </p:spPr>
        <p:txBody>
          <a:bodyPr wrap="none" rtlCol="0">
            <a:spAutoFit/>
          </a:bodyPr>
          <a:lstStyle/>
          <a:p>
            <a:pPr algn="l" rtl="0"/>
            <a:r>
              <a:rPr lang="en-FR"/>
              <a:t>COORDINATION</a:t>
            </a:r>
          </a:p>
        </p:txBody>
      </p:sp>
      <p:sp>
        <p:nvSpPr>
          <p:cNvPr id="13" name="TextBox 12">
            <a:extLst>
              <a:ext uri="{FF2B5EF4-FFF2-40B4-BE49-F238E27FC236}">
                <a16:creationId xmlns:a16="http://schemas.microsoft.com/office/drawing/2014/main" id="{252C8450-DEE1-0B49-970B-F1C8321F77BE}"/>
              </a:ext>
            </a:extLst>
          </p:cNvPr>
          <p:cNvSpPr txBox="1"/>
          <p:nvPr/>
        </p:nvSpPr>
        <p:spPr>
          <a:xfrm>
            <a:off x="6591300" y="1365329"/>
            <a:ext cx="2474716" cy="369332"/>
          </a:xfrm>
          <a:prstGeom prst="rect">
            <a:avLst/>
          </a:prstGeom>
          <a:noFill/>
        </p:spPr>
        <p:txBody>
          <a:bodyPr wrap="none" rtlCol="0">
            <a:spAutoFit/>
          </a:bodyPr>
          <a:lstStyle/>
          <a:p>
            <a:pPr algn="l" rtl="0"/>
            <a:r>
              <a:rPr lang="en-FR" b="1">
                <a:solidFill>
                  <a:srgbClr val="FF0000"/>
                </a:solidFill>
              </a:rPr>
              <a:t>QUI EST RESPONSABLE ?</a:t>
            </a:r>
          </a:p>
        </p:txBody>
      </p:sp>
      <p:sp>
        <p:nvSpPr>
          <p:cNvPr id="14" name="TextBox 13">
            <a:extLst>
              <a:ext uri="{FF2B5EF4-FFF2-40B4-BE49-F238E27FC236}">
                <a16:creationId xmlns:a16="http://schemas.microsoft.com/office/drawing/2014/main" id="{FFB7F395-736E-4C40-8934-97956DF108C0}"/>
              </a:ext>
            </a:extLst>
          </p:cNvPr>
          <p:cNvSpPr txBox="1"/>
          <p:nvPr/>
        </p:nvSpPr>
        <p:spPr>
          <a:xfrm>
            <a:off x="9260816" y="1226829"/>
            <a:ext cx="2287549" cy="646331"/>
          </a:xfrm>
          <a:prstGeom prst="rect">
            <a:avLst/>
          </a:prstGeom>
          <a:noFill/>
        </p:spPr>
        <p:txBody>
          <a:bodyPr wrap="none" rtlCol="0">
            <a:spAutoFit/>
          </a:bodyPr>
          <a:lstStyle/>
          <a:p>
            <a:pPr algn="l" rtl="0"/>
            <a:r>
              <a:rPr lang="en-FR" b="1">
                <a:solidFill>
                  <a:srgbClr val="FF0000"/>
                </a:solidFill>
              </a:rPr>
              <a:t>COMMENT LA CROIX ROUGE</a:t>
            </a:r>
          </a:p>
          <a:p>
            <a:pPr algn="l" rtl="0"/>
            <a:r>
              <a:rPr lang="en-FR" b="1">
                <a:solidFill>
                  <a:srgbClr val="FF0000"/>
                </a:solidFill>
              </a:rPr>
              <a:t>PEUT CONTRIBUER ?</a:t>
            </a:r>
          </a:p>
        </p:txBody>
      </p:sp>
      <p:cxnSp>
        <p:nvCxnSpPr>
          <p:cNvPr id="16" name="Straight Connector 15">
            <a:extLst>
              <a:ext uri="{FF2B5EF4-FFF2-40B4-BE49-F238E27FC236}">
                <a16:creationId xmlns:a16="http://schemas.microsoft.com/office/drawing/2014/main" id="{B8768DDD-8561-A24B-BEEF-F5FC72FC2A48}"/>
              </a:ext>
            </a:extLst>
          </p:cNvPr>
          <p:cNvCxnSpPr>
            <a:cxnSpLocks/>
          </p:cNvCxnSpPr>
          <p:nvPr/>
        </p:nvCxnSpPr>
        <p:spPr>
          <a:xfrm>
            <a:off x="823912" y="1873160"/>
            <a:ext cx="11166474"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ED041FE4-A87D-2D47-8F28-F73C86ED5A03}"/>
              </a:ext>
            </a:extLst>
          </p:cNvPr>
          <p:cNvSpPr>
            <a:spLocks noGrp="1"/>
          </p:cNvSpPr>
          <p:nvPr>
            <p:ph type="title"/>
          </p:nvPr>
        </p:nvSpPr>
        <p:spPr>
          <a:xfrm>
            <a:off x="838200" y="124428"/>
            <a:ext cx="10515600" cy="1325563"/>
          </a:xfrm>
        </p:spPr>
        <p:txBody>
          <a:bodyPr/>
          <a:lstStyle/>
          <a:p>
            <a:pPr algn="l" rtl="0"/>
            <a:r>
              <a:rPr lang="en-GB">
                <a:solidFill>
                  <a:srgbClr val="0070C0"/>
                </a:solidFill>
              </a:rPr>
              <a:t>Activité</a:t>
            </a:r>
          </a:p>
        </p:txBody>
      </p:sp>
    </p:spTree>
    <p:extLst>
      <p:ext uri="{BB962C8B-B14F-4D97-AF65-F5344CB8AC3E}">
        <p14:creationId xmlns:p14="http://schemas.microsoft.com/office/powerpoint/2010/main" val="2778836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n-US"/>
              <a:t>1- Faits saillants sur le choléra</a:t>
            </a:r>
          </a:p>
        </p:txBody>
      </p:sp>
      <p:sp>
        <p:nvSpPr>
          <p:cNvPr id="3" name="Content Placeholder 2"/>
          <p:cNvSpPr>
            <a:spLocks noGrp="1"/>
          </p:cNvSpPr>
          <p:nvPr>
            <p:ph idx="1"/>
          </p:nvPr>
        </p:nvSpPr>
        <p:spPr>
          <a:xfrm>
            <a:off x="1991544" y="2204864"/>
            <a:ext cx="8229600" cy="2332856"/>
          </a:xfrm>
        </p:spPr>
        <p:txBody>
          <a:bodyPr/>
          <a:lstStyle/>
          <a:p>
            <a:pPr marL="0" indent="0" algn="l" rtl="0">
              <a:buNone/>
            </a:pPr>
            <a:r>
              <a:rPr lang="en-US" sz="2400"/>
              <a:t>Que savez-vous du choléra ?</a:t>
            </a:r>
          </a:p>
          <a:p>
            <a:pPr marL="0" indent="0" algn="l" rtl="0">
              <a:buNone/>
            </a:pPr>
            <a:r>
              <a:rPr lang="en-US" sz="2400"/>
              <a:t>Dites nous tout !</a:t>
            </a:r>
          </a:p>
          <a:p>
            <a:pPr marL="0" indent="0" algn="l" rtl="0">
              <a:buNone/>
            </a:pPr>
            <a:endParaRPr lang="en-US"/>
          </a:p>
        </p:txBody>
      </p:sp>
    </p:spTree>
    <p:extLst>
      <p:ext uri="{BB962C8B-B14F-4D97-AF65-F5344CB8AC3E}">
        <p14:creationId xmlns:p14="http://schemas.microsoft.com/office/powerpoint/2010/main" val="2771269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195" t="24811" r="36526" b="32143"/>
          <a:stretch/>
        </p:blipFill>
        <p:spPr bwMode="auto">
          <a:xfrm>
            <a:off x="1524000" y="1099306"/>
            <a:ext cx="7333785" cy="4408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1524000" y="2654753"/>
            <a:ext cx="8675650" cy="2852737"/>
          </a:xfrm>
        </p:spPr>
        <p:txBody>
          <a:bodyPr>
            <a:normAutofit/>
          </a:bodyPr>
          <a:lstStyle/>
          <a:p>
            <a:pPr algn="l" rtl="0"/>
            <a:r>
              <a:rPr lang="nb-NO" sz="3200">
                <a:solidFill>
                  <a:schemeClr val="bg1"/>
                </a:solidFill>
              </a:rPr>
              <a:t>L'histoire du choléra</a:t>
            </a:r>
            <a:endParaRPr lang="en-GB" sz="3200">
              <a:solidFill>
                <a:schemeClr val="bg1"/>
              </a:solidFill>
            </a:endParaRPr>
          </a:p>
        </p:txBody>
      </p:sp>
    </p:spTree>
    <p:extLst>
      <p:ext uri="{BB962C8B-B14F-4D97-AF65-F5344CB8AC3E}">
        <p14:creationId xmlns:p14="http://schemas.microsoft.com/office/powerpoint/2010/main" val="1686464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D8BA868-D2A6-BF4F-A7F5-FDF4BBF4CABC}"/>
              </a:ext>
            </a:extLst>
          </p:cNvPr>
          <p:cNvSpPr/>
          <p:nvPr/>
        </p:nvSpPr>
        <p:spPr>
          <a:xfrm>
            <a:off x="479685" y="4605872"/>
            <a:ext cx="11452484" cy="989898"/>
          </a:xfrm>
          <a:prstGeom prst="rect">
            <a:avLst/>
          </a:prstGeom>
          <a:solidFill>
            <a:schemeClr val="accent5">
              <a:lumMod val="40000"/>
              <a:lumOff val="60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rtl="0"/>
            <a:endParaRPr lang="en-FR"/>
          </a:p>
        </p:txBody>
      </p:sp>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981200" y="25852"/>
            <a:ext cx="8229600" cy="1143000"/>
          </a:xfrm>
        </p:spPr>
        <p:txBody>
          <a:bodyPr/>
          <a:lstStyle/>
          <a:p>
            <a:pPr algn="l" rtl="0"/>
            <a:r>
              <a:rPr lang="en-US"/>
              <a:t>Principaux faits sur le choléra</a:t>
            </a:r>
          </a:p>
        </p:txBody>
      </p:sp>
      <p:sp>
        <p:nvSpPr>
          <p:cNvPr id="3" name="Content Placeholder 2">
            <a:extLst>
              <a:ext uri="{FF2B5EF4-FFF2-40B4-BE49-F238E27FC236}">
                <a16:creationId xmlns:a16="http://schemas.microsoft.com/office/drawing/2014/main" id="{9149AF94-562E-46F4-94C6-8B6F6C5CF1CB}"/>
              </a:ext>
            </a:extLst>
          </p:cNvPr>
          <p:cNvSpPr>
            <a:spLocks noGrp="1"/>
          </p:cNvSpPr>
          <p:nvPr>
            <p:ph idx="1"/>
          </p:nvPr>
        </p:nvSpPr>
        <p:spPr>
          <a:xfrm>
            <a:off x="741804" y="1262230"/>
            <a:ext cx="9036496" cy="1540894"/>
          </a:xfrm>
        </p:spPr>
        <p:txBody>
          <a:bodyPr>
            <a:normAutofit lnSpcReduction="10000"/>
          </a:bodyPr>
          <a:lstStyle/>
          <a:p>
            <a:pPr lvl="1" algn="l" rtl="0">
              <a:buClr>
                <a:srgbClr val="C00000"/>
              </a:buClr>
              <a:buFont typeface="Wingdings" panose="05000000000000000000" pitchFamily="2" charset="2"/>
              <a:buChar char="§"/>
            </a:pPr>
            <a:r>
              <a:rPr lang="en-US"/>
              <a:t>L'agent infectieux est une petite bactérie (Vibrio cholerae)</a:t>
            </a:r>
          </a:p>
          <a:p>
            <a:pPr lvl="1" algn="l" rtl="0">
              <a:buClr>
                <a:srgbClr val="C00000"/>
              </a:buClr>
              <a:buFont typeface="Wingdings" panose="05000000000000000000" pitchFamily="2" charset="2"/>
              <a:buChar char="§"/>
            </a:pPr>
            <a:r>
              <a:rPr lang="en-US"/>
              <a:t>Provoque une diarrhée aqueuse aiguë</a:t>
            </a:r>
          </a:p>
          <a:p>
            <a:pPr lvl="1" algn="l" rtl="0">
              <a:buClr>
                <a:srgbClr val="C00000"/>
              </a:buClr>
              <a:buFont typeface="Wingdings" panose="05000000000000000000" pitchFamily="2" charset="2"/>
              <a:buChar char="§"/>
            </a:pPr>
            <a:r>
              <a:rPr lang="en-US">
                <a:solidFill>
                  <a:srgbClr val="0000FF"/>
                </a:solidFill>
              </a:rPr>
              <a:t>Conduit à la déshydratation (pertes d’eau </a:t>
            </a:r>
            <a:r>
              <a:rPr lang="en-US" err="1">
                <a:solidFill>
                  <a:srgbClr val="0000FF"/>
                </a:solidFill>
              </a:rPr>
              <a:t>importantes</a:t>
            </a:r>
            <a:r>
              <a:rPr lang="en-US">
                <a:solidFill>
                  <a:srgbClr val="0000FF"/>
                </a:solidFill>
              </a:rPr>
              <a:t>)</a:t>
            </a:r>
          </a:p>
          <a:p>
            <a:pPr lvl="1" algn="l" rtl="0">
              <a:buClr>
                <a:srgbClr val="C00000"/>
              </a:buClr>
              <a:buFont typeface="Wingdings" panose="05000000000000000000" pitchFamily="2" charset="2"/>
              <a:buChar char="§"/>
            </a:pPr>
            <a:r>
              <a:rPr lang="en-US">
                <a:solidFill>
                  <a:srgbClr val="0000FF"/>
                </a:solidFill>
              </a:rPr>
              <a:t>Peut entraîner la mort en </a:t>
            </a:r>
            <a:r>
              <a:rPr lang="en-US" err="1">
                <a:solidFill>
                  <a:srgbClr val="0000FF"/>
                </a:solidFill>
              </a:rPr>
              <a:t>quelques</a:t>
            </a:r>
            <a:r>
              <a:rPr lang="en-US">
                <a:solidFill>
                  <a:srgbClr val="0000FF"/>
                </a:solidFill>
              </a:rPr>
              <a:t> </a:t>
            </a:r>
            <a:r>
              <a:rPr lang="en-US" err="1">
                <a:solidFill>
                  <a:srgbClr val="0000FF"/>
                </a:solidFill>
              </a:rPr>
              <a:t>heures</a:t>
            </a:r>
            <a:r>
              <a:rPr lang="en-US">
                <a:solidFill>
                  <a:srgbClr val="0000FF"/>
                </a:solidFill>
              </a:rPr>
              <a:t> </a:t>
            </a:r>
            <a:r>
              <a:rPr lang="en-US"/>
              <a:t>(si non traité)</a:t>
            </a:r>
          </a:p>
          <a:p>
            <a:pPr lvl="1" algn="l" rtl="0">
              <a:buClr>
                <a:srgbClr val="C00000"/>
              </a:buClr>
              <a:buFont typeface="Wingdings" panose="05000000000000000000" pitchFamily="2" charset="2"/>
              <a:buChar char="§"/>
            </a:pPr>
            <a:endParaRPr lang="en-US"/>
          </a:p>
          <a:p>
            <a:pPr marL="0" indent="0" algn="l" rtl="0">
              <a:buClr>
                <a:srgbClr val="C00000"/>
              </a:buClr>
              <a:buNone/>
            </a:pPr>
            <a:endParaRPr lang="en-US" sz="2400"/>
          </a:p>
        </p:txBody>
      </p:sp>
      <p:sp>
        <p:nvSpPr>
          <p:cNvPr id="8" name="Content Placeholder 2">
            <a:extLst>
              <a:ext uri="{FF2B5EF4-FFF2-40B4-BE49-F238E27FC236}">
                <a16:creationId xmlns:a16="http://schemas.microsoft.com/office/drawing/2014/main" id="{9149AF94-562E-46F4-94C6-8B6F6C5CF1CB}"/>
              </a:ext>
            </a:extLst>
          </p:cNvPr>
          <p:cNvSpPr txBox="1">
            <a:spLocks/>
          </p:cNvSpPr>
          <p:nvPr/>
        </p:nvSpPr>
        <p:spPr>
          <a:xfrm>
            <a:off x="1577752" y="2041625"/>
            <a:ext cx="5651764" cy="205514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a:buClr>
                <a:srgbClr val="C00000"/>
              </a:buClr>
              <a:buFont typeface="Wingdings" panose="05000000000000000000" pitchFamily="2" charset="2"/>
              <a:buChar char="§"/>
            </a:pPr>
            <a:endParaRPr lang="en-US" sz="2400"/>
          </a:p>
        </p:txBody>
      </p:sp>
      <p:sp>
        <p:nvSpPr>
          <p:cNvPr id="9" name="Content Placeholder 2">
            <a:extLst>
              <a:ext uri="{FF2B5EF4-FFF2-40B4-BE49-F238E27FC236}">
                <a16:creationId xmlns:a16="http://schemas.microsoft.com/office/drawing/2014/main" id="{264E0FFA-DCD3-0348-93B3-4972D062287B}"/>
              </a:ext>
            </a:extLst>
          </p:cNvPr>
          <p:cNvSpPr txBox="1">
            <a:spLocks/>
          </p:cNvSpPr>
          <p:nvPr/>
        </p:nvSpPr>
        <p:spPr>
          <a:xfrm>
            <a:off x="479685" y="2915989"/>
            <a:ext cx="11452485" cy="29523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a:buNone/>
            </a:pPr>
            <a:r>
              <a:rPr lang="en-US" sz="2400"/>
              <a:t>Les gens ne meurent pas « du choléra ».</a:t>
            </a:r>
          </a:p>
          <a:p>
            <a:pPr marL="0" indent="0" algn="l" rtl="0">
              <a:buNone/>
            </a:pPr>
            <a:r>
              <a:rPr lang="en-US" sz="2400">
                <a:solidFill>
                  <a:srgbClr val="0000FF"/>
                </a:solidFill>
              </a:rPr>
              <a:t>Ils meurent parce qu'ils se déshydratent gravement (en raison d'une diarrhée excessive)</a:t>
            </a:r>
          </a:p>
          <a:p>
            <a:pPr marL="0" indent="0" algn="l" rtl="0">
              <a:buNone/>
            </a:pPr>
            <a:r>
              <a:rPr lang="en-US" sz="2400"/>
              <a:t>et le corps ne peut pas survivre sans suffisamment d'eau.</a:t>
            </a:r>
          </a:p>
          <a:p>
            <a:pPr marL="0" indent="0" algn="ctr" rtl="0">
              <a:buNone/>
            </a:pPr>
            <a:endParaRPr lang="en-US" sz="2400" u="sng"/>
          </a:p>
          <a:p>
            <a:pPr marL="0" indent="0" algn="l" rtl="0">
              <a:buNone/>
            </a:pPr>
            <a:r>
              <a:rPr lang="en-US" sz="2400" err="1"/>
              <a:t>Choléra</a:t>
            </a:r>
            <a:r>
              <a:rPr lang="en-US" sz="2400"/>
              <a:t> 	diarrhée 	déshydratation 	déshydratation </a:t>
            </a:r>
            <a:r>
              <a:rPr lang="en-US" sz="2400" err="1"/>
              <a:t>sévère</a:t>
            </a:r>
            <a:r>
              <a:rPr lang="en-US" sz="2400"/>
              <a:t>		 mort</a:t>
            </a:r>
          </a:p>
        </p:txBody>
      </p:sp>
      <p:sp>
        <p:nvSpPr>
          <p:cNvPr id="10" name="Arrow: Right 9">
            <a:extLst>
              <a:ext uri="{FF2B5EF4-FFF2-40B4-BE49-F238E27FC236}">
                <a16:creationId xmlns:a16="http://schemas.microsoft.com/office/drawing/2014/main" id="{BB1243D5-2C69-1B48-874C-0B43D401D85C}"/>
              </a:ext>
            </a:extLst>
          </p:cNvPr>
          <p:cNvSpPr/>
          <p:nvPr/>
        </p:nvSpPr>
        <p:spPr>
          <a:xfrm>
            <a:off x="1870387" y="4741488"/>
            <a:ext cx="216024" cy="2875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1" name="Arrow: Right 10">
            <a:extLst>
              <a:ext uri="{FF2B5EF4-FFF2-40B4-BE49-F238E27FC236}">
                <a16:creationId xmlns:a16="http://schemas.microsoft.com/office/drawing/2014/main" id="{55E788A8-9F85-E54F-A4A9-A0FAE8FE5311}"/>
              </a:ext>
            </a:extLst>
          </p:cNvPr>
          <p:cNvSpPr/>
          <p:nvPr/>
        </p:nvSpPr>
        <p:spPr>
          <a:xfrm>
            <a:off x="3714088" y="4700881"/>
            <a:ext cx="216024" cy="2875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2" name="Arrow: Right 11">
            <a:extLst>
              <a:ext uri="{FF2B5EF4-FFF2-40B4-BE49-F238E27FC236}">
                <a16:creationId xmlns:a16="http://schemas.microsoft.com/office/drawing/2014/main" id="{0C8EE1A4-E46A-6B44-9987-65404A6AFC33}"/>
              </a:ext>
            </a:extLst>
          </p:cNvPr>
          <p:cNvSpPr/>
          <p:nvPr/>
        </p:nvSpPr>
        <p:spPr>
          <a:xfrm>
            <a:off x="6373932" y="4741488"/>
            <a:ext cx="216024" cy="2875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3" name="Arrow: Right 12">
            <a:extLst>
              <a:ext uri="{FF2B5EF4-FFF2-40B4-BE49-F238E27FC236}">
                <a16:creationId xmlns:a16="http://schemas.microsoft.com/office/drawing/2014/main" id="{E54B06CC-947D-8A4F-9EC7-615973BB0495}"/>
              </a:ext>
            </a:extLst>
          </p:cNvPr>
          <p:cNvSpPr/>
          <p:nvPr/>
        </p:nvSpPr>
        <p:spPr>
          <a:xfrm>
            <a:off x="10102788" y="4741487"/>
            <a:ext cx="216024" cy="2875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83727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lstStyle/>
          <a:p>
            <a:pPr algn="l" rtl="0"/>
            <a:r>
              <a:rPr lang="en-US"/>
              <a:t>Principaux faits sur le choléra</a:t>
            </a:r>
          </a:p>
        </p:txBody>
      </p:sp>
      <p:sp>
        <p:nvSpPr>
          <p:cNvPr id="3" name="Content Placeholder 2">
            <a:extLst>
              <a:ext uri="{FF2B5EF4-FFF2-40B4-BE49-F238E27FC236}">
                <a16:creationId xmlns:a16="http://schemas.microsoft.com/office/drawing/2014/main" id="{9149AF94-562E-46F4-94C6-8B6F6C5CF1CB}"/>
              </a:ext>
            </a:extLst>
          </p:cNvPr>
          <p:cNvSpPr>
            <a:spLocks noGrp="1"/>
          </p:cNvSpPr>
          <p:nvPr>
            <p:ph idx="1"/>
          </p:nvPr>
        </p:nvSpPr>
        <p:spPr>
          <a:xfrm>
            <a:off x="838200" y="1628800"/>
            <a:ext cx="10023088" cy="3600400"/>
          </a:xfrm>
        </p:spPr>
        <p:txBody>
          <a:bodyPr vert="horz" lIns="91440" tIns="45720" rIns="91440" bIns="45720" rtlCol="0" anchor="t">
            <a:normAutofit/>
          </a:bodyPr>
          <a:lstStyle/>
          <a:p>
            <a:pPr marL="0" indent="0" algn="l" rtl="0">
              <a:buClr>
                <a:srgbClr val="C00000"/>
              </a:buClr>
              <a:buNone/>
            </a:pPr>
            <a:r>
              <a:rPr lang="en-US" sz="2400" dirty="0"/>
              <a:t>Le </a:t>
            </a:r>
            <a:r>
              <a:rPr lang="en-US" sz="2400" dirty="0" err="1"/>
              <a:t>choléra</a:t>
            </a:r>
            <a:r>
              <a:rPr lang="en-US" sz="2400" dirty="0"/>
              <a:t> </a:t>
            </a:r>
            <a:r>
              <a:rPr lang="en-US" sz="2400" dirty="0" err="1"/>
              <a:t>affecte</a:t>
            </a:r>
            <a:r>
              <a:rPr lang="en-US" sz="2400" dirty="0"/>
              <a:t> TOUT LE MONDE -</a:t>
            </a:r>
            <a:r>
              <a:rPr lang="en-US" sz="2400" dirty="0">
                <a:solidFill>
                  <a:srgbClr val="0000FF"/>
                </a:solidFill>
              </a:rPr>
              <a:t>les enfants ET les </a:t>
            </a:r>
            <a:r>
              <a:rPr lang="en-US" sz="2400" dirty="0" err="1">
                <a:solidFill>
                  <a:srgbClr val="0000FF"/>
                </a:solidFill>
              </a:rPr>
              <a:t>adultes</a:t>
            </a:r>
            <a:r>
              <a:rPr lang="en-US" sz="2400" dirty="0">
                <a:solidFill>
                  <a:srgbClr val="0000FF"/>
                </a:solidFill>
              </a:rPr>
              <a:t> </a:t>
            </a:r>
            <a:br>
              <a:rPr lang="en-US" sz="2400" dirty="0"/>
            </a:br>
            <a:r>
              <a:rPr lang="en-US" sz="2400" dirty="0">
                <a:solidFill>
                  <a:srgbClr val="0000FF"/>
                </a:solidFill>
              </a:rPr>
              <a:t>(</a:t>
            </a:r>
            <a:r>
              <a:rPr lang="en-US" sz="2400" dirty="0" err="1">
                <a:solidFill>
                  <a:srgbClr val="0000FF"/>
                </a:solidFill>
              </a:rPr>
              <a:t>même</a:t>
            </a:r>
            <a:r>
              <a:rPr lang="en-US" sz="2400" dirty="0">
                <a:solidFill>
                  <a:srgbClr val="0000FF"/>
                </a:solidFill>
              </a:rPr>
              <a:t> les </a:t>
            </a:r>
            <a:r>
              <a:rPr lang="en-US" sz="2400" dirty="0" err="1">
                <a:solidFill>
                  <a:srgbClr val="0000FF"/>
                </a:solidFill>
              </a:rPr>
              <a:t>adultes</a:t>
            </a:r>
            <a:r>
              <a:rPr lang="en-US" sz="2400" dirty="0">
                <a:solidFill>
                  <a:srgbClr val="0000FF"/>
                </a:solidFill>
              </a:rPr>
              <a:t> </a:t>
            </a:r>
            <a:r>
              <a:rPr lang="en-US" sz="2400" dirty="0" err="1">
                <a:solidFill>
                  <a:srgbClr val="0000FF"/>
                </a:solidFill>
              </a:rPr>
              <a:t>en</a:t>
            </a:r>
            <a:r>
              <a:rPr lang="en-US" sz="2400" dirty="0">
                <a:solidFill>
                  <a:srgbClr val="0000FF"/>
                </a:solidFill>
              </a:rPr>
              <a:t> bonne </a:t>
            </a:r>
            <a:r>
              <a:rPr lang="en-US" sz="2400" dirty="0" err="1">
                <a:solidFill>
                  <a:srgbClr val="0000FF"/>
                </a:solidFill>
              </a:rPr>
              <a:t>santé</a:t>
            </a:r>
            <a:r>
              <a:rPr lang="en-US" sz="2400" dirty="0">
                <a:solidFill>
                  <a:srgbClr val="0000FF"/>
                </a:solidFill>
              </a:rPr>
              <a:t>)</a:t>
            </a:r>
          </a:p>
          <a:p>
            <a:pPr marL="0" indent="0" algn="l" rtl="0">
              <a:buClr>
                <a:srgbClr val="C00000"/>
              </a:buClr>
              <a:buNone/>
            </a:pPr>
            <a:endParaRPr lang="en-US" sz="2400">
              <a:solidFill>
                <a:srgbClr val="0000FF"/>
              </a:solidFill>
            </a:endParaRPr>
          </a:p>
          <a:p>
            <a:pPr lvl="1" algn="l" rtl="0">
              <a:buClr>
                <a:srgbClr val="C00000"/>
              </a:buClr>
              <a:buFont typeface="Wingdings" panose="05000000000000000000" pitchFamily="2" charset="2"/>
              <a:buChar char="§"/>
            </a:pPr>
            <a:r>
              <a:rPr lang="en-US" dirty="0" err="1"/>
              <a:t>Contrairement</a:t>
            </a:r>
            <a:r>
              <a:rPr lang="en-US" dirty="0"/>
              <a:t> à </a:t>
            </a:r>
            <a:r>
              <a:rPr lang="en-US" dirty="0" err="1"/>
              <a:t>d'autres</a:t>
            </a:r>
            <a:r>
              <a:rPr lang="en-US" dirty="0"/>
              <a:t> maladies </a:t>
            </a:r>
            <a:r>
              <a:rPr lang="en-US" dirty="0" err="1"/>
              <a:t>diarrhéiques</a:t>
            </a:r>
            <a:r>
              <a:rPr lang="en-US" dirty="0"/>
              <a:t>, </a:t>
            </a:r>
            <a:r>
              <a:rPr lang="en-US" dirty="0" err="1"/>
              <a:t>elle</a:t>
            </a:r>
            <a:r>
              <a:rPr lang="en-US" dirty="0"/>
              <a:t> </a:t>
            </a:r>
            <a:r>
              <a:rPr lang="en-US" dirty="0" err="1"/>
              <a:t>peut</a:t>
            </a:r>
            <a:r>
              <a:rPr lang="en-US" dirty="0"/>
              <a:t> </a:t>
            </a:r>
            <a:r>
              <a:rPr lang="en-US" dirty="0" err="1"/>
              <a:t>tuer</a:t>
            </a:r>
            <a:r>
              <a:rPr lang="en-US" dirty="0"/>
              <a:t> non </a:t>
            </a:r>
            <a:r>
              <a:rPr lang="en-US" dirty="0" err="1"/>
              <a:t>seulement</a:t>
            </a:r>
            <a:r>
              <a:rPr lang="en-US" dirty="0"/>
              <a:t> des enfants </a:t>
            </a:r>
            <a:r>
              <a:rPr lang="en-US" dirty="0" err="1"/>
              <a:t>mais</a:t>
            </a:r>
            <a:r>
              <a:rPr lang="en-US" dirty="0"/>
              <a:t> </a:t>
            </a:r>
            <a:r>
              <a:rPr lang="en-US" dirty="0" err="1"/>
              <a:t>aussi</a:t>
            </a:r>
            <a:r>
              <a:rPr lang="en-US" dirty="0"/>
              <a:t> des </a:t>
            </a:r>
            <a:r>
              <a:rPr lang="en-US" dirty="0" err="1"/>
              <a:t>adultes</a:t>
            </a:r>
            <a:r>
              <a:rPr lang="en-US" dirty="0"/>
              <a:t> </a:t>
            </a:r>
            <a:r>
              <a:rPr lang="en-US" dirty="0" err="1"/>
              <a:t>en</a:t>
            </a:r>
            <a:r>
              <a:rPr lang="en-US" dirty="0"/>
              <a:t> bonne </a:t>
            </a:r>
            <a:r>
              <a:rPr lang="en-US" dirty="0" err="1"/>
              <a:t>santé</a:t>
            </a:r>
            <a:r>
              <a:rPr lang="en-US" dirty="0"/>
              <a:t> </a:t>
            </a:r>
            <a:r>
              <a:rPr lang="en-US" dirty="0" err="1"/>
              <a:t>si</a:t>
            </a:r>
            <a:r>
              <a:rPr lang="en-US" dirty="0"/>
              <a:t> </a:t>
            </a:r>
            <a:r>
              <a:rPr lang="en-US" dirty="0" err="1"/>
              <a:t>elle</a:t>
            </a:r>
            <a:r>
              <a:rPr lang="en-US" dirty="0"/>
              <a:t> </a:t>
            </a:r>
            <a:r>
              <a:rPr lang="en-US" dirty="0" err="1"/>
              <a:t>n'est</a:t>
            </a:r>
            <a:r>
              <a:rPr lang="en-US" dirty="0"/>
              <a:t> pas </a:t>
            </a:r>
            <a:r>
              <a:rPr lang="en-US" dirty="0" err="1"/>
              <a:t>traitée</a:t>
            </a:r>
            <a:r>
              <a:rPr lang="en-US" dirty="0"/>
              <a:t>.</a:t>
            </a:r>
            <a:endParaRPr lang="en-US" dirty="0">
              <a:cs typeface="Calibri"/>
            </a:endParaRPr>
          </a:p>
          <a:p>
            <a:pPr marL="457200" lvl="1" indent="0" algn="l" rtl="0">
              <a:buClr>
                <a:srgbClr val="C00000"/>
              </a:buClr>
              <a:buNone/>
            </a:pPr>
            <a:endParaRPr lang="en-US"/>
          </a:p>
          <a:p>
            <a:pPr lvl="1">
              <a:buClr>
                <a:srgbClr val="C00000"/>
              </a:buClr>
              <a:buFont typeface="Wingdings" panose="05000000000000000000" pitchFamily="2" charset="2"/>
              <a:buChar char="§"/>
            </a:pPr>
            <a:r>
              <a:rPr lang="en-US" dirty="0">
                <a:solidFill>
                  <a:srgbClr val="0000FF"/>
                </a:solidFill>
              </a:rPr>
              <a:t>Femmes enceintes et Enfants de </a:t>
            </a:r>
            <a:r>
              <a:rPr lang="en-US" dirty="0" err="1">
                <a:solidFill>
                  <a:srgbClr val="0000FF"/>
                </a:solidFill>
              </a:rPr>
              <a:t>moins</a:t>
            </a:r>
            <a:r>
              <a:rPr lang="en-US" dirty="0">
                <a:solidFill>
                  <a:srgbClr val="0000FF"/>
                </a:solidFill>
              </a:rPr>
              <a:t> de 5 </a:t>
            </a:r>
            <a:r>
              <a:rPr lang="en-US" dirty="0" err="1">
                <a:solidFill>
                  <a:srgbClr val="0000FF"/>
                </a:solidFill>
              </a:rPr>
              <a:t>ans</a:t>
            </a:r>
            <a:r>
              <a:rPr lang="en-US" dirty="0">
                <a:solidFill>
                  <a:srgbClr val="0000FF"/>
                </a:solidFill>
              </a:rPr>
              <a:t> </a:t>
            </a:r>
            <a:r>
              <a:rPr lang="en-US" dirty="0" err="1"/>
              <a:t>sont</a:t>
            </a:r>
            <a:r>
              <a:rPr lang="en-US" dirty="0"/>
              <a:t> plus à </a:t>
            </a:r>
            <a:r>
              <a:rPr lang="en-US" dirty="0" err="1"/>
              <a:t>risque</a:t>
            </a:r>
            <a:r>
              <a:rPr lang="en-US" dirty="0"/>
              <a:t> </a:t>
            </a:r>
            <a:r>
              <a:rPr lang="en-US" dirty="0" err="1"/>
              <a:t>d'issue</a:t>
            </a:r>
            <a:r>
              <a:rPr lang="en-US" dirty="0"/>
              <a:t> grave (et de </a:t>
            </a:r>
            <a:r>
              <a:rPr lang="en-US" dirty="0" err="1"/>
              <a:t>décès</a:t>
            </a:r>
            <a:r>
              <a:rPr lang="en-US" dirty="0"/>
              <a:t>)</a:t>
            </a:r>
            <a:endParaRPr lang="en-US" dirty="0">
              <a:cs typeface="Calibri"/>
            </a:endParaRPr>
          </a:p>
          <a:p>
            <a:pPr lvl="1" algn="l" rtl="0">
              <a:buClr>
                <a:srgbClr val="C00000"/>
              </a:buClr>
              <a:buFont typeface="Wingdings" panose="05000000000000000000" pitchFamily="2" charset="2"/>
              <a:buChar char="§"/>
            </a:pPr>
            <a:endParaRPr lang="en-US"/>
          </a:p>
          <a:p>
            <a:pPr marL="457200" lvl="1" indent="0" algn="l" rtl="0">
              <a:buClr>
                <a:srgbClr val="C00000"/>
              </a:buClr>
              <a:buNone/>
            </a:pPr>
            <a:endParaRPr lang="en-US"/>
          </a:p>
          <a:p>
            <a:pPr marL="457200" lvl="1" indent="0" algn="l" rtl="0">
              <a:buClr>
                <a:srgbClr val="C00000"/>
              </a:buClr>
              <a:buNone/>
            </a:pPr>
            <a:endParaRPr lang="en-US"/>
          </a:p>
        </p:txBody>
      </p:sp>
      <p:pic>
        <p:nvPicPr>
          <p:cNvPr id="1034" name="Picture 10" descr="men, women, children, family restroom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84052" y="5234659"/>
            <a:ext cx="1264390" cy="1080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40" name="Picture 16" descr="https://image.freepik.com/free-icon/pregnant-woman-silhouette_318-5907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8585" y="5241655"/>
            <a:ext cx="1368153" cy="10730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250415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7F3A0-3DBB-489E-88FC-56501089C733}"/>
              </a:ext>
            </a:extLst>
          </p:cNvPr>
          <p:cNvSpPr>
            <a:spLocks noGrp="1"/>
          </p:cNvSpPr>
          <p:nvPr>
            <p:ph type="title"/>
          </p:nvPr>
        </p:nvSpPr>
        <p:spPr>
          <a:xfrm>
            <a:off x="414455" y="302400"/>
            <a:ext cx="11149360" cy="1325563"/>
          </a:xfrm>
        </p:spPr>
        <p:txBody>
          <a:bodyPr>
            <a:normAutofit fontScale="90000"/>
          </a:bodyPr>
          <a:lstStyle/>
          <a:p>
            <a:r>
              <a:rPr lang="en-US" dirty="0"/>
              <a:t>2 - Comment </a:t>
            </a:r>
            <a:r>
              <a:rPr lang="en-US" dirty="0" err="1"/>
              <a:t>reconnaître</a:t>
            </a:r>
            <a:r>
              <a:rPr lang="en-US" dirty="0"/>
              <a:t> le </a:t>
            </a:r>
            <a:r>
              <a:rPr lang="en-US" dirty="0" err="1"/>
              <a:t>choléra</a:t>
            </a:r>
            <a:r>
              <a:rPr lang="en-US" dirty="0"/>
              <a:t> ? Signes et </a:t>
            </a:r>
            <a:r>
              <a:rPr lang="en-US" dirty="0" err="1"/>
              <a:t>symptômes</a:t>
            </a:r>
            <a:r>
              <a:rPr lang="en-US" dirty="0"/>
              <a:t> ?</a:t>
            </a:r>
            <a:br>
              <a:rPr lang="en-US" dirty="0"/>
            </a:br>
            <a:endParaRPr lang="en-US"/>
          </a:p>
        </p:txBody>
      </p:sp>
      <p:pic>
        <p:nvPicPr>
          <p:cNvPr id="4" name="Picture 2" descr="D:\Users\NRX\Dropbox\Somaliland Cholera May 2017\Somaliland FACT 2017\ORPs\Training\AWDjpg.jpg">
            <a:extLst>
              <a:ext uri="{FF2B5EF4-FFF2-40B4-BE49-F238E27FC236}">
                <a16:creationId xmlns:a16="http://schemas.microsoft.com/office/drawing/2014/main" id="{2FCC6537-CF3B-444D-9CCC-84CEE772804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567" t="13210" r="7415" b="5694"/>
          <a:stretch/>
        </p:blipFill>
        <p:spPr bwMode="auto">
          <a:xfrm>
            <a:off x="1261945" y="1591657"/>
            <a:ext cx="3228864" cy="2337428"/>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a:extLst>
              <a:ext uri="{FF2B5EF4-FFF2-40B4-BE49-F238E27FC236}">
                <a16:creationId xmlns:a16="http://schemas.microsoft.com/office/drawing/2014/main" id="{C04489DE-0F02-764A-AD4E-AA6F4ADA656A}"/>
              </a:ext>
            </a:extLst>
          </p:cNvPr>
          <p:cNvSpPr txBox="1"/>
          <p:nvPr/>
        </p:nvSpPr>
        <p:spPr>
          <a:xfrm>
            <a:off x="1141142" y="4113912"/>
            <a:ext cx="5872975" cy="2031325"/>
          </a:xfrm>
          <a:prstGeom prst="rect">
            <a:avLst/>
          </a:prstGeom>
          <a:noFill/>
        </p:spPr>
        <p:txBody>
          <a:bodyPr wrap="square" lIns="91440" tIns="45720" rIns="91440" bIns="45720" anchor="t">
            <a:spAutoFit/>
          </a:bodyPr>
          <a:lstStyle/>
          <a:p>
            <a:pPr marL="285750" indent="-285750" algn="l" rtl="0">
              <a:buFont typeface="Wingdings" pitchFamily="2" charset="2"/>
              <a:buChar char="q"/>
            </a:pPr>
            <a:r>
              <a:rPr lang="en-US" dirty="0"/>
              <a:t>AWD - </a:t>
            </a:r>
            <a:r>
              <a:rPr lang="en-US" dirty="0" err="1"/>
              <a:t>Diarrhée</a:t>
            </a:r>
            <a:r>
              <a:rPr lang="en-US" dirty="0"/>
              <a:t> </a:t>
            </a:r>
            <a:r>
              <a:rPr lang="en-US" dirty="0" err="1"/>
              <a:t>aqueuse</a:t>
            </a:r>
            <a:r>
              <a:rPr lang="en-US" dirty="0"/>
              <a:t> </a:t>
            </a:r>
            <a:r>
              <a:rPr lang="en-US" dirty="0" err="1"/>
              <a:t>aiguë</a:t>
            </a:r>
            <a:r>
              <a:rPr lang="en-US" dirty="0"/>
              <a:t> avec/sans </a:t>
            </a:r>
            <a:r>
              <a:rPr lang="en-US" dirty="0" err="1"/>
              <a:t>vomissements</a:t>
            </a:r>
            <a:endParaRPr lang="en-US" dirty="0"/>
          </a:p>
          <a:p>
            <a:pPr marL="285750" indent="-285750" algn="l" rtl="0">
              <a:buFont typeface="Wingdings" pitchFamily="2" charset="2"/>
              <a:buChar char="q"/>
            </a:pPr>
            <a:r>
              <a:rPr lang="en-US" dirty="0" err="1"/>
              <a:t>Ressemble</a:t>
            </a:r>
            <a:r>
              <a:rPr lang="en-US" dirty="0"/>
              <a:t> à des "</a:t>
            </a:r>
            <a:r>
              <a:rPr lang="en-US" dirty="0" err="1"/>
              <a:t>selles</a:t>
            </a:r>
            <a:r>
              <a:rPr lang="en-US" dirty="0"/>
              <a:t> </a:t>
            </a:r>
            <a:r>
              <a:rPr lang="en-US" dirty="0" err="1"/>
              <a:t>d'eau</a:t>
            </a:r>
            <a:r>
              <a:rPr lang="en-US" dirty="0"/>
              <a:t> de </a:t>
            </a:r>
            <a:r>
              <a:rPr lang="en-US" dirty="0" err="1"/>
              <a:t>riz</a:t>
            </a:r>
            <a:r>
              <a:rPr lang="en-US" dirty="0"/>
              <a:t>"</a:t>
            </a:r>
          </a:p>
          <a:p>
            <a:pPr marL="285750" indent="-285750" algn="l" rtl="0">
              <a:buFont typeface="Wingdings" pitchFamily="2" charset="2"/>
              <a:buChar char="q"/>
            </a:pPr>
            <a:r>
              <a:rPr lang="en-US" dirty="0"/>
              <a:t>Pas </a:t>
            </a:r>
            <a:r>
              <a:rPr lang="en-US" dirty="0" err="1"/>
              <a:t>d'odeur</a:t>
            </a:r>
            <a:endParaRPr lang="en-US" dirty="0"/>
          </a:p>
          <a:p>
            <a:pPr algn="l" rtl="0"/>
            <a:endParaRPr lang="en-US" b="1" dirty="0"/>
          </a:p>
          <a:p>
            <a:pPr algn="l" rtl="0"/>
            <a:r>
              <a:rPr lang="en-US" b="1" dirty="0" err="1"/>
              <a:t>Aigu:</a:t>
            </a:r>
            <a:r>
              <a:rPr lang="en-US" dirty="0" err="1"/>
              <a:t>apparition</a:t>
            </a:r>
            <a:r>
              <a:rPr lang="en-US" dirty="0"/>
              <a:t> </a:t>
            </a:r>
            <a:r>
              <a:rPr lang="en-US" dirty="0" err="1"/>
              <a:t>soudaine</a:t>
            </a:r>
            <a:r>
              <a:rPr lang="en-US" dirty="0"/>
              <a:t>, </a:t>
            </a:r>
            <a:r>
              <a:rPr lang="en-US" dirty="0" err="1"/>
              <a:t>apparaît</a:t>
            </a:r>
            <a:r>
              <a:rPr lang="en-US" dirty="0"/>
              <a:t> "de </a:t>
            </a:r>
            <a:r>
              <a:rPr lang="en-US" dirty="0" err="1"/>
              <a:t>nulle</a:t>
            </a:r>
            <a:r>
              <a:rPr lang="en-US" dirty="0"/>
              <a:t> part"</a:t>
            </a:r>
          </a:p>
          <a:p>
            <a:r>
              <a:rPr lang="en-US" b="1" dirty="0" err="1"/>
              <a:t>Aqueux:</a:t>
            </a:r>
            <a:r>
              <a:rPr lang="en-US" dirty="0" err="1"/>
              <a:t>Liquide</a:t>
            </a:r>
            <a:r>
              <a:rPr lang="en-US" dirty="0"/>
              <a:t> et </a:t>
            </a:r>
            <a:r>
              <a:rPr lang="en-US" dirty="0" err="1"/>
              <a:t>ça</a:t>
            </a:r>
            <a:r>
              <a:rPr lang="en-US" dirty="0"/>
              <a:t> </a:t>
            </a:r>
            <a:r>
              <a:rPr lang="en-US" dirty="0" err="1">
                <a:solidFill>
                  <a:srgbClr val="0000FF"/>
                </a:solidFill>
              </a:rPr>
              <a:t>ressemble</a:t>
            </a:r>
            <a:r>
              <a:rPr lang="en-US" dirty="0">
                <a:solidFill>
                  <a:srgbClr val="0000FF"/>
                </a:solidFill>
              </a:rPr>
              <a:t> à "</a:t>
            </a:r>
            <a:r>
              <a:rPr lang="en-US" dirty="0" err="1">
                <a:solidFill>
                  <a:srgbClr val="0000FF"/>
                </a:solidFill>
              </a:rPr>
              <a:t>l'eau</a:t>
            </a:r>
            <a:r>
              <a:rPr lang="en-US" dirty="0">
                <a:solidFill>
                  <a:srgbClr val="0000FF"/>
                </a:solidFill>
              </a:rPr>
              <a:t> de </a:t>
            </a:r>
            <a:r>
              <a:rPr lang="en-US" dirty="0" err="1">
                <a:solidFill>
                  <a:srgbClr val="0000FF"/>
                </a:solidFill>
              </a:rPr>
              <a:t>riz</a:t>
            </a:r>
            <a:r>
              <a:rPr lang="en-US" dirty="0">
                <a:solidFill>
                  <a:srgbClr val="0000FF"/>
                </a:solidFill>
              </a:rPr>
              <a:t>"</a:t>
            </a:r>
          </a:p>
          <a:p>
            <a:pPr algn="l" rtl="0"/>
            <a:r>
              <a:rPr lang="en-US" b="1" dirty="0" err="1"/>
              <a:t>Diarrhée</a:t>
            </a:r>
            <a:r>
              <a:rPr lang="en-US" b="1" dirty="0"/>
              <a:t>: </a:t>
            </a:r>
            <a:r>
              <a:rPr lang="en-US" dirty="0" err="1"/>
              <a:t>Abondant</a:t>
            </a:r>
            <a:r>
              <a:rPr lang="en-US" dirty="0"/>
              <a:t>,</a:t>
            </a:r>
            <a:r>
              <a:rPr lang="en-US" b="1" dirty="0"/>
              <a:t> </a:t>
            </a:r>
            <a:r>
              <a:rPr lang="en-US" dirty="0"/>
              <a:t>3 </a:t>
            </a:r>
            <a:r>
              <a:rPr lang="en-US" dirty="0" err="1"/>
              <a:t>selles</a:t>
            </a:r>
            <a:r>
              <a:rPr lang="en-US" dirty="0"/>
              <a:t> </a:t>
            </a:r>
            <a:r>
              <a:rPr lang="en-US" dirty="0" err="1"/>
              <a:t>molles</a:t>
            </a:r>
            <a:r>
              <a:rPr lang="en-US" dirty="0"/>
              <a:t> </a:t>
            </a:r>
            <a:r>
              <a:rPr lang="en-US" dirty="0" err="1"/>
              <a:t>ou</a:t>
            </a:r>
            <a:r>
              <a:rPr lang="en-US" dirty="0"/>
              <a:t> plus par jour</a:t>
            </a:r>
          </a:p>
        </p:txBody>
      </p:sp>
      <p:sp>
        <p:nvSpPr>
          <p:cNvPr id="11" name="TextBox 10">
            <a:extLst>
              <a:ext uri="{FF2B5EF4-FFF2-40B4-BE49-F238E27FC236}">
                <a16:creationId xmlns:a16="http://schemas.microsoft.com/office/drawing/2014/main" id="{8605ED08-E158-8B47-9F43-5A60DA661E4B}"/>
              </a:ext>
            </a:extLst>
          </p:cNvPr>
          <p:cNvSpPr txBox="1"/>
          <p:nvPr/>
        </p:nvSpPr>
        <p:spPr>
          <a:xfrm>
            <a:off x="7517873" y="4236128"/>
            <a:ext cx="4781921" cy="1477328"/>
          </a:xfrm>
          <a:prstGeom prst="rect">
            <a:avLst/>
          </a:prstGeom>
          <a:noFill/>
        </p:spPr>
        <p:txBody>
          <a:bodyPr wrap="square" rtlCol="0">
            <a:spAutoFit/>
          </a:bodyPr>
          <a:lstStyle/>
          <a:p>
            <a:pPr marL="285750" indent="-285750" algn="l" rtl="0">
              <a:buFont typeface="Wingdings" charset="2"/>
              <a:buChar char="q"/>
            </a:pPr>
            <a:r>
              <a:rPr lang="en-US"/>
              <a:t>Yeux enfoncés (yeux qui semblent aller à l'intérieur)</a:t>
            </a:r>
          </a:p>
          <a:p>
            <a:pPr marL="285750" indent="-285750" algn="l" rtl="0">
              <a:buFont typeface="Wingdings" charset="2"/>
              <a:buChar char="q"/>
            </a:pPr>
            <a:r>
              <a:rPr lang="en-US"/>
              <a:t>Bouche très sèche</a:t>
            </a:r>
          </a:p>
          <a:p>
            <a:pPr marL="285750" indent="-285750" algn="l" rtl="0">
              <a:buFont typeface="Wingdings" charset="2"/>
              <a:buChar char="q"/>
            </a:pPr>
            <a:r>
              <a:rPr lang="en-US"/>
              <a:t>Très faible / inconscient</a:t>
            </a:r>
          </a:p>
          <a:p>
            <a:pPr marL="285750" indent="-285750" algn="l" rtl="0">
              <a:buFont typeface="Wingdings" charset="2"/>
              <a:buChar char="q"/>
            </a:pPr>
            <a:r>
              <a:rPr lang="en-US"/>
              <a:t>Ne pas pouvoir manger/boire ou allaiter</a:t>
            </a:r>
          </a:p>
          <a:p>
            <a:pPr marL="285750" indent="-285750" algn="l" rtl="0">
              <a:buFont typeface="Wingdings" charset="2"/>
              <a:buChar char="q"/>
            </a:pPr>
            <a:r>
              <a:rPr lang="en-US"/>
              <a:t>Le pincement cutané régresse très lentement</a:t>
            </a:r>
          </a:p>
        </p:txBody>
      </p:sp>
      <p:sp>
        <p:nvSpPr>
          <p:cNvPr id="12" name="Down Arrow 11">
            <a:extLst>
              <a:ext uri="{FF2B5EF4-FFF2-40B4-BE49-F238E27FC236}">
                <a16:creationId xmlns:a16="http://schemas.microsoft.com/office/drawing/2014/main" id="{55B0A0A0-86B9-8744-839C-696F7B5F1FCF}"/>
              </a:ext>
            </a:extLst>
          </p:cNvPr>
          <p:cNvSpPr/>
          <p:nvPr/>
        </p:nvSpPr>
        <p:spPr>
          <a:xfrm rot="16200000">
            <a:off x="5659325" y="1806474"/>
            <a:ext cx="720080" cy="151862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a:p>
        </p:txBody>
      </p:sp>
      <p:pic>
        <p:nvPicPr>
          <p:cNvPr id="13" name="Picture 12" descr="trainingoftrainersoncholera_en_Page_019.jpg">
            <a:extLst>
              <a:ext uri="{FF2B5EF4-FFF2-40B4-BE49-F238E27FC236}">
                <a16:creationId xmlns:a16="http://schemas.microsoft.com/office/drawing/2014/main" id="{DF8F4CA6-F1EB-AB46-88CF-CAA8300B162C}"/>
              </a:ext>
            </a:extLst>
          </p:cNvPr>
          <p:cNvPicPr>
            <a:picLocks noGrp="1" noChangeAspect="1"/>
          </p:cNvPicPr>
          <p:nvPr isPhoto="1"/>
        </p:nvPicPr>
        <p:blipFill>
          <a:blip r:embed="rId3" cstate="print">
            <a:lum/>
          </a:blip>
          <a:stretch>
            <a:fillRect/>
          </a:stretch>
        </p:blipFill>
        <p:spPr>
          <a:xfrm>
            <a:off x="7609060" y="1627963"/>
            <a:ext cx="3116571" cy="2337428"/>
          </a:xfrm>
          <a:prstGeom prst="rect">
            <a:avLst/>
          </a:prstGeom>
          <a:noFill/>
          <a:ln>
            <a:noFill/>
          </a:ln>
        </p:spPr>
      </p:pic>
      <p:sp>
        <p:nvSpPr>
          <p:cNvPr id="14" name="TextBox 13">
            <a:extLst>
              <a:ext uri="{FF2B5EF4-FFF2-40B4-BE49-F238E27FC236}">
                <a16:creationId xmlns:a16="http://schemas.microsoft.com/office/drawing/2014/main" id="{FD86A63E-CFA9-EB49-AC2B-D90A06AC40C6}"/>
              </a:ext>
            </a:extLst>
          </p:cNvPr>
          <p:cNvSpPr txBox="1"/>
          <p:nvPr/>
        </p:nvSpPr>
        <p:spPr>
          <a:xfrm>
            <a:off x="4713901" y="3110654"/>
            <a:ext cx="2610928" cy="523220"/>
          </a:xfrm>
          <a:prstGeom prst="rect">
            <a:avLst/>
          </a:prstGeom>
          <a:noFill/>
        </p:spPr>
        <p:txBody>
          <a:bodyPr wrap="square" rtlCol="0">
            <a:spAutoFit/>
          </a:bodyPr>
          <a:lstStyle/>
          <a:p>
            <a:pPr algn="l" rtl="0"/>
            <a:r>
              <a:rPr lang="en-US" sz="2800"/>
              <a:t>Déshydratation</a:t>
            </a:r>
          </a:p>
        </p:txBody>
      </p:sp>
    </p:spTree>
    <p:extLst>
      <p:ext uri="{BB962C8B-B14F-4D97-AF65-F5344CB8AC3E}">
        <p14:creationId xmlns:p14="http://schemas.microsoft.com/office/powerpoint/2010/main" val="2941747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991544" y="0"/>
            <a:ext cx="8229600" cy="908720"/>
          </a:xfrm>
        </p:spPr>
        <p:txBody>
          <a:bodyPr/>
          <a:lstStyle/>
          <a:p>
            <a:pPr algn="l" rtl="0"/>
            <a:r>
              <a:rPr lang="en-US"/>
              <a:t>Sauver des vies</a:t>
            </a:r>
          </a:p>
        </p:txBody>
      </p:sp>
      <p:sp>
        <p:nvSpPr>
          <p:cNvPr id="10" name="Content Placeholder 2"/>
          <p:cNvSpPr txBox="1">
            <a:spLocks/>
          </p:cNvSpPr>
          <p:nvPr/>
        </p:nvSpPr>
        <p:spPr>
          <a:xfrm>
            <a:off x="1847528" y="1484784"/>
            <a:ext cx="10009692" cy="4541664"/>
          </a:xfrm>
          <a:prstGeom prst="rect">
            <a:avLst/>
          </a:prstGeom>
        </p:spPr>
        <p:txBody>
          <a:bodyPr vert="horz" lIns="91440" tIns="45720" rIns="91440" bIns="45720"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0">
              <a:buNone/>
            </a:pPr>
            <a:r>
              <a:rPr lang="en-US" sz="2400" b="1" dirty="0"/>
              <a:t>La </a:t>
            </a:r>
            <a:r>
              <a:rPr lang="en-US" sz="2400" b="1" dirty="0" err="1"/>
              <a:t>déshydratation</a:t>
            </a:r>
            <a:r>
              <a:rPr lang="en-US" sz="2400" b="1" dirty="0"/>
              <a:t> </a:t>
            </a:r>
            <a:r>
              <a:rPr lang="en-US" sz="2400" b="1" dirty="0" err="1"/>
              <a:t>peut</a:t>
            </a:r>
            <a:r>
              <a:rPr lang="en-US" sz="2400" b="1" dirty="0"/>
              <a:t> </a:t>
            </a:r>
            <a:r>
              <a:rPr lang="en-US" sz="2400" b="1" dirty="0" err="1"/>
              <a:t>être</a:t>
            </a:r>
            <a:r>
              <a:rPr lang="en-US" sz="2400" b="1" dirty="0"/>
              <a:t> </a:t>
            </a:r>
            <a:r>
              <a:rPr lang="en-US" sz="2400" b="1" dirty="0" err="1"/>
              <a:t>facilement</a:t>
            </a:r>
            <a:r>
              <a:rPr lang="en-US" sz="2400" b="1" dirty="0"/>
              <a:t> </a:t>
            </a:r>
            <a:r>
              <a:rPr lang="en-US" sz="2400" b="1" dirty="0" err="1"/>
              <a:t>traitée</a:t>
            </a:r>
            <a:r>
              <a:rPr lang="en-US" sz="2400" b="1" dirty="0"/>
              <a:t>.</a:t>
            </a:r>
          </a:p>
          <a:p>
            <a:pPr marL="0" indent="0">
              <a:buNone/>
            </a:pPr>
            <a:r>
              <a:rPr lang="en-US" sz="2400" dirty="0"/>
              <a:t>Avec </a:t>
            </a:r>
            <a:r>
              <a:rPr lang="en-US" sz="2400" dirty="0" err="1">
                <a:solidFill>
                  <a:srgbClr val="0000FF"/>
                </a:solidFill>
              </a:rPr>
              <a:t>accès</a:t>
            </a:r>
            <a:r>
              <a:rPr lang="en-US" sz="2400" dirty="0">
                <a:solidFill>
                  <a:srgbClr val="0000FF"/>
                </a:solidFill>
              </a:rPr>
              <a:t> </a:t>
            </a:r>
            <a:r>
              <a:rPr lang="en-US" sz="2400" dirty="0" err="1">
                <a:solidFill>
                  <a:srgbClr val="0000FF"/>
                </a:solidFill>
              </a:rPr>
              <a:t>précoce</a:t>
            </a:r>
            <a:r>
              <a:rPr lang="en-US" sz="2400" dirty="0">
                <a:solidFill>
                  <a:srgbClr val="0000FF"/>
                </a:solidFill>
              </a:rPr>
              <a:t> à la </a:t>
            </a:r>
            <a:r>
              <a:rPr lang="en-US" sz="2400" dirty="0" err="1">
                <a:solidFill>
                  <a:srgbClr val="0000FF"/>
                </a:solidFill>
              </a:rPr>
              <a:t>réhydratation</a:t>
            </a:r>
            <a:r>
              <a:rPr lang="mr-IN" sz="2400" dirty="0">
                <a:cs typeface="Mangal"/>
              </a:rPr>
              <a:t>–</a:t>
            </a:r>
            <a:r>
              <a:rPr lang="en-US" sz="2400" dirty="0" err="1"/>
              <a:t>moins</a:t>
            </a:r>
            <a:r>
              <a:rPr lang="en-US" sz="2400" dirty="0"/>
              <a:t> de 1% des </a:t>
            </a:r>
            <a:r>
              <a:rPr lang="en-US" sz="2400" dirty="0" err="1"/>
              <a:t>personnes</a:t>
            </a:r>
            <a:r>
              <a:rPr lang="en-US" sz="2400" dirty="0"/>
              <a:t> </a:t>
            </a:r>
            <a:r>
              <a:rPr lang="en-US" sz="2400" dirty="0" err="1"/>
              <a:t>infectées</a:t>
            </a:r>
            <a:r>
              <a:rPr lang="en-US" sz="2400" dirty="0"/>
              <a:t> </a:t>
            </a:r>
            <a:r>
              <a:rPr lang="en-US" sz="2400" dirty="0" err="1"/>
              <a:t>vont</a:t>
            </a:r>
            <a:r>
              <a:rPr lang="en-US" sz="2400" dirty="0"/>
              <a:t> </a:t>
            </a:r>
            <a:r>
              <a:rPr lang="en-US" sz="2400" dirty="0" err="1"/>
              <a:t>mourir</a:t>
            </a:r>
            <a:r>
              <a:rPr lang="en-US" sz="2400" dirty="0"/>
              <a:t>. </a:t>
            </a:r>
            <a:r>
              <a:rPr lang="en-US" sz="2400" dirty="0" err="1"/>
              <a:t>L'accès</a:t>
            </a:r>
            <a:r>
              <a:rPr lang="en-US" sz="2400" dirty="0"/>
              <a:t> </a:t>
            </a:r>
            <a:r>
              <a:rPr lang="en-US" sz="2400" dirty="0" err="1"/>
              <a:t>précoce</a:t>
            </a:r>
            <a:r>
              <a:rPr lang="en-US" sz="2400" dirty="0"/>
              <a:t> à la </a:t>
            </a:r>
            <a:r>
              <a:rPr lang="en-US" sz="2400" dirty="0" err="1"/>
              <a:t>réhydratation</a:t>
            </a:r>
            <a:r>
              <a:rPr lang="en-US" sz="2400" dirty="0"/>
              <a:t> </a:t>
            </a:r>
            <a:r>
              <a:rPr lang="en-US" sz="2400" dirty="0" err="1"/>
              <a:t>sauve</a:t>
            </a:r>
            <a:r>
              <a:rPr lang="en-US" sz="2400" dirty="0"/>
              <a:t> des vies</a:t>
            </a:r>
            <a:endParaRPr lang="en-US" sz="2400" dirty="0">
              <a:cs typeface="Calibri"/>
            </a:endParaRPr>
          </a:p>
          <a:p>
            <a:pPr marL="457200" lvl="1" indent="0" algn="l" rtl="0">
              <a:buClr>
                <a:srgbClr val="C00000"/>
              </a:buClr>
              <a:buNone/>
            </a:pPr>
            <a:endParaRPr lang="en-US" sz="2400"/>
          </a:p>
          <a:p>
            <a:pPr lvl="1" algn="l" rtl="0">
              <a:buClr>
                <a:srgbClr val="C00000"/>
              </a:buClr>
              <a:buFont typeface="Wingdings" panose="05000000000000000000" pitchFamily="2" charset="2"/>
              <a:buChar char="§"/>
            </a:pPr>
            <a:r>
              <a:rPr lang="en-US" sz="2400" dirty="0"/>
              <a:t>80% des </a:t>
            </a:r>
            <a:r>
              <a:rPr lang="en-US" sz="2400" dirty="0" err="1"/>
              <a:t>cas</a:t>
            </a:r>
            <a:r>
              <a:rPr lang="en-US" sz="2400" dirty="0"/>
              <a:t> de </a:t>
            </a:r>
            <a:r>
              <a:rPr lang="en-US" sz="2400" dirty="0" err="1"/>
              <a:t>choléra</a:t>
            </a:r>
            <a:r>
              <a:rPr lang="en-US" sz="2400" dirty="0"/>
              <a:t> </a:t>
            </a:r>
            <a:r>
              <a:rPr lang="en-US" sz="2400" dirty="0" err="1"/>
              <a:t>peuvent</a:t>
            </a:r>
            <a:r>
              <a:rPr lang="en-US" sz="2400" dirty="0"/>
              <a:t> </a:t>
            </a:r>
            <a:r>
              <a:rPr lang="en-US" sz="2400" dirty="0" err="1"/>
              <a:t>être</a:t>
            </a:r>
            <a:r>
              <a:rPr lang="en-US" sz="2400" dirty="0"/>
              <a:t> </a:t>
            </a:r>
            <a:r>
              <a:rPr lang="en-US" sz="2400" dirty="0" err="1"/>
              <a:t>traités</a:t>
            </a:r>
            <a:r>
              <a:rPr lang="en-US" sz="2400" dirty="0"/>
              <a:t> avec succès dans la </a:t>
            </a:r>
            <a:r>
              <a:rPr lang="en-US" sz="2400" dirty="0" err="1"/>
              <a:t>communauté</a:t>
            </a:r>
            <a:r>
              <a:rPr lang="en-US" sz="2400" dirty="0"/>
              <a:t> </a:t>
            </a:r>
            <a:r>
              <a:rPr lang="en-US" sz="2400" dirty="0" err="1">
                <a:solidFill>
                  <a:srgbClr val="0000FF"/>
                </a:solidFill>
              </a:rPr>
              <a:t>simplement</a:t>
            </a:r>
            <a:r>
              <a:rPr lang="en-US" sz="2400" dirty="0">
                <a:solidFill>
                  <a:srgbClr val="0000FF"/>
                </a:solidFill>
              </a:rPr>
              <a:t> </a:t>
            </a:r>
            <a:r>
              <a:rPr lang="en-US" sz="2400" dirty="0" err="1">
                <a:solidFill>
                  <a:srgbClr val="0000FF"/>
                </a:solidFill>
              </a:rPr>
              <a:t>en</a:t>
            </a:r>
            <a:r>
              <a:rPr lang="en-US" sz="2400" dirty="0">
                <a:solidFill>
                  <a:srgbClr val="0000FF"/>
                </a:solidFill>
              </a:rPr>
              <a:t> </a:t>
            </a:r>
            <a:r>
              <a:rPr lang="en-US" sz="2400" dirty="0" err="1">
                <a:solidFill>
                  <a:srgbClr val="0000FF"/>
                </a:solidFill>
              </a:rPr>
              <a:t>buvant</a:t>
            </a:r>
            <a:r>
              <a:rPr lang="en-US" sz="2400" dirty="0">
                <a:solidFill>
                  <a:srgbClr val="0000FF"/>
                </a:solidFill>
              </a:rPr>
              <a:t> </a:t>
            </a:r>
            <a:r>
              <a:rPr lang="en-US" sz="2400" dirty="0" err="1">
                <a:solidFill>
                  <a:srgbClr val="0000FF"/>
                </a:solidFill>
              </a:rPr>
              <a:t>une</a:t>
            </a:r>
            <a:r>
              <a:rPr lang="en-US" sz="2400" dirty="0">
                <a:solidFill>
                  <a:srgbClr val="0000FF"/>
                </a:solidFill>
              </a:rPr>
              <a:t> solution de </a:t>
            </a:r>
            <a:r>
              <a:rPr lang="en-US" sz="2400" dirty="0" err="1">
                <a:solidFill>
                  <a:srgbClr val="0000FF"/>
                </a:solidFill>
              </a:rPr>
              <a:t>réhydratation</a:t>
            </a:r>
            <a:r>
              <a:rPr lang="en-US" sz="2400" dirty="0">
                <a:solidFill>
                  <a:srgbClr val="0000FF"/>
                </a:solidFill>
              </a:rPr>
              <a:t> </a:t>
            </a:r>
            <a:r>
              <a:rPr lang="en-US" sz="2400" dirty="0" err="1">
                <a:solidFill>
                  <a:srgbClr val="0000FF"/>
                </a:solidFill>
              </a:rPr>
              <a:t>orale</a:t>
            </a:r>
            <a:endParaRPr lang="en-US" sz="2400" dirty="0" err="1">
              <a:solidFill>
                <a:srgbClr val="0000FF"/>
              </a:solidFill>
              <a:cs typeface="Calibri"/>
            </a:endParaRPr>
          </a:p>
          <a:p>
            <a:pPr marL="457200" lvl="1" indent="0" algn="l" rtl="0">
              <a:buClr>
                <a:srgbClr val="C00000"/>
              </a:buClr>
              <a:buNone/>
            </a:pPr>
            <a:endParaRPr lang="en-US" sz="2400">
              <a:solidFill>
                <a:srgbClr val="0000FF"/>
              </a:solidFill>
            </a:endParaRPr>
          </a:p>
          <a:p>
            <a:pPr lvl="1" algn="l" rtl="0">
              <a:buClr>
                <a:srgbClr val="C00000"/>
              </a:buClr>
              <a:buFont typeface="Wingdings" panose="05000000000000000000" pitchFamily="2" charset="2"/>
              <a:buChar char="§"/>
            </a:pPr>
            <a:r>
              <a:rPr lang="en-US" sz="2400" dirty="0"/>
              <a:t>Les </a:t>
            </a:r>
            <a:r>
              <a:rPr lang="en-US" sz="2400" dirty="0" err="1"/>
              <a:t>cas</a:t>
            </a:r>
            <a:r>
              <a:rPr lang="en-US" sz="2400" dirty="0"/>
              <a:t> de </a:t>
            </a:r>
            <a:r>
              <a:rPr lang="en-US" sz="2400" dirty="0" err="1"/>
              <a:t>déshydratation</a:t>
            </a:r>
            <a:r>
              <a:rPr lang="en-US" sz="2400" dirty="0"/>
              <a:t> </a:t>
            </a:r>
            <a:r>
              <a:rPr lang="en-US" sz="2400" dirty="0" err="1"/>
              <a:t>sévère</a:t>
            </a:r>
            <a:r>
              <a:rPr lang="en-US" sz="2400" dirty="0"/>
              <a:t> (</a:t>
            </a:r>
            <a:r>
              <a:rPr lang="en-US" sz="2400" dirty="0" err="1"/>
              <a:t>moins</a:t>
            </a:r>
            <a:r>
              <a:rPr lang="en-US" sz="2400" dirty="0"/>
              <a:t> de 20 %) </a:t>
            </a:r>
            <a:r>
              <a:rPr lang="en-US" sz="2400" dirty="0" err="1"/>
              <a:t>ont</a:t>
            </a:r>
            <a:r>
              <a:rPr lang="en-US" sz="2400" dirty="0"/>
              <a:t> </a:t>
            </a:r>
            <a:r>
              <a:rPr lang="en-US" sz="2400" dirty="0" err="1"/>
              <a:t>besoin</a:t>
            </a:r>
            <a:r>
              <a:rPr lang="en-US" sz="2400" dirty="0"/>
              <a:t> </a:t>
            </a:r>
            <a:r>
              <a:rPr lang="en-US" sz="2400" dirty="0" err="1"/>
              <a:t>d'une</a:t>
            </a:r>
            <a:r>
              <a:rPr lang="en-US" sz="2400" dirty="0"/>
              <a:t> </a:t>
            </a:r>
            <a:r>
              <a:rPr lang="en-US" sz="2400" dirty="0" err="1"/>
              <a:t>réhydratation</a:t>
            </a:r>
            <a:r>
              <a:rPr lang="en-US" sz="2400" dirty="0"/>
              <a:t> </a:t>
            </a:r>
            <a:r>
              <a:rPr lang="en-US" sz="2400" dirty="0" err="1"/>
              <a:t>intraveineuse</a:t>
            </a:r>
            <a:r>
              <a:rPr lang="en-US" sz="2400" dirty="0"/>
              <a:t> (IV) dans un </a:t>
            </a:r>
            <a:r>
              <a:rPr lang="en-US" sz="2400" dirty="0" err="1"/>
              <a:t>centre</a:t>
            </a:r>
            <a:r>
              <a:rPr lang="en-US" sz="2400" dirty="0"/>
              <a:t> de </a:t>
            </a:r>
            <a:r>
              <a:rPr lang="en-US" sz="2400" dirty="0" err="1"/>
              <a:t>santé</a:t>
            </a:r>
            <a:r>
              <a:rPr lang="en-US" sz="2400" dirty="0"/>
              <a:t> (</a:t>
            </a:r>
            <a:r>
              <a:rPr lang="en-US" sz="2400" dirty="0" err="1"/>
              <a:t>centre</a:t>
            </a:r>
            <a:r>
              <a:rPr lang="en-US" sz="2400" dirty="0"/>
              <a:t> de </a:t>
            </a:r>
            <a:r>
              <a:rPr lang="en-US" sz="2400" dirty="0" err="1"/>
              <a:t>traitement</a:t>
            </a:r>
            <a:r>
              <a:rPr lang="en-US" sz="2400" dirty="0"/>
              <a:t> du </a:t>
            </a:r>
            <a:r>
              <a:rPr lang="en-US" sz="2400" dirty="0" err="1"/>
              <a:t>choléra</a:t>
            </a:r>
            <a:r>
              <a:rPr lang="en-US" sz="2400" dirty="0"/>
              <a:t> </a:t>
            </a:r>
            <a:r>
              <a:rPr lang="en-US" sz="2400" dirty="0" err="1"/>
              <a:t>ou</a:t>
            </a:r>
            <a:r>
              <a:rPr lang="en-US" sz="2400" dirty="0"/>
              <a:t> </a:t>
            </a:r>
            <a:r>
              <a:rPr lang="en-US" sz="2400" dirty="0" err="1"/>
              <a:t>hôpital</a:t>
            </a:r>
            <a:r>
              <a:rPr lang="en-US" sz="2400" dirty="0"/>
              <a:t>)</a:t>
            </a:r>
            <a:endParaRPr lang="en-US" sz="2400" dirty="0">
              <a:cs typeface="Calibri"/>
            </a:endParaRPr>
          </a:p>
          <a:p>
            <a:pPr marL="0" indent="0" algn="l" rtl="0">
              <a:buNone/>
            </a:pPr>
            <a:endParaRPr lang="en-US" sz="2400"/>
          </a:p>
        </p:txBody>
      </p:sp>
      <p:sp>
        <p:nvSpPr>
          <p:cNvPr id="3" name="Explosion 1 2"/>
          <p:cNvSpPr/>
          <p:nvPr/>
        </p:nvSpPr>
        <p:spPr>
          <a:xfrm rot="20375403">
            <a:off x="209713" y="495145"/>
            <a:ext cx="1971134" cy="1557550"/>
          </a:xfrm>
          <a:prstGeom prst="irregularSeal1">
            <a:avLst/>
          </a:prstGeom>
        </p:spPr>
        <p:style>
          <a:lnRef idx="1">
            <a:schemeClr val="accent3"/>
          </a:lnRef>
          <a:fillRef idx="3">
            <a:schemeClr val="accent3"/>
          </a:fillRef>
          <a:effectRef idx="2">
            <a:schemeClr val="accent3"/>
          </a:effectRef>
          <a:fontRef idx="minor">
            <a:schemeClr val="lt1"/>
          </a:fontRef>
        </p:style>
        <p:txBody>
          <a:bodyPr rtlCol="0" anchor="ctr"/>
          <a:lstStyle/>
          <a:p>
            <a:pPr algn="ctr" rtl="0"/>
            <a:r>
              <a:rPr lang="en-US"/>
              <a:t>Bonnes nouvelles !</a:t>
            </a:r>
          </a:p>
        </p:txBody>
      </p:sp>
    </p:spTree>
    <p:extLst>
      <p:ext uri="{BB962C8B-B14F-4D97-AF65-F5344CB8AC3E}">
        <p14:creationId xmlns:p14="http://schemas.microsoft.com/office/powerpoint/2010/main" val="2697462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DB315042-97FD-FADC-B7B8-5E6FFD607B90}"/>
              </a:ext>
            </a:extLst>
          </p:cNvPr>
          <p:cNvPicPr>
            <a:picLocks noChangeAspect="1"/>
          </p:cNvPicPr>
          <p:nvPr/>
        </p:nvPicPr>
        <p:blipFill rotWithShape="1">
          <a:blip r:embed="rId2"/>
          <a:srcRect b="8617"/>
          <a:stretch/>
        </p:blipFill>
        <p:spPr>
          <a:xfrm>
            <a:off x="1180381" y="466"/>
            <a:ext cx="9777323" cy="6243172"/>
          </a:xfrm>
          <a:prstGeom prst="rect">
            <a:avLst/>
          </a:prstGeom>
        </p:spPr>
      </p:pic>
    </p:spTree>
    <p:extLst>
      <p:ext uri="{BB962C8B-B14F-4D97-AF65-F5344CB8AC3E}">
        <p14:creationId xmlns:p14="http://schemas.microsoft.com/office/powerpoint/2010/main" val="27473266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AE3C2241DE8244C8C878119BC3F1C82" ma:contentTypeVersion="8" ma:contentTypeDescription="Create a new document." ma:contentTypeScope="" ma:versionID="058924d526f688538a902df8f66a3e53">
  <xsd:schema xmlns:xsd="http://www.w3.org/2001/XMLSchema" xmlns:xs="http://www.w3.org/2001/XMLSchema" xmlns:p="http://schemas.microsoft.com/office/2006/metadata/properties" xmlns:ns2="ce8a7467-8352-403e-b49e-65a35cb59c87" xmlns:ns3="7e1b0daf-797c-4a8c-a7fb-059e12aafcd1" targetNamespace="http://schemas.microsoft.com/office/2006/metadata/properties" ma:root="true" ma:fieldsID="054dc2c86df430a4b8f80772548a9466" ns2:_="" ns3:_="">
    <xsd:import namespace="ce8a7467-8352-403e-b49e-65a35cb59c87"/>
    <xsd:import namespace="7e1b0daf-797c-4a8c-a7fb-059e12aafcd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8a7467-8352-403e-b49e-65a35cb59c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e1b0daf-797c-4a8c-a7fb-059e12aafcd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66568C-4C63-4F8B-8AA9-3430DF3838BC}">
  <ds:schemaRefs>
    <ds:schemaRef ds:uri="46dc02c4-f63d-4a25-b4ff-1f3bed395b53"/>
    <ds:schemaRef ds:uri="http://schemas.microsoft.com/office/2006/metadata/properties"/>
    <ds:schemaRef ds:uri="http://schemas.microsoft.com/office/infopath/2007/PartnerControls"/>
    <ds:schemaRef ds:uri="133e5729-7bb1-4685-bd1f-c5e580a2ee33"/>
  </ds:schemaRefs>
</ds:datastoreItem>
</file>

<file path=customXml/itemProps2.xml><?xml version="1.0" encoding="utf-8"?>
<ds:datastoreItem xmlns:ds="http://schemas.openxmlformats.org/officeDocument/2006/customXml" ds:itemID="{89AF5C90-2CAE-40E3-9BF7-3A0C722B9E75}">
  <ds:schemaRefs>
    <ds:schemaRef ds:uri="http://schemas.microsoft.com/sharepoint/v3/contenttype/forms"/>
  </ds:schemaRefs>
</ds:datastoreItem>
</file>

<file path=customXml/itemProps3.xml><?xml version="1.0" encoding="utf-8"?>
<ds:datastoreItem xmlns:ds="http://schemas.openxmlformats.org/officeDocument/2006/customXml" ds:itemID="{0240E295-3DA6-4662-8E44-D0D8F7087F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e8a7467-8352-403e-b49e-65a35cb59c87"/>
    <ds:schemaRef ds:uri="7e1b0daf-797c-4a8c-a7fb-059e12aafc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TotalTime>
  <Words>2006</Words>
  <Application>Microsoft Office PowerPoint</Application>
  <PresentationFormat>Widescreen</PresentationFormat>
  <Paragraphs>265</Paragraphs>
  <Slides>27</Slides>
  <Notes>12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      Choléra &amp; VOC (Vaccins oraux contre le choléra)  </vt:lpstr>
      <vt:lpstr>Aperçu de la session</vt:lpstr>
      <vt:lpstr>1- Faits saillants sur le choléra</vt:lpstr>
      <vt:lpstr>L'histoire du choléra</vt:lpstr>
      <vt:lpstr>Principaux faits sur le choléra</vt:lpstr>
      <vt:lpstr>Principaux faits sur le choléra</vt:lpstr>
      <vt:lpstr>2 - Comment reconnaître le choléra ? Signes et symptômes ? </vt:lpstr>
      <vt:lpstr>Sauver des vies</vt:lpstr>
      <vt:lpstr>PowerPoint Presentation</vt:lpstr>
      <vt:lpstr>Quelle quantité de SRO devrait boire un malade? </vt:lpstr>
      <vt:lpstr>Activité</vt:lpstr>
      <vt:lpstr>3- Transmission du choléra</vt:lpstr>
      <vt:lpstr>Réduction de la transmission du choléra</vt:lpstr>
      <vt:lpstr>Réduction de la transmission du choléra</vt:lpstr>
      <vt:lpstr>Réduction de la transmission du choléra</vt:lpstr>
      <vt:lpstr>PowerPoint Presentation</vt:lpstr>
      <vt:lpstr>Réduction de la transmission du choléra</vt:lpstr>
      <vt:lpstr>Réduction de la transmission du choléra</vt:lpstr>
      <vt:lpstr>PowerPoint Presentation</vt:lpstr>
      <vt:lpstr>Activité</vt:lpstr>
      <vt:lpstr>Messages clés pour la prévention du choléra (1/2) </vt:lpstr>
      <vt:lpstr>Messages clés pour la prévention du choléra (2/2) </vt:lpstr>
      <vt:lpstr>5 - Riposte à l'épidémie de choléra</vt:lpstr>
      <vt:lpstr>5 - Riposte à l'épidémie de choléra</vt:lpstr>
      <vt:lpstr>5 - Riposte à l'épidémie de choléra</vt:lpstr>
      <vt:lpstr>Activité</vt:lpstr>
      <vt:lpstr>Activité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About Cholera (10 to 12 slides)            CV incorporating slides from other trainings</dc:title>
  <dc:creator>Christophe Valingot</dc:creator>
  <cp:lastModifiedBy>Eva TURRO FONT</cp:lastModifiedBy>
  <cp:revision>66</cp:revision>
  <dcterms:created xsi:type="dcterms:W3CDTF">2021-11-12T07:52:34Z</dcterms:created>
  <dcterms:modified xsi:type="dcterms:W3CDTF">2023-01-23T13:36:21Z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2022-01-17T08:23:53Z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3b46acfb-25e5-41e8-99dc-d4139d98b0b6</vt:lpwstr>
  </property>
  <property fmtid="{D5CDD505-2E9C-101B-9397-08002B2CF9AE}" pid="8" name="MSIP_Label_caf3f7fd-5cd4-4287-9002-aceb9af13c42_ContentBits">
    <vt:lpwstr>2</vt:lpwstr>
  </property>
  <property fmtid="{D5CDD505-2E9C-101B-9397-08002B2CF9AE}" pid="9" name="ClassificationContentMarkingFooterLocations">
    <vt:lpwstr>Office Theme:8</vt:lpwstr>
  </property>
  <property fmtid="{D5CDD505-2E9C-101B-9397-08002B2CF9AE}" pid="10" name="ClassificationContentMarkingFooterText">
    <vt:lpwstr>Public</vt:lpwstr>
  </property>
  <property fmtid="{D5CDD505-2E9C-101B-9397-08002B2CF9AE}" pid="11" name="ContentTypeId">
    <vt:lpwstr>0x010100FAE3C2241DE8244C8C878119BC3F1C82</vt:lpwstr>
  </property>
  <property fmtid="{D5CDD505-2E9C-101B-9397-08002B2CF9AE}" pid="12" name="MediaServiceImageTags">
    <vt:lpwstr/>
  </property>
</Properties>
</file>