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9"/>
  </p:notesMasterIdLst>
  <p:handoutMasterIdLst>
    <p:handoutMasterId r:id="rId10"/>
  </p:handoutMasterIdLst>
  <p:sldIdLst>
    <p:sldId id="387" r:id="rId3"/>
    <p:sldId id="384" r:id="rId4"/>
    <p:sldId id="370" r:id="rId5"/>
    <p:sldId id="385" r:id="rId6"/>
    <p:sldId id="388" r:id="rId7"/>
    <p:sldId id="386" r:id="rId8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C21"/>
    <a:srgbClr val="002060"/>
    <a:srgbClr val="541818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8" autoAdjust="0"/>
    <p:restoredTop sz="86429" autoAdjust="0"/>
  </p:normalViewPr>
  <p:slideViewPr>
    <p:cSldViewPr>
      <p:cViewPr>
        <p:scale>
          <a:sx n="70" d="100"/>
          <a:sy n="70" d="100"/>
        </p:scale>
        <p:origin x="-1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73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24" y="-6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9193C0B-0D08-4E2A-B725-3752F6CA8538}" type="datetimeFigureOut">
              <a:rPr lang="en-GB"/>
              <a:pPr>
                <a:defRPr/>
              </a:pPr>
              <a:t>28/09/2017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BB45137-13A1-4792-9020-2316740E028C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798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AE83C6-13C0-48DB-AEA9-205C088AE42D}" type="datetimeFigureOut">
              <a:rPr lang="es-ES_tradnl"/>
              <a:pPr>
                <a:defRPr/>
              </a:pPr>
              <a:t>28/09/2017</a:t>
            </a:fld>
            <a:endParaRPr lang="es-ES_trad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0" tIns="44575" rIns="89150" bIns="44575" rtlCol="0" anchor="ctr"/>
          <a:lstStyle/>
          <a:p>
            <a:pPr lvl="0"/>
            <a:endParaRPr lang="es-ES_tradnl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89150" tIns="44575" rIns="89150" bIns="4457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FE1987-CEAC-48DA-B404-DE5109E627C2}" type="slidenum">
              <a:rPr lang="es-ES_tradnl"/>
              <a:pPr>
                <a:defRPr/>
              </a:pPr>
              <a:t>‹N°›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862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E1987-CEAC-48DA-B404-DE5109E627C2}" type="slidenum">
              <a:rPr lang="es-ES_tradnl" smtClean="0"/>
              <a:pPr>
                <a:defRPr/>
              </a:pPr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757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E1987-CEAC-48DA-B404-DE5109E627C2}" type="slidenum">
              <a:rPr lang="es-ES_tradnl" smtClean="0"/>
              <a:pPr>
                <a:defRPr/>
              </a:pPr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757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AA2D-7AF4-4BC7-87FD-D7F5408F7F3B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2289-0BC8-4073-8ECD-F1013F2E0E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7C4A-4376-4586-BD19-D3AC3B4A620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A1CD-2ECB-42DD-BD5A-67A8747FAB67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AE14-B9C1-44FA-9955-44FE2276C9D0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FAB0-8846-42CD-BA9B-EFD961C30E2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7164-09EE-4B9F-9182-445A51E7A849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20D7-3DC2-49F0-B3DE-CF7A141BF1E6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F4C8-1872-4E7F-AC3B-326FF1AE047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489C-BA7C-40EE-8BD5-D80C977AB66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8580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B826-BB65-43D4-8C06-D4A1233BA32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A975-CD99-44FB-96BD-3026E458D3D6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907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</a:t>
              </a:r>
              <a:r>
                <a:rPr lang="en-US" sz="2000" b="1" baseline="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Water, Sanitation, and Emergency Health Unit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William Carter, WatSan Senior Officer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4218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william.carter@ifrc.org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6025976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3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339725" y="188640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bg1"/>
                  </a:solidFill>
                </a:rPr>
                <a:t>Federation </a:t>
              </a:r>
            </a:p>
            <a:p>
              <a:pPr algn="ctr"/>
              <a:r>
                <a:rPr lang="en-GB" sz="1000" dirty="0" smtClean="0">
                  <a:solidFill>
                    <a:schemeClr val="bg1"/>
                  </a:solidFill>
                </a:rPr>
                <a:t>WASH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88437">
            <a:off x="6310313" y="1938338"/>
            <a:ext cx="185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6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C800DA-399E-41C4-A6F0-DEE48DD6CE80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84368" cy="566936"/>
          </a:xfrm>
        </p:spPr>
        <p:txBody>
          <a:bodyPr/>
          <a:lstStyle/>
          <a:p>
            <a:pPr algn="ctr"/>
            <a:r>
              <a:rPr lang="en-GB" sz="1800" dirty="0">
                <a:solidFill>
                  <a:srgbClr val="002060"/>
                </a:solidFill>
              </a:rPr>
              <a:t>Urban WASH Technical Working Group Nairobi, September 2017</a:t>
            </a:r>
            <a:br>
              <a:rPr lang="en-GB" sz="1800" dirty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/>
            </a:r>
            <a:br>
              <a:rPr lang="en-GB" sz="1800" dirty="0" smtClean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>Urban planning &amp; Water supply system </a:t>
            </a:r>
            <a:br>
              <a:rPr lang="en-GB" sz="1800" dirty="0" smtClean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>for formalized IDPs </a:t>
            </a:r>
            <a:r>
              <a:rPr lang="en-GB" sz="1800" dirty="0">
                <a:solidFill>
                  <a:srgbClr val="002060"/>
                </a:solidFill>
              </a:rPr>
              <a:t>camp – Haiti – Port au Prince</a:t>
            </a:r>
            <a:endParaRPr lang="en-GB" sz="1800" i="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3703" y="2546268"/>
            <a:ext cx="261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WHERE WE 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1844819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National Society(s) active in this Project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2060"/>
                </a:solidFill>
              </a:rPr>
              <a:t>1</a:t>
            </a:r>
            <a:r>
              <a:rPr lang="en-GB" sz="1600" baseline="30000" dirty="0" smtClean="0">
                <a:solidFill>
                  <a:srgbClr val="002060"/>
                </a:solidFill>
              </a:rPr>
              <a:t>st</a:t>
            </a:r>
            <a:r>
              <a:rPr lang="en-GB" sz="1600" dirty="0" smtClean="0">
                <a:solidFill>
                  <a:srgbClr val="002060"/>
                </a:solidFill>
              </a:rPr>
              <a:t> Phase Urban planning: FRC &amp; HRC for operation &amp; implementation, and CRC for operation and technical collaboration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dirty="0" smtClean="0"/>
              <a:t>Water Supply: </a:t>
            </a:r>
            <a:r>
              <a:rPr lang="en-GB" sz="1600" b="1" dirty="0"/>
              <a:t>FRC &amp; HRC for operation &amp; implementation </a:t>
            </a:r>
            <a:r>
              <a:rPr lang="en-GB" sz="1600" b="1" dirty="0" smtClean="0"/>
              <a:t>and </a:t>
            </a:r>
            <a:r>
              <a:rPr lang="en-GB" sz="1600" b="1" dirty="0" err="1" smtClean="0"/>
              <a:t>AmRC</a:t>
            </a:r>
            <a:r>
              <a:rPr lang="en-GB" sz="1600" b="1" dirty="0" smtClean="0"/>
              <a:t> for funding </a:t>
            </a:r>
            <a:endParaRPr lang="en-GB" sz="1600" b="1" u="sng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GB" sz="1600" b="1" u="sng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Country/Location of Project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  <a:r>
              <a:rPr lang="en-GB" sz="1600" dirty="0" smtClean="0">
                <a:solidFill>
                  <a:srgbClr val="002060"/>
                </a:solidFill>
              </a:rPr>
              <a:t> HAITI – Port au Prince</a:t>
            </a:r>
            <a:endParaRPr lang="en-GB" sz="1600" b="1" u="sng" dirty="0">
              <a:solidFill>
                <a:srgbClr val="002060"/>
              </a:solidFill>
            </a:endParaRPr>
          </a:p>
          <a:p>
            <a:pPr lvl="0"/>
            <a:endParaRPr lang="en-GB" sz="1600" b="1" u="sng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Title of Project/Case Study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 smtClean="0">
                <a:solidFill>
                  <a:srgbClr val="002060"/>
                </a:solidFill>
              </a:rPr>
              <a:t>Durable solution for IDPs Camps: </a:t>
            </a:r>
            <a:r>
              <a:rPr lang="en-GB" sz="1600" dirty="0" smtClean="0">
                <a:solidFill>
                  <a:srgbClr val="002060"/>
                </a:solidFill>
              </a:rPr>
              <a:t>Urban planning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 smtClean="0"/>
              <a:t>Water supply system for an improve access to water for formalized IDPs camps</a:t>
            </a:r>
            <a:endParaRPr lang="en-GB" sz="1600" b="1" u="sng" dirty="0"/>
          </a:p>
          <a:p>
            <a:pPr lvl="0"/>
            <a:endParaRPr lang="en-GB" b="1" u="sng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Time scale of project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Durable solution for IDPs Camps: 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  <a:r>
              <a:rPr lang="en-GB" sz="1600" dirty="0" smtClean="0">
                <a:solidFill>
                  <a:srgbClr val="002060"/>
                </a:solidFill>
              </a:rPr>
              <a:t> 25 months (but 20 months in reality)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 smtClean="0"/>
              <a:t>Water supply</a:t>
            </a:r>
            <a:r>
              <a:rPr lang="en-GB" sz="1600" b="1" dirty="0" smtClean="0"/>
              <a:t>:</a:t>
            </a:r>
            <a:r>
              <a:rPr lang="en-GB" sz="1600" dirty="0" smtClean="0"/>
              <a:t> 18 months (but only 9 months funded  by </a:t>
            </a:r>
            <a:r>
              <a:rPr lang="en-GB" sz="1600" dirty="0" err="1" smtClean="0"/>
              <a:t>AmRC</a:t>
            </a:r>
            <a:r>
              <a:rPr lang="en-GB" sz="1600" dirty="0" smtClean="0"/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3169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84368" cy="566936"/>
          </a:xfrm>
        </p:spPr>
        <p:txBody>
          <a:bodyPr/>
          <a:lstStyle/>
          <a:p>
            <a:pPr algn="ctr"/>
            <a:r>
              <a:rPr lang="en-GB" sz="1800" dirty="0">
                <a:solidFill>
                  <a:srgbClr val="002060"/>
                </a:solidFill>
              </a:rPr>
              <a:t>Urban WASH Technical Working Group Nairobi, September 2017</a:t>
            </a:r>
            <a:br>
              <a:rPr lang="en-GB" sz="1800" dirty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/>
            </a:r>
            <a:br>
              <a:rPr lang="en-GB" sz="1800" dirty="0" smtClean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>Urban planning &amp; Water supply system </a:t>
            </a:r>
            <a:br>
              <a:rPr lang="en-GB" sz="1800" dirty="0" smtClean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>for formalized IDPs </a:t>
            </a:r>
            <a:r>
              <a:rPr lang="en-GB" sz="1800" dirty="0">
                <a:solidFill>
                  <a:srgbClr val="002060"/>
                </a:solidFill>
              </a:rPr>
              <a:t>camp – Haiti – Port au Prince</a:t>
            </a:r>
            <a:endParaRPr lang="en-GB" sz="1800" i="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3703" y="2546268"/>
            <a:ext cx="261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WHERE WE 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2278" y="1772816"/>
            <a:ext cx="84969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b="1" u="sng" dirty="0" smtClean="0">
                <a:solidFill>
                  <a:srgbClr val="002060"/>
                </a:solidFill>
              </a:rPr>
              <a:t>Approximate </a:t>
            </a:r>
            <a:r>
              <a:rPr lang="en-GB" b="1" u="sng" dirty="0">
                <a:solidFill>
                  <a:srgbClr val="002060"/>
                </a:solidFill>
              </a:rPr>
              <a:t>Total Budget (USD):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Durable solution for IDPs Camps: :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1,500,000 USD</a:t>
            </a:r>
            <a:endParaRPr lang="en-GB" sz="1600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/>
              <a:t>Water supply</a:t>
            </a:r>
            <a:r>
              <a:rPr lang="en-GB" sz="1600" b="1" dirty="0"/>
              <a:t>:</a:t>
            </a:r>
            <a:r>
              <a:rPr lang="en-GB" sz="1600" dirty="0"/>
              <a:t> </a:t>
            </a:r>
            <a:r>
              <a:rPr lang="en-GB" sz="1600" dirty="0" smtClean="0"/>
              <a:t>568,000 USD</a:t>
            </a:r>
            <a:endParaRPr lang="en-GB" sz="1600" dirty="0"/>
          </a:p>
          <a:p>
            <a:pPr lvl="0"/>
            <a:endParaRPr lang="en-GB" b="1" u="sng" dirty="0" smtClean="0">
              <a:solidFill>
                <a:srgbClr val="002060"/>
              </a:solidFill>
            </a:endParaRPr>
          </a:p>
          <a:p>
            <a:pPr lvl="0"/>
            <a:endParaRPr lang="en-GB" b="1" u="sng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b="1" u="sng" dirty="0">
                <a:solidFill>
                  <a:srgbClr val="002060"/>
                </a:solidFill>
              </a:rPr>
              <a:t>Target population</a:t>
            </a:r>
            <a:r>
              <a:rPr lang="en-GB" b="1" u="sng" dirty="0" smtClean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rgbClr val="002060"/>
                </a:solidFill>
              </a:rPr>
              <a:t>Durable solution for IDPs Camps: :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1,162 people</a:t>
            </a:r>
            <a:endParaRPr lang="en-GB" sz="1600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u="sng" dirty="0"/>
              <a:t>Water supply</a:t>
            </a:r>
            <a:r>
              <a:rPr lang="en-GB" sz="1600" b="1" dirty="0"/>
              <a:t>:</a:t>
            </a:r>
            <a:r>
              <a:rPr lang="en-GB" sz="1600" dirty="0"/>
              <a:t> </a:t>
            </a:r>
            <a:r>
              <a:rPr lang="en-GB" sz="1600" dirty="0" smtClean="0"/>
              <a:t>10,000 people</a:t>
            </a:r>
            <a:endParaRPr lang="en-GB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3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720080"/>
          </a:xfrm>
        </p:spPr>
        <p:txBody>
          <a:bodyPr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Urban WASH Technical Working Group Nairobi, September 2017</a:t>
            </a:r>
            <a:br>
              <a:rPr lang="en-GB" sz="1600" dirty="0">
                <a:solidFill>
                  <a:srgbClr val="002060"/>
                </a:solidFill>
              </a:rPr>
            </a:b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>
                <a:solidFill>
                  <a:srgbClr val="002060"/>
                </a:solidFill>
              </a:rPr>
              <a:t/>
            </a:r>
            <a:br>
              <a:rPr lang="en-GB" sz="1600" dirty="0">
                <a:solidFill>
                  <a:srgbClr val="002060"/>
                </a:solidFill>
              </a:rPr>
            </a:br>
            <a:r>
              <a:rPr lang="en-GB" sz="1600" dirty="0">
                <a:solidFill>
                  <a:srgbClr val="002060"/>
                </a:solidFill>
              </a:rPr>
              <a:t>Urban planning &amp; Water supply system </a:t>
            </a:r>
            <a:br>
              <a:rPr lang="en-GB" sz="1600" dirty="0">
                <a:solidFill>
                  <a:srgbClr val="002060"/>
                </a:solidFill>
              </a:rPr>
            </a:br>
            <a:r>
              <a:rPr lang="en-GB" sz="1600" dirty="0">
                <a:solidFill>
                  <a:srgbClr val="002060"/>
                </a:solidFill>
              </a:rPr>
              <a:t>for formalized IDPs camp – Haiti – Port au Prince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652602"/>
            <a:ext cx="871296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rgbClr val="002060"/>
                </a:solidFill>
              </a:rPr>
              <a:t>What the </a:t>
            </a:r>
            <a:r>
              <a:rPr lang="en-GB" sz="1600" b="1" u="sng" dirty="0">
                <a:solidFill>
                  <a:srgbClr val="002060"/>
                </a:solidFill>
              </a:rPr>
              <a:t>project delivers in water supply</a:t>
            </a:r>
            <a:r>
              <a:rPr lang="en-GB" sz="1600" b="1" u="sng" dirty="0" smtClean="0">
                <a:solidFill>
                  <a:srgbClr val="002060"/>
                </a:solidFill>
              </a:rPr>
              <a:t>: safer access to water (quality &amp; quantity)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002060"/>
                </a:solidFill>
              </a:rPr>
              <a:t>Hardware/Infrastructure (water network; Tanks Water points vs plot servicing =&gt; option at this stage of the project);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u="sng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rgbClr val="002060"/>
                </a:solidFill>
              </a:rPr>
              <a:t>What </a:t>
            </a:r>
            <a:r>
              <a:rPr lang="en-GB" sz="1600" b="1" u="sng" dirty="0">
                <a:solidFill>
                  <a:srgbClr val="002060"/>
                </a:solidFill>
              </a:rPr>
              <a:t>the project delivers in Hygiene: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002060"/>
                </a:solidFill>
              </a:rPr>
              <a:t>Software: </a:t>
            </a:r>
            <a:r>
              <a:rPr lang="en-GB" sz="1600" dirty="0" smtClean="0">
                <a:solidFill>
                  <a:srgbClr val="002060"/>
                </a:solidFill>
              </a:rPr>
              <a:t>sensitization </a:t>
            </a:r>
            <a:r>
              <a:rPr lang="en-GB" sz="1600" dirty="0">
                <a:solidFill>
                  <a:srgbClr val="002060"/>
                </a:solidFill>
              </a:rPr>
              <a:t>on use of water, price of water etc</a:t>
            </a:r>
            <a:r>
              <a:rPr lang="en-GB" sz="1600" dirty="0" smtClean="0">
                <a:solidFill>
                  <a:srgbClr val="002060"/>
                </a:solidFill>
              </a:rPr>
              <a:t>.… </a:t>
            </a:r>
            <a:r>
              <a:rPr lang="en-GB" sz="1600" dirty="0" smtClean="0">
                <a:solidFill>
                  <a:srgbClr val="FF0000"/>
                </a:solidFill>
              </a:rPr>
              <a:t>(partially)</a:t>
            </a:r>
            <a:endParaRPr lang="en-GB" sz="1600" b="1" u="sng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002060"/>
                </a:solidFill>
              </a:rPr>
              <a:t>HH Water storage; </a:t>
            </a:r>
            <a:r>
              <a:rPr lang="en-GB" sz="1600" dirty="0">
                <a:solidFill>
                  <a:srgbClr val="002060"/>
                </a:solidFill>
              </a:rPr>
              <a:t>(partially</a:t>
            </a:r>
            <a:r>
              <a:rPr lang="en-GB" sz="1600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u="sng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rgbClr val="002060"/>
                </a:solidFill>
              </a:rPr>
              <a:t>Capacity </a:t>
            </a:r>
            <a:r>
              <a:rPr lang="en-GB" sz="1600" b="1" u="sng" dirty="0">
                <a:solidFill>
                  <a:srgbClr val="002060"/>
                </a:solidFill>
              </a:rPr>
              <a:t>building of target population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Land tenure support (administration process);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Committee with sub committee (including wash);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Training on finance, management, conflict resolution etc….;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articipatory </a:t>
            </a:r>
            <a:r>
              <a:rPr lang="en-US" sz="1600" dirty="0"/>
              <a:t>urban planning</a:t>
            </a:r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u="sng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rgbClr val="002060"/>
                </a:solidFill>
              </a:rPr>
              <a:t>Capacity </a:t>
            </a:r>
            <a:r>
              <a:rPr lang="en-GB" sz="1600" b="1" u="sng" dirty="0">
                <a:solidFill>
                  <a:srgbClr val="002060"/>
                </a:solidFill>
              </a:rPr>
              <a:t>building of WASH service providers</a:t>
            </a:r>
            <a:r>
              <a:rPr lang="en-GB" sz="1600" b="1" u="sng" dirty="0" smtClean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002060"/>
                </a:solidFill>
              </a:rPr>
              <a:t>Procurement procedure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002060"/>
                </a:solidFill>
              </a:rPr>
              <a:t>Technical support (design and implementation phases);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002060"/>
                </a:solidFill>
              </a:rPr>
              <a:t>Management and operation </a:t>
            </a:r>
            <a:r>
              <a:rPr lang="en-GB" sz="1600" dirty="0" smtClean="0">
                <a:solidFill>
                  <a:srgbClr val="FF0000"/>
                </a:solidFill>
              </a:rPr>
              <a:t>(not yet included)</a:t>
            </a:r>
            <a:endParaRPr lang="en-GB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557882"/>
          </a:xfrm>
        </p:spPr>
        <p:txBody>
          <a:bodyPr/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Urban WASH Technical Working Group Nairobi, September 2017</a:t>
            </a:r>
            <a:br>
              <a:rPr lang="en-GB" sz="1400" dirty="0">
                <a:solidFill>
                  <a:srgbClr val="002060"/>
                </a:solidFill>
              </a:rPr>
            </a:br>
            <a:r>
              <a:rPr lang="en-GB" sz="1400" dirty="0">
                <a:solidFill>
                  <a:srgbClr val="002060"/>
                </a:solidFill>
              </a:rPr>
              <a:t/>
            </a:r>
            <a:br>
              <a:rPr lang="en-GB" sz="1400" dirty="0">
                <a:solidFill>
                  <a:srgbClr val="002060"/>
                </a:solidFill>
              </a:rPr>
            </a:br>
            <a:r>
              <a:rPr lang="en-GB" sz="1400" dirty="0">
                <a:solidFill>
                  <a:srgbClr val="002060"/>
                </a:solidFill>
              </a:rPr>
              <a:t>Urban planning &amp; Water supply system </a:t>
            </a:r>
            <a:br>
              <a:rPr lang="en-GB" sz="1400" dirty="0">
                <a:solidFill>
                  <a:srgbClr val="002060"/>
                </a:solidFill>
              </a:rPr>
            </a:br>
            <a:r>
              <a:rPr lang="en-GB" sz="1400" dirty="0">
                <a:solidFill>
                  <a:srgbClr val="002060"/>
                </a:solidFill>
              </a:rPr>
              <a:t>for formalized IDPs camp – Haiti – Port au Prince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</a:rPr>
              <a:t>Describe Achievements and lessons </a:t>
            </a:r>
            <a:r>
              <a:rPr lang="en-GB" b="1" dirty="0" smtClean="0">
                <a:solidFill>
                  <a:srgbClr val="002060"/>
                </a:solidFill>
              </a:rPr>
              <a:t>learned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?</a:t>
            </a:r>
            <a:endParaRPr lang="en-GB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err="1" smtClean="0">
                <a:solidFill>
                  <a:srgbClr val="002060"/>
                </a:solidFill>
              </a:rPr>
              <a:t>MoUs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(DINEPA, UCLBP, Municipality…)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Urban plan (PRU) validated by Haitian institutions (</a:t>
            </a:r>
            <a:r>
              <a:rPr lang="en-GB" dirty="0" err="1" smtClean="0">
                <a:solidFill>
                  <a:srgbClr val="002060"/>
                </a:solidFill>
              </a:rPr>
              <a:t>MoE</a:t>
            </a:r>
            <a:r>
              <a:rPr lang="en-GB" dirty="0" smtClean="0">
                <a:solidFill>
                  <a:srgbClr val="002060"/>
                </a:solidFill>
              </a:rPr>
              <a:t>, MTPTC, DINEPA, Mayor etc…);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Water Supply technical study validated and integrated in DINEPA master plan for Metropolitan area of </a:t>
            </a:r>
            <a:r>
              <a:rPr lang="en-GB" dirty="0" err="1" smtClean="0">
                <a:solidFill>
                  <a:srgbClr val="002060"/>
                </a:solidFill>
              </a:rPr>
              <a:t>PaP</a:t>
            </a:r>
            <a:r>
              <a:rPr lang="en-GB" dirty="0" smtClean="0">
                <a:solidFill>
                  <a:srgbClr val="002060"/>
                </a:solidFill>
              </a:rPr>
              <a:t>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LLH, Health/protection, DRR activities;</a:t>
            </a:r>
          </a:p>
          <a:p>
            <a:pPr lvl="1"/>
            <a:endParaRPr lang="en-GB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</a:rPr>
              <a:t>Lessons learnt</a:t>
            </a:r>
            <a:r>
              <a:rPr lang="en-GB" dirty="0" smtClean="0">
                <a:solidFill>
                  <a:srgbClr val="002060"/>
                </a:solidFill>
              </a:rPr>
              <a:t>: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The key is acceptance </a:t>
            </a:r>
            <a:r>
              <a:rPr lang="en-GB" dirty="0" smtClean="0">
                <a:solidFill>
                  <a:srgbClr val="002060"/>
                </a:solidFill>
              </a:rPr>
              <a:t>of the civil society, institutions ;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communication strategy;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need flexibility (financial, operational, project/program duration);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need an holistic approach (multi-sectors);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HR (urban planner, Wash PM)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Risk management (need to take </a:t>
            </a:r>
            <a:r>
              <a:rPr lang="en-GB" dirty="0" smtClean="0">
                <a:solidFill>
                  <a:srgbClr val="002060"/>
                </a:solidFill>
              </a:rPr>
              <a:t>risk)</a:t>
            </a:r>
          </a:p>
        </p:txBody>
      </p:sp>
    </p:spTree>
    <p:extLst>
      <p:ext uri="{BB962C8B-B14F-4D97-AF65-F5344CB8AC3E}">
        <p14:creationId xmlns:p14="http://schemas.microsoft.com/office/powerpoint/2010/main" val="26029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557882"/>
          </a:xfrm>
        </p:spPr>
        <p:txBody>
          <a:bodyPr/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Urban WASH Technical Working Group Nairobi, September 2017</a:t>
            </a:r>
            <a:br>
              <a:rPr lang="en-GB" sz="1400" dirty="0">
                <a:solidFill>
                  <a:srgbClr val="002060"/>
                </a:solidFill>
              </a:rPr>
            </a:br>
            <a:r>
              <a:rPr lang="en-GB" sz="1400" dirty="0">
                <a:solidFill>
                  <a:srgbClr val="002060"/>
                </a:solidFill>
              </a:rPr>
              <a:t/>
            </a:r>
            <a:br>
              <a:rPr lang="en-GB" sz="1400" dirty="0">
                <a:solidFill>
                  <a:srgbClr val="002060"/>
                </a:solidFill>
              </a:rPr>
            </a:br>
            <a:r>
              <a:rPr lang="en-GB" sz="1400" dirty="0">
                <a:solidFill>
                  <a:srgbClr val="002060"/>
                </a:solidFill>
              </a:rPr>
              <a:t>Urban planning &amp; Water supply system </a:t>
            </a:r>
            <a:br>
              <a:rPr lang="en-GB" sz="1400" dirty="0">
                <a:solidFill>
                  <a:srgbClr val="002060"/>
                </a:solidFill>
              </a:rPr>
            </a:br>
            <a:r>
              <a:rPr lang="en-GB" sz="1400" dirty="0">
                <a:solidFill>
                  <a:srgbClr val="002060"/>
                </a:solidFill>
              </a:rPr>
              <a:t>for formalized IDPs </a:t>
            </a:r>
            <a:r>
              <a:rPr lang="en-GB" sz="1400" dirty="0" smtClean="0">
                <a:solidFill>
                  <a:srgbClr val="002060"/>
                </a:solidFill>
              </a:rPr>
              <a:t>camp – Haiti – Port au Prince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70080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Describe challenges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?</a:t>
            </a:r>
            <a:endParaRPr lang="en-GB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Political instability / Election (new mayor for municipality);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Chronic disaster that concentrate attention of donors on other areas;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Develop common vision and plan with all stakeholders;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Define area of influence of the program (IDP = ok / but surrounding neighbourhood impacted ;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Land </a:t>
            </a:r>
            <a:r>
              <a:rPr lang="en-GB" dirty="0">
                <a:solidFill>
                  <a:srgbClr val="002060"/>
                </a:solidFill>
              </a:rPr>
              <a:t>tenure (secure HH),</a:t>
            </a:r>
            <a:endParaRPr lang="en-GB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Coordination mechanism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Costly program for low # of population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</a:rPr>
              <a:t>Win credibility with partners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</a:rPr>
              <a:t>What resources did you need or lack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Extension of 9 to 12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250,000 USD to achieve the water network and support, reinforce capacity of service provider;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Project photos and any additional conclusions?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37284"/>
            <a:ext cx="6766725" cy="4784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541</Words>
  <Application>Microsoft Office PowerPoint</Application>
  <PresentationFormat>Affichage à l'écran (4:3)</PresentationFormat>
  <Paragraphs>74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IFRC_2011 presentation-EN</vt:lpstr>
      <vt:lpstr>Custom Design</vt:lpstr>
      <vt:lpstr>Urban WASH Technical Working Group Nairobi, September 2017  Urban planning &amp; Water supply system  for formalized IDPs camp – Haiti – Port au Prince</vt:lpstr>
      <vt:lpstr>Urban WASH Technical Working Group Nairobi, September 2017  Urban planning &amp; Water supply system  for formalized IDPs camp – Haiti – Port au Prince</vt:lpstr>
      <vt:lpstr>Urban WASH Technical Working Group Nairobi, September 2017   Urban planning &amp; Water supply system  for formalized IDPs camp – Haiti – Port au Prince</vt:lpstr>
      <vt:lpstr>Urban WASH Technical Working Group Nairobi, September 2017  Urban planning &amp; Water supply system  for formalized IDPs camp – Haiti – Port au Prince</vt:lpstr>
      <vt:lpstr>Urban WASH Technical Working Group Nairobi, September 2017  Urban planning &amp; Water supply system  for formalized IDPs camp – Haiti – Port au Prince</vt:lpstr>
      <vt:lpstr>Project photos and any additional conclusions?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marine.wallace;Uli Jaspers</dc:creator>
  <cp:lastModifiedBy>Charles Aurouet</cp:lastModifiedBy>
  <cp:revision>229</cp:revision>
  <cp:lastPrinted>2016-04-20T08:21:41Z</cp:lastPrinted>
  <dcterms:created xsi:type="dcterms:W3CDTF">2011-05-17T09:54:11Z</dcterms:created>
  <dcterms:modified xsi:type="dcterms:W3CDTF">2017-09-28T13:56:51Z</dcterms:modified>
</cp:coreProperties>
</file>