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2" r:id="rId2"/>
  </p:sldMasterIdLst>
  <p:notesMasterIdLst>
    <p:notesMasterId r:id="rId9"/>
  </p:notesMasterIdLst>
  <p:handoutMasterIdLst>
    <p:handoutMasterId r:id="rId10"/>
  </p:handoutMasterIdLst>
  <p:sldIdLst>
    <p:sldId id="387" r:id="rId3"/>
    <p:sldId id="384" r:id="rId4"/>
    <p:sldId id="370" r:id="rId5"/>
    <p:sldId id="385" r:id="rId6"/>
    <p:sldId id="388" r:id="rId7"/>
    <p:sldId id="386" r:id="rId8"/>
  </p:sldIdLst>
  <p:sldSz cx="9144000" cy="6858000" type="screen4x3"/>
  <p:notesSz cx="6797675" cy="98726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C21"/>
    <a:srgbClr val="002060"/>
    <a:srgbClr val="541818"/>
    <a:srgbClr val="8B4907"/>
    <a:srgbClr val="5C4F46"/>
    <a:srgbClr val="66584E"/>
    <a:srgbClr val="E8C7B0"/>
    <a:srgbClr val="F4D1B9"/>
    <a:srgbClr val="B9B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8" autoAdjust="0"/>
    <p:restoredTop sz="86429" autoAdjust="0"/>
  </p:normalViewPr>
  <p:slideViewPr>
    <p:cSldViewPr>
      <p:cViewPr>
        <p:scale>
          <a:sx n="70" d="100"/>
          <a:sy n="70" d="100"/>
        </p:scale>
        <p:origin x="-1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739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124" y="-6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9193C0B-0D08-4E2A-B725-3752F6CA8538}" type="datetimeFigureOut">
              <a:rPr lang="en-GB"/>
              <a:pPr>
                <a:defRPr/>
              </a:pPr>
              <a:t>28/09/2017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6899"/>
            <a:ext cx="2946400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6899"/>
            <a:ext cx="2946400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BB45137-13A1-4792-9020-2316740E028C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798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6"/>
          </a:xfrm>
          <a:prstGeom prst="rect">
            <a:avLst/>
          </a:prstGeom>
        </p:spPr>
        <p:txBody>
          <a:bodyPr vert="horz" lIns="89150" tIns="44575" rIns="89150" bIns="44575" rtlCol="0"/>
          <a:lstStyle>
            <a:lvl1pPr algn="l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6"/>
          </a:xfrm>
          <a:prstGeom prst="rect">
            <a:avLst/>
          </a:prstGeom>
        </p:spPr>
        <p:txBody>
          <a:bodyPr vert="horz" lIns="89150" tIns="44575" rIns="89150" bIns="44575" rtlCol="0"/>
          <a:lstStyle>
            <a:lvl1pPr algn="r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9AE83C6-13C0-48DB-AEA9-205C088AE42D}" type="datetimeFigureOut">
              <a:rPr lang="es-ES_tradnl"/>
              <a:pPr>
                <a:defRPr/>
              </a:pPr>
              <a:t>28/09/2017</a:t>
            </a:fld>
            <a:endParaRPr lang="es-ES_tradn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39775"/>
            <a:ext cx="4940300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50" tIns="44575" rIns="89150" bIns="44575" rtlCol="0" anchor="ctr"/>
          <a:lstStyle/>
          <a:p>
            <a:pPr lvl="0"/>
            <a:endParaRPr lang="es-ES_tradnl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9239"/>
            <a:ext cx="5438775" cy="4442935"/>
          </a:xfrm>
          <a:prstGeom prst="rect">
            <a:avLst/>
          </a:prstGeom>
        </p:spPr>
        <p:txBody>
          <a:bodyPr vert="horz" lIns="89150" tIns="44575" rIns="89150" bIns="4457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s-ES_tradn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46400" cy="494185"/>
          </a:xfrm>
          <a:prstGeom prst="rect">
            <a:avLst/>
          </a:prstGeom>
        </p:spPr>
        <p:txBody>
          <a:bodyPr vert="horz" lIns="89150" tIns="44575" rIns="89150" bIns="44575" rtlCol="0" anchor="b"/>
          <a:lstStyle>
            <a:lvl1pPr algn="l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6899"/>
            <a:ext cx="2946400" cy="494185"/>
          </a:xfrm>
          <a:prstGeom prst="rect">
            <a:avLst/>
          </a:prstGeom>
        </p:spPr>
        <p:txBody>
          <a:bodyPr vert="horz" lIns="89150" tIns="44575" rIns="89150" bIns="44575" rtlCol="0" anchor="b"/>
          <a:lstStyle>
            <a:lvl1pPr algn="r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FE1987-CEAC-48DA-B404-DE5109E627C2}" type="slidenum">
              <a:rPr lang="es-ES_tradnl"/>
              <a:pPr>
                <a:defRPr/>
              </a:pPr>
              <a:t>‹N°›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86268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FE1987-CEAC-48DA-B404-DE5109E627C2}" type="slidenum">
              <a:rPr lang="es-ES_tradnl" smtClean="0"/>
              <a:pPr>
                <a:defRPr/>
              </a:pPr>
              <a:t>1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77575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FE1987-CEAC-48DA-B404-DE5109E627C2}" type="slidenum">
              <a:rPr lang="es-ES_tradnl" smtClean="0"/>
              <a:pPr>
                <a:defRPr/>
              </a:pPr>
              <a:t>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77575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6" name="Oval 5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555" y="625325"/>
              <a:ext cx="1144157" cy="46178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Federation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Health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WatSan/EH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  <a:prstGeom prst="rect">
            <a:avLst/>
          </a:prstGeo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AAA2D-7AF4-4BC7-87FD-D7F5408F7F3B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F2289-0BC8-4073-8ECD-F1013F2E0E1A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07C4A-4376-4586-BD19-D3AC3B4A6205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1A1CD-2ECB-42DD-BD5A-67A8747FAB67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0AE14-B9C1-44FA-9955-44FE2276C9D0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1FAB0-8846-42CD-BA9B-EFD961C30E2A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57164-09EE-4B9F-9182-445A51E7A849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420D7-3DC2-49F0-B3DE-CF7A141BF1E6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7F4C8-1872-4E7F-AC3B-326FF1AE0478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489C-BA7C-40EE-8BD5-D80C977AB668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32656"/>
            <a:ext cx="68580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76400"/>
            <a:ext cx="6858000" cy="4191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CB826-BB65-43D4-8C06-D4A1233BA325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8A975-CD99-44FB-96BD-3026E458D3D6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590727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</a:t>
              </a:r>
              <a:r>
                <a:rPr lang="en-US" sz="2000" b="1" baseline="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Water, Sanitation, and Emergency Health Unit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William Carter, WatSan Senior Officer</a:t>
              </a:r>
              <a:b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 : +41 022 730 4218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EMAIL: william.carter@ifrc.org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6025976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 dirty="0"/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 dirty="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3" name="Picture 14" descr="IFRC_logo_EN.gif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339725" y="188640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2555" y="625325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000" dirty="0" smtClean="0">
                  <a:solidFill>
                    <a:schemeClr val="bg1"/>
                  </a:solidFill>
                </a:rPr>
                <a:t>Federation </a:t>
              </a:r>
            </a:p>
            <a:p>
              <a:pPr algn="ctr"/>
              <a:r>
                <a:rPr lang="en-GB" sz="1000" dirty="0" smtClean="0">
                  <a:solidFill>
                    <a:schemeClr val="bg1"/>
                  </a:solidFill>
                </a:rPr>
                <a:t>WASH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TextBox 11"/>
          <p:cNvSpPr txBox="1"/>
          <p:nvPr userDrawn="1"/>
        </p:nvSpPr>
        <p:spPr>
          <a:xfrm rot="188437">
            <a:off x="6310313" y="1938338"/>
            <a:ext cx="185261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9" r:id="rId1"/>
    <p:sldLayoutId id="2147484180" r:id="rId2"/>
    <p:sldLayoutId id="2147484181" r:id="rId3"/>
    <p:sldLayoutId id="2147484182" r:id="rId4"/>
    <p:sldLayoutId id="2147484183" r:id="rId5"/>
    <p:sldLayoutId id="2147484184" r:id="rId6"/>
    <p:sldLayoutId id="2147484185" r:id="rId7"/>
    <p:sldLayoutId id="2147484186" r:id="rId8"/>
    <p:sldLayoutId id="2147484166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CC800DA-399E-41C4-A6F0-DEE48DD6CE80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  <p:sldLayoutId id="214748417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884368" cy="566936"/>
          </a:xfrm>
        </p:spPr>
        <p:txBody>
          <a:bodyPr/>
          <a:lstStyle/>
          <a:p>
            <a:pPr algn="ctr"/>
            <a:r>
              <a:rPr lang="en-GB" sz="1800" dirty="0">
                <a:solidFill>
                  <a:srgbClr val="002060"/>
                </a:solidFill>
              </a:rPr>
              <a:t>Urban WASH Technical Working Group Nairobi, September 2017</a:t>
            </a:r>
            <a:br>
              <a:rPr lang="en-GB" sz="1800" dirty="0">
                <a:solidFill>
                  <a:srgbClr val="002060"/>
                </a:solidFill>
              </a:rPr>
            </a:br>
            <a:r>
              <a:rPr lang="en-GB" sz="1800" dirty="0" smtClean="0">
                <a:solidFill>
                  <a:srgbClr val="002060"/>
                </a:solidFill>
              </a:rPr>
              <a:t/>
            </a:r>
            <a:br>
              <a:rPr lang="en-GB" sz="1800" dirty="0" smtClean="0">
                <a:solidFill>
                  <a:srgbClr val="002060"/>
                </a:solidFill>
              </a:rPr>
            </a:br>
            <a:r>
              <a:rPr lang="en-GB" sz="1800" dirty="0" smtClean="0">
                <a:solidFill>
                  <a:srgbClr val="002060"/>
                </a:solidFill>
              </a:rPr>
              <a:t>Urban planning &amp; Water supply system </a:t>
            </a:r>
            <a:br>
              <a:rPr lang="en-GB" sz="1800" dirty="0" smtClean="0">
                <a:solidFill>
                  <a:srgbClr val="002060"/>
                </a:solidFill>
              </a:rPr>
            </a:br>
            <a:r>
              <a:rPr lang="en-GB" sz="1800" dirty="0" smtClean="0">
                <a:solidFill>
                  <a:srgbClr val="002060"/>
                </a:solidFill>
              </a:rPr>
              <a:t>for formalized IDPs </a:t>
            </a:r>
            <a:r>
              <a:rPr lang="en-GB" sz="1800" dirty="0">
                <a:solidFill>
                  <a:srgbClr val="002060"/>
                </a:solidFill>
              </a:rPr>
              <a:t>camp – Haiti – Port au Prince</a:t>
            </a:r>
            <a:endParaRPr lang="en-GB" sz="1800" i="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93703" y="2546268"/>
            <a:ext cx="2618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WHERE WE WORK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5536" y="1844819"/>
            <a:ext cx="849694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rgbClr val="002060"/>
                </a:solidFill>
              </a:rPr>
              <a:t>National Society(s) active in this Project</a:t>
            </a:r>
            <a:r>
              <a:rPr lang="en-GB" sz="1600" b="1" u="sng" dirty="0" smtClean="0">
                <a:solidFill>
                  <a:srgbClr val="002060"/>
                </a:solidFill>
              </a:rPr>
              <a:t>: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rgbClr val="002060"/>
                </a:solidFill>
              </a:rPr>
              <a:t>1</a:t>
            </a:r>
            <a:r>
              <a:rPr lang="en-GB" sz="1600" baseline="30000" dirty="0" smtClean="0">
                <a:solidFill>
                  <a:srgbClr val="002060"/>
                </a:solidFill>
              </a:rPr>
              <a:t>st</a:t>
            </a:r>
            <a:r>
              <a:rPr lang="en-GB" sz="1600" dirty="0" smtClean="0">
                <a:solidFill>
                  <a:srgbClr val="002060"/>
                </a:solidFill>
              </a:rPr>
              <a:t> Phase Urban planning: FRC &amp; HRC for operation &amp; implementation, and CRC for operation and technical collaboration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b="1" dirty="0" smtClean="0"/>
              <a:t>Water Supply: </a:t>
            </a:r>
            <a:r>
              <a:rPr lang="en-GB" sz="1600" b="1" dirty="0"/>
              <a:t>FRC &amp; HRC for operation &amp; implementation </a:t>
            </a:r>
            <a:r>
              <a:rPr lang="en-GB" sz="1600" b="1" dirty="0" smtClean="0"/>
              <a:t>and </a:t>
            </a:r>
            <a:r>
              <a:rPr lang="en-GB" sz="1600" b="1" dirty="0" err="1" smtClean="0"/>
              <a:t>AmRC</a:t>
            </a:r>
            <a:r>
              <a:rPr lang="en-GB" sz="1600" b="1" dirty="0" smtClean="0"/>
              <a:t> for funding </a:t>
            </a:r>
            <a:endParaRPr lang="en-GB" sz="1600" b="1" u="sng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GB" sz="1600" b="1" u="sng" dirty="0">
              <a:solidFill>
                <a:srgbClr val="00206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rgbClr val="002060"/>
                </a:solidFill>
              </a:rPr>
              <a:t>Country/Location of Project</a:t>
            </a:r>
            <a:r>
              <a:rPr lang="en-GB" sz="1600" b="1" u="sng" dirty="0" smtClean="0">
                <a:solidFill>
                  <a:srgbClr val="002060"/>
                </a:solidFill>
              </a:rPr>
              <a:t>:</a:t>
            </a:r>
            <a:r>
              <a:rPr lang="en-GB" sz="1600" dirty="0" smtClean="0">
                <a:solidFill>
                  <a:srgbClr val="002060"/>
                </a:solidFill>
              </a:rPr>
              <a:t> HAITI – Port au Prince</a:t>
            </a:r>
            <a:endParaRPr lang="en-GB" sz="1600" b="1" u="sng" dirty="0">
              <a:solidFill>
                <a:srgbClr val="002060"/>
              </a:solidFill>
            </a:endParaRPr>
          </a:p>
          <a:p>
            <a:pPr lvl="0"/>
            <a:endParaRPr lang="en-GB" sz="1600" b="1" u="sng" dirty="0">
              <a:solidFill>
                <a:srgbClr val="00206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rgbClr val="002060"/>
                </a:solidFill>
              </a:rPr>
              <a:t>Title of Project/Case Study</a:t>
            </a:r>
            <a:r>
              <a:rPr lang="en-GB" sz="1600" b="1" u="sng" dirty="0" smtClean="0">
                <a:solidFill>
                  <a:srgbClr val="002060"/>
                </a:solidFill>
              </a:rPr>
              <a:t>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b="1" u="sng" dirty="0" smtClean="0">
                <a:solidFill>
                  <a:srgbClr val="002060"/>
                </a:solidFill>
              </a:rPr>
              <a:t>Durable solution for IDPs Camps: </a:t>
            </a:r>
            <a:r>
              <a:rPr lang="en-GB" sz="1600" dirty="0" smtClean="0">
                <a:solidFill>
                  <a:srgbClr val="002060"/>
                </a:solidFill>
              </a:rPr>
              <a:t>Urban planning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b="1" u="sng" dirty="0" smtClean="0"/>
              <a:t>Water supply system for an improve access to water for formalized IDPs camps</a:t>
            </a:r>
            <a:endParaRPr lang="en-GB" sz="1600" b="1" u="sng" dirty="0"/>
          </a:p>
          <a:p>
            <a:pPr lvl="0"/>
            <a:endParaRPr lang="en-GB" b="1" u="sng" dirty="0">
              <a:solidFill>
                <a:srgbClr val="00206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rgbClr val="002060"/>
                </a:solidFill>
              </a:rPr>
              <a:t>Time scale of project</a:t>
            </a:r>
            <a:r>
              <a:rPr lang="en-GB" sz="1600" b="1" u="sng" dirty="0" smtClean="0">
                <a:solidFill>
                  <a:srgbClr val="002060"/>
                </a:solidFill>
              </a:rPr>
              <a:t>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rgbClr val="002060"/>
                </a:solidFill>
              </a:rPr>
              <a:t>Durable solution for IDPs Camps: </a:t>
            </a:r>
            <a:r>
              <a:rPr lang="en-GB" sz="1600" b="1" u="sng" dirty="0" smtClean="0">
                <a:solidFill>
                  <a:srgbClr val="002060"/>
                </a:solidFill>
              </a:rPr>
              <a:t>:</a:t>
            </a:r>
            <a:r>
              <a:rPr lang="en-GB" sz="1600" dirty="0" smtClean="0">
                <a:solidFill>
                  <a:srgbClr val="002060"/>
                </a:solidFill>
              </a:rPr>
              <a:t> 25 months (but 20 months in reality)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b="1" u="sng" dirty="0" smtClean="0"/>
              <a:t>Water supply</a:t>
            </a:r>
            <a:r>
              <a:rPr lang="en-GB" sz="1600" b="1" dirty="0" smtClean="0"/>
              <a:t>:</a:t>
            </a:r>
            <a:r>
              <a:rPr lang="en-GB" sz="1600" dirty="0" smtClean="0"/>
              <a:t> 18 months (but only 9 months funded  by </a:t>
            </a:r>
            <a:r>
              <a:rPr lang="en-GB" sz="1600" dirty="0" err="1" smtClean="0"/>
              <a:t>AmRC</a:t>
            </a:r>
            <a:r>
              <a:rPr lang="en-GB" sz="1600" dirty="0" smtClean="0"/>
              <a:t>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31694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884368" cy="566936"/>
          </a:xfrm>
        </p:spPr>
        <p:txBody>
          <a:bodyPr/>
          <a:lstStyle/>
          <a:p>
            <a:pPr algn="ctr"/>
            <a:r>
              <a:rPr lang="en-GB" sz="1800" dirty="0">
                <a:solidFill>
                  <a:srgbClr val="002060"/>
                </a:solidFill>
              </a:rPr>
              <a:t>Urban WASH Technical Working Group Nairobi, September 2017</a:t>
            </a:r>
            <a:br>
              <a:rPr lang="en-GB" sz="1800" dirty="0">
                <a:solidFill>
                  <a:srgbClr val="002060"/>
                </a:solidFill>
              </a:rPr>
            </a:br>
            <a:r>
              <a:rPr lang="en-GB" sz="1800" dirty="0" smtClean="0">
                <a:solidFill>
                  <a:srgbClr val="002060"/>
                </a:solidFill>
              </a:rPr>
              <a:t/>
            </a:r>
            <a:br>
              <a:rPr lang="en-GB" sz="1800" dirty="0" smtClean="0">
                <a:solidFill>
                  <a:srgbClr val="002060"/>
                </a:solidFill>
              </a:rPr>
            </a:br>
            <a:r>
              <a:rPr lang="en-GB" sz="1800" dirty="0" smtClean="0">
                <a:solidFill>
                  <a:srgbClr val="002060"/>
                </a:solidFill>
              </a:rPr>
              <a:t>Urban planning &amp; Water supply system </a:t>
            </a:r>
            <a:br>
              <a:rPr lang="en-GB" sz="1800" dirty="0" smtClean="0">
                <a:solidFill>
                  <a:srgbClr val="002060"/>
                </a:solidFill>
              </a:rPr>
            </a:br>
            <a:r>
              <a:rPr lang="en-GB" sz="1800" dirty="0" smtClean="0">
                <a:solidFill>
                  <a:srgbClr val="002060"/>
                </a:solidFill>
              </a:rPr>
              <a:t>for formalized IDPs </a:t>
            </a:r>
            <a:r>
              <a:rPr lang="en-GB" sz="1800" dirty="0">
                <a:solidFill>
                  <a:srgbClr val="002060"/>
                </a:solidFill>
              </a:rPr>
              <a:t>camp – Haiti – Port au Prince</a:t>
            </a:r>
            <a:endParaRPr lang="en-GB" sz="1800" i="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93703" y="2546268"/>
            <a:ext cx="2618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WHERE WE WORK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2278" y="1772816"/>
            <a:ext cx="849694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GB" b="1" u="sng" dirty="0" smtClean="0">
                <a:solidFill>
                  <a:srgbClr val="002060"/>
                </a:solidFill>
              </a:rPr>
              <a:t>Approximate </a:t>
            </a:r>
            <a:r>
              <a:rPr lang="en-GB" b="1" u="sng" dirty="0">
                <a:solidFill>
                  <a:srgbClr val="002060"/>
                </a:solidFill>
              </a:rPr>
              <a:t>Total Budget (USD):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rgbClr val="002060"/>
                </a:solidFill>
              </a:rPr>
              <a:t>Durable solution for IDPs Camps: :</a:t>
            </a:r>
            <a:r>
              <a:rPr lang="en-GB" sz="1600" dirty="0">
                <a:solidFill>
                  <a:srgbClr val="002060"/>
                </a:solidFill>
              </a:rPr>
              <a:t> </a:t>
            </a:r>
            <a:r>
              <a:rPr lang="en-GB" sz="1600" dirty="0" smtClean="0">
                <a:solidFill>
                  <a:srgbClr val="002060"/>
                </a:solidFill>
              </a:rPr>
              <a:t>1,500,000 USD</a:t>
            </a:r>
            <a:endParaRPr lang="en-GB" sz="1600" dirty="0">
              <a:solidFill>
                <a:srgbClr val="00206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b="1" u="sng" dirty="0"/>
              <a:t>Water supply</a:t>
            </a:r>
            <a:r>
              <a:rPr lang="en-GB" sz="1600" b="1" dirty="0"/>
              <a:t>:</a:t>
            </a:r>
            <a:r>
              <a:rPr lang="en-GB" sz="1600" dirty="0"/>
              <a:t> </a:t>
            </a:r>
            <a:r>
              <a:rPr lang="en-GB" sz="1600" dirty="0" smtClean="0"/>
              <a:t>568,000 USD</a:t>
            </a:r>
            <a:endParaRPr lang="en-GB" sz="1600" dirty="0"/>
          </a:p>
          <a:p>
            <a:pPr lvl="0"/>
            <a:endParaRPr lang="en-GB" b="1" u="sng" dirty="0" smtClean="0">
              <a:solidFill>
                <a:srgbClr val="002060"/>
              </a:solidFill>
            </a:endParaRPr>
          </a:p>
          <a:p>
            <a:pPr lvl="0"/>
            <a:endParaRPr lang="en-GB" b="1" u="sng" dirty="0">
              <a:solidFill>
                <a:srgbClr val="00206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GB" b="1" u="sng" dirty="0">
                <a:solidFill>
                  <a:srgbClr val="002060"/>
                </a:solidFill>
              </a:rPr>
              <a:t>Target population</a:t>
            </a:r>
            <a:r>
              <a:rPr lang="en-GB" b="1" u="sng" dirty="0" smtClean="0">
                <a:solidFill>
                  <a:srgbClr val="002060"/>
                </a:solidFill>
              </a:rPr>
              <a:t>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b="1" u="sng" dirty="0">
                <a:solidFill>
                  <a:srgbClr val="002060"/>
                </a:solidFill>
              </a:rPr>
              <a:t>Durable solution for IDPs Camps: :</a:t>
            </a:r>
            <a:r>
              <a:rPr lang="en-GB" sz="1600" dirty="0">
                <a:solidFill>
                  <a:srgbClr val="002060"/>
                </a:solidFill>
              </a:rPr>
              <a:t> </a:t>
            </a:r>
            <a:r>
              <a:rPr lang="en-GB" sz="1600" dirty="0" smtClean="0">
                <a:solidFill>
                  <a:srgbClr val="002060"/>
                </a:solidFill>
              </a:rPr>
              <a:t>1,162 people</a:t>
            </a:r>
            <a:endParaRPr lang="en-GB" sz="1600" dirty="0">
              <a:solidFill>
                <a:srgbClr val="00206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b="1" u="sng" dirty="0"/>
              <a:t>Water supply</a:t>
            </a:r>
            <a:r>
              <a:rPr lang="en-GB" sz="1600" b="1" dirty="0"/>
              <a:t>:</a:t>
            </a:r>
            <a:r>
              <a:rPr lang="en-GB" sz="1600" dirty="0"/>
              <a:t> </a:t>
            </a:r>
            <a:r>
              <a:rPr lang="en-GB" sz="1600" dirty="0" smtClean="0"/>
              <a:t>10,000 people</a:t>
            </a:r>
            <a:endParaRPr lang="en-GB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539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32656"/>
            <a:ext cx="6858000" cy="720080"/>
          </a:xfrm>
        </p:spPr>
        <p:txBody>
          <a:bodyPr/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Urban WASH Technical Working Group Nairobi, September 2017</a:t>
            </a:r>
            <a:br>
              <a:rPr lang="en-GB" sz="1600" dirty="0">
                <a:solidFill>
                  <a:srgbClr val="002060"/>
                </a:solidFill>
              </a:rPr>
            </a:br>
            <a:r>
              <a:rPr lang="en-GB" sz="1600" dirty="0" smtClean="0">
                <a:solidFill>
                  <a:srgbClr val="002060"/>
                </a:solidFill>
              </a:rPr>
              <a:t> </a:t>
            </a:r>
            <a:r>
              <a:rPr lang="en-GB" sz="1600" dirty="0">
                <a:solidFill>
                  <a:srgbClr val="002060"/>
                </a:solidFill>
              </a:rPr>
              <a:t/>
            </a:r>
            <a:br>
              <a:rPr lang="en-GB" sz="1600" dirty="0">
                <a:solidFill>
                  <a:srgbClr val="002060"/>
                </a:solidFill>
              </a:rPr>
            </a:br>
            <a:r>
              <a:rPr lang="en-GB" sz="1600" dirty="0">
                <a:solidFill>
                  <a:srgbClr val="002060"/>
                </a:solidFill>
              </a:rPr>
              <a:t>Urban planning &amp; Water supply system </a:t>
            </a:r>
            <a:br>
              <a:rPr lang="en-GB" sz="1600" dirty="0">
                <a:solidFill>
                  <a:srgbClr val="002060"/>
                </a:solidFill>
              </a:rPr>
            </a:br>
            <a:r>
              <a:rPr lang="en-GB" sz="1600" dirty="0">
                <a:solidFill>
                  <a:srgbClr val="002060"/>
                </a:solidFill>
              </a:rPr>
              <a:t>for formalized IDPs camp – Haiti – Port au Prince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652602"/>
            <a:ext cx="871296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u="sng" dirty="0" smtClean="0">
                <a:solidFill>
                  <a:srgbClr val="002060"/>
                </a:solidFill>
              </a:rPr>
              <a:t>What the </a:t>
            </a:r>
            <a:r>
              <a:rPr lang="en-GB" sz="1600" b="1" u="sng" dirty="0">
                <a:solidFill>
                  <a:srgbClr val="002060"/>
                </a:solidFill>
              </a:rPr>
              <a:t>project delivers in water supply</a:t>
            </a:r>
            <a:r>
              <a:rPr lang="en-GB" sz="1600" b="1" u="sng" dirty="0" smtClean="0">
                <a:solidFill>
                  <a:srgbClr val="002060"/>
                </a:solidFill>
              </a:rPr>
              <a:t>: safer access to water (quality &amp; quantity)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600" dirty="0" smtClean="0">
                <a:solidFill>
                  <a:srgbClr val="002060"/>
                </a:solidFill>
              </a:rPr>
              <a:t>Hardware/Infrastructure (water network; Tanks Water points vs plot servicing =&gt; option at this stage of the project);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b="1" u="sng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u="sng" dirty="0" smtClean="0">
                <a:solidFill>
                  <a:srgbClr val="002060"/>
                </a:solidFill>
              </a:rPr>
              <a:t>What </a:t>
            </a:r>
            <a:r>
              <a:rPr lang="en-GB" sz="1600" b="1" u="sng" dirty="0">
                <a:solidFill>
                  <a:srgbClr val="002060"/>
                </a:solidFill>
              </a:rPr>
              <a:t>the project delivers in Hygiene: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600" dirty="0">
                <a:solidFill>
                  <a:srgbClr val="002060"/>
                </a:solidFill>
              </a:rPr>
              <a:t>Software: </a:t>
            </a:r>
            <a:r>
              <a:rPr lang="en-GB" sz="1600" dirty="0" smtClean="0">
                <a:solidFill>
                  <a:srgbClr val="002060"/>
                </a:solidFill>
              </a:rPr>
              <a:t>sensitization </a:t>
            </a:r>
            <a:r>
              <a:rPr lang="en-GB" sz="1600" dirty="0">
                <a:solidFill>
                  <a:srgbClr val="002060"/>
                </a:solidFill>
              </a:rPr>
              <a:t>on use of water, price of water etc</a:t>
            </a:r>
            <a:r>
              <a:rPr lang="en-GB" sz="1600" dirty="0" smtClean="0">
                <a:solidFill>
                  <a:srgbClr val="002060"/>
                </a:solidFill>
              </a:rPr>
              <a:t>.… </a:t>
            </a:r>
            <a:r>
              <a:rPr lang="en-GB" sz="1600" dirty="0" smtClean="0">
                <a:solidFill>
                  <a:srgbClr val="FF0000"/>
                </a:solidFill>
              </a:rPr>
              <a:t>(partially)</a:t>
            </a:r>
            <a:endParaRPr lang="en-GB" sz="1600" b="1" u="sng" dirty="0">
              <a:solidFill>
                <a:srgbClr val="FF000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600" dirty="0" smtClean="0">
                <a:solidFill>
                  <a:srgbClr val="002060"/>
                </a:solidFill>
              </a:rPr>
              <a:t>HH Water storage; </a:t>
            </a:r>
            <a:r>
              <a:rPr lang="en-GB" sz="1600" dirty="0">
                <a:solidFill>
                  <a:srgbClr val="002060"/>
                </a:solidFill>
              </a:rPr>
              <a:t>(partially</a:t>
            </a:r>
            <a:r>
              <a:rPr lang="en-GB" sz="1600" dirty="0" smtClean="0">
                <a:solidFill>
                  <a:srgbClr val="002060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b="1" u="sng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u="sng" dirty="0" smtClean="0">
                <a:solidFill>
                  <a:srgbClr val="002060"/>
                </a:solidFill>
              </a:rPr>
              <a:t>Capacity </a:t>
            </a:r>
            <a:r>
              <a:rPr lang="en-GB" sz="1600" b="1" u="sng" dirty="0">
                <a:solidFill>
                  <a:srgbClr val="002060"/>
                </a:solidFill>
              </a:rPr>
              <a:t>building of target population</a:t>
            </a:r>
            <a:r>
              <a:rPr lang="en-GB" sz="1600" b="1" u="sng" dirty="0" smtClean="0">
                <a:solidFill>
                  <a:srgbClr val="002060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Land tenure support (administration process);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Committee with sub committee (including wash);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Training on finance, management, conflict resolution etc….;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</a:t>
            </a:r>
            <a:r>
              <a:rPr lang="en-US" sz="1600" dirty="0" smtClean="0"/>
              <a:t>articipatory </a:t>
            </a:r>
            <a:r>
              <a:rPr lang="en-US" sz="1600" dirty="0"/>
              <a:t>urban planning</a:t>
            </a:r>
            <a:endParaRPr lang="en-GB" sz="16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b="1" u="sng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u="sng" dirty="0" smtClean="0">
                <a:solidFill>
                  <a:srgbClr val="002060"/>
                </a:solidFill>
              </a:rPr>
              <a:t>Capacity </a:t>
            </a:r>
            <a:r>
              <a:rPr lang="en-GB" sz="1600" b="1" u="sng" dirty="0">
                <a:solidFill>
                  <a:srgbClr val="002060"/>
                </a:solidFill>
              </a:rPr>
              <a:t>building of WASH service providers</a:t>
            </a:r>
            <a:r>
              <a:rPr lang="en-GB" sz="1600" b="1" u="sng" dirty="0" smtClean="0">
                <a:solidFill>
                  <a:srgbClr val="002060"/>
                </a:solidFill>
              </a:rPr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600" dirty="0" smtClean="0">
                <a:solidFill>
                  <a:srgbClr val="002060"/>
                </a:solidFill>
              </a:rPr>
              <a:t>Procurement procedure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600" dirty="0" smtClean="0">
                <a:solidFill>
                  <a:srgbClr val="002060"/>
                </a:solidFill>
              </a:rPr>
              <a:t>Technical support (design and implementation phases);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600" dirty="0" smtClean="0">
                <a:solidFill>
                  <a:srgbClr val="002060"/>
                </a:solidFill>
              </a:rPr>
              <a:t>Management and operation </a:t>
            </a:r>
            <a:r>
              <a:rPr lang="en-GB" sz="1600" dirty="0" smtClean="0">
                <a:solidFill>
                  <a:srgbClr val="FF0000"/>
                </a:solidFill>
              </a:rPr>
              <a:t>(not yet included)</a:t>
            </a:r>
            <a:endParaRPr lang="en-GB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30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557882"/>
          </a:xfrm>
        </p:spPr>
        <p:txBody>
          <a:bodyPr/>
          <a:lstStyle/>
          <a:p>
            <a:pPr algn="ctr"/>
            <a:r>
              <a:rPr lang="en-GB" sz="1400" dirty="0">
                <a:solidFill>
                  <a:srgbClr val="002060"/>
                </a:solidFill>
              </a:rPr>
              <a:t>Urban WASH Technical Working Group Nairobi, September 2017</a:t>
            </a:r>
            <a:br>
              <a:rPr lang="en-GB" sz="1400" dirty="0">
                <a:solidFill>
                  <a:srgbClr val="002060"/>
                </a:solidFill>
              </a:rPr>
            </a:br>
            <a:r>
              <a:rPr lang="en-GB" sz="1400" dirty="0">
                <a:solidFill>
                  <a:srgbClr val="002060"/>
                </a:solidFill>
              </a:rPr>
              <a:t/>
            </a:r>
            <a:br>
              <a:rPr lang="en-GB" sz="1400" dirty="0">
                <a:solidFill>
                  <a:srgbClr val="002060"/>
                </a:solidFill>
              </a:rPr>
            </a:br>
            <a:r>
              <a:rPr lang="en-GB" sz="1400" dirty="0">
                <a:solidFill>
                  <a:srgbClr val="002060"/>
                </a:solidFill>
              </a:rPr>
              <a:t>Urban planning &amp; Water supply system </a:t>
            </a:r>
            <a:br>
              <a:rPr lang="en-GB" sz="1400" dirty="0">
                <a:solidFill>
                  <a:srgbClr val="002060"/>
                </a:solidFill>
              </a:rPr>
            </a:br>
            <a:r>
              <a:rPr lang="en-GB" sz="1400" dirty="0">
                <a:solidFill>
                  <a:srgbClr val="002060"/>
                </a:solidFill>
              </a:rPr>
              <a:t>for formalized IDPs camp – Haiti – Port au Prince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628800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2060"/>
                </a:solidFill>
              </a:rPr>
              <a:t>Describe Achievements and lessons </a:t>
            </a:r>
            <a:r>
              <a:rPr lang="en-GB" b="1" dirty="0" smtClean="0">
                <a:solidFill>
                  <a:srgbClr val="002060"/>
                </a:solidFill>
              </a:rPr>
              <a:t>learned</a:t>
            </a:r>
            <a:r>
              <a:rPr lang="en-GB" b="1" dirty="0">
                <a:solidFill>
                  <a:srgbClr val="002060"/>
                </a:solidFill>
              </a:rPr>
              <a:t> </a:t>
            </a:r>
            <a:r>
              <a:rPr lang="en-GB" dirty="0" smtClean="0">
                <a:solidFill>
                  <a:srgbClr val="002060"/>
                </a:solidFill>
              </a:rPr>
              <a:t>?</a:t>
            </a:r>
            <a:endParaRPr lang="en-GB" dirty="0">
              <a:solidFill>
                <a:srgbClr val="00206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dirty="0" err="1" smtClean="0">
                <a:solidFill>
                  <a:srgbClr val="002060"/>
                </a:solidFill>
              </a:rPr>
              <a:t>MoUs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smtClean="0">
                <a:solidFill>
                  <a:srgbClr val="002060"/>
                </a:solidFill>
              </a:rPr>
              <a:t>(DINEPA, UCLBP, Municipality…)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2060"/>
                </a:solidFill>
              </a:rPr>
              <a:t>Urban plan (PRU) validated by Haitian institutions (</a:t>
            </a:r>
            <a:r>
              <a:rPr lang="en-GB" dirty="0" err="1" smtClean="0">
                <a:solidFill>
                  <a:srgbClr val="002060"/>
                </a:solidFill>
              </a:rPr>
              <a:t>MoE</a:t>
            </a:r>
            <a:r>
              <a:rPr lang="en-GB" dirty="0" smtClean="0">
                <a:solidFill>
                  <a:srgbClr val="002060"/>
                </a:solidFill>
              </a:rPr>
              <a:t>, MTPTC, DINEPA, Mayor etc…);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2060"/>
                </a:solidFill>
              </a:rPr>
              <a:t>Water Supply technical study validated and integrated in DINEPA master plan for Metropolitan area of </a:t>
            </a:r>
            <a:r>
              <a:rPr lang="en-GB" dirty="0" err="1" smtClean="0">
                <a:solidFill>
                  <a:srgbClr val="002060"/>
                </a:solidFill>
              </a:rPr>
              <a:t>PaP</a:t>
            </a:r>
            <a:r>
              <a:rPr lang="en-GB" dirty="0" smtClean="0">
                <a:solidFill>
                  <a:srgbClr val="002060"/>
                </a:solidFill>
              </a:rPr>
              <a:t>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2060"/>
                </a:solidFill>
              </a:rPr>
              <a:t>LLH, Health/protection, DRR activities;</a:t>
            </a:r>
          </a:p>
          <a:p>
            <a:pPr lvl="1"/>
            <a:endParaRPr lang="en-GB" dirty="0" smtClean="0">
              <a:solidFill>
                <a:srgbClr val="00206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b="1" dirty="0" smtClean="0">
                <a:solidFill>
                  <a:srgbClr val="002060"/>
                </a:solidFill>
              </a:rPr>
              <a:t>Lessons learnt</a:t>
            </a:r>
            <a:r>
              <a:rPr lang="en-GB" dirty="0" smtClean="0">
                <a:solidFill>
                  <a:srgbClr val="002060"/>
                </a:solidFill>
              </a:rPr>
              <a:t>: 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GB" dirty="0" smtClean="0">
                <a:solidFill>
                  <a:srgbClr val="002060"/>
                </a:solidFill>
              </a:rPr>
              <a:t>The key is acceptance </a:t>
            </a:r>
            <a:r>
              <a:rPr lang="en-GB" dirty="0" smtClean="0">
                <a:solidFill>
                  <a:srgbClr val="002060"/>
                </a:solidFill>
              </a:rPr>
              <a:t>of the civil society, institutions ;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GB" dirty="0" smtClean="0">
                <a:solidFill>
                  <a:srgbClr val="002060"/>
                </a:solidFill>
              </a:rPr>
              <a:t>communication strategy;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GB" dirty="0" smtClean="0">
                <a:solidFill>
                  <a:srgbClr val="002060"/>
                </a:solidFill>
              </a:rPr>
              <a:t>need flexibility (financial, operational, project/program duration);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GB" dirty="0" smtClean="0">
                <a:solidFill>
                  <a:srgbClr val="002060"/>
                </a:solidFill>
              </a:rPr>
              <a:t>need an holistic approach (multi-sectors);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GB" dirty="0" smtClean="0">
                <a:solidFill>
                  <a:srgbClr val="002060"/>
                </a:solidFill>
              </a:rPr>
              <a:t>HR (urban planner, Wash PM)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GB" dirty="0" smtClean="0">
                <a:solidFill>
                  <a:srgbClr val="002060"/>
                </a:solidFill>
              </a:rPr>
              <a:t>Risk management (need to take </a:t>
            </a:r>
            <a:r>
              <a:rPr lang="en-GB" dirty="0" smtClean="0">
                <a:solidFill>
                  <a:srgbClr val="002060"/>
                </a:solidFill>
              </a:rPr>
              <a:t>risk)</a:t>
            </a:r>
          </a:p>
        </p:txBody>
      </p:sp>
    </p:spTree>
    <p:extLst>
      <p:ext uri="{BB962C8B-B14F-4D97-AF65-F5344CB8AC3E}">
        <p14:creationId xmlns:p14="http://schemas.microsoft.com/office/powerpoint/2010/main" val="260291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557882"/>
          </a:xfrm>
        </p:spPr>
        <p:txBody>
          <a:bodyPr/>
          <a:lstStyle/>
          <a:p>
            <a:pPr algn="ctr"/>
            <a:r>
              <a:rPr lang="en-GB" sz="1400" dirty="0">
                <a:solidFill>
                  <a:srgbClr val="002060"/>
                </a:solidFill>
              </a:rPr>
              <a:t>Urban WASH Technical Working Group Nairobi, September 2017</a:t>
            </a:r>
            <a:br>
              <a:rPr lang="en-GB" sz="1400" dirty="0">
                <a:solidFill>
                  <a:srgbClr val="002060"/>
                </a:solidFill>
              </a:rPr>
            </a:br>
            <a:r>
              <a:rPr lang="en-GB" sz="1400" dirty="0">
                <a:solidFill>
                  <a:srgbClr val="002060"/>
                </a:solidFill>
              </a:rPr>
              <a:t/>
            </a:r>
            <a:br>
              <a:rPr lang="en-GB" sz="1400" dirty="0">
                <a:solidFill>
                  <a:srgbClr val="002060"/>
                </a:solidFill>
              </a:rPr>
            </a:br>
            <a:r>
              <a:rPr lang="en-GB" sz="1400" dirty="0">
                <a:solidFill>
                  <a:srgbClr val="002060"/>
                </a:solidFill>
              </a:rPr>
              <a:t>Urban planning &amp; Water supply system </a:t>
            </a:r>
            <a:br>
              <a:rPr lang="en-GB" sz="1400" dirty="0">
                <a:solidFill>
                  <a:srgbClr val="002060"/>
                </a:solidFill>
              </a:rPr>
            </a:br>
            <a:r>
              <a:rPr lang="en-GB" sz="1400" dirty="0">
                <a:solidFill>
                  <a:srgbClr val="002060"/>
                </a:solidFill>
              </a:rPr>
              <a:t>for formalized IDPs </a:t>
            </a:r>
            <a:r>
              <a:rPr lang="en-GB" sz="1400" dirty="0" smtClean="0">
                <a:solidFill>
                  <a:srgbClr val="002060"/>
                </a:solidFill>
              </a:rPr>
              <a:t>camp – Haiti – Port au Prince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700808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rgbClr val="002060"/>
                </a:solidFill>
              </a:rPr>
              <a:t>Describe challenges</a:t>
            </a:r>
            <a:r>
              <a:rPr lang="en-GB" b="1" dirty="0">
                <a:solidFill>
                  <a:srgbClr val="002060"/>
                </a:solidFill>
              </a:rPr>
              <a:t> </a:t>
            </a:r>
            <a:r>
              <a:rPr lang="en-GB" dirty="0" smtClean="0">
                <a:solidFill>
                  <a:srgbClr val="002060"/>
                </a:solidFill>
              </a:rPr>
              <a:t>?</a:t>
            </a:r>
            <a:endParaRPr lang="en-GB" dirty="0">
              <a:solidFill>
                <a:srgbClr val="00206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2060"/>
                </a:solidFill>
              </a:rPr>
              <a:t>Political instability / Election (new mayor for municipality);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2060"/>
                </a:solidFill>
              </a:rPr>
              <a:t>Chronic disaster that concentrate attention of donors on other areas;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2060"/>
                </a:solidFill>
              </a:rPr>
              <a:t>Develop common vision and plan with all stakeholders;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2060"/>
                </a:solidFill>
              </a:rPr>
              <a:t>Define area of influence of the program (IDP = ok / but surrounding neighbourhood impacted ;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2060"/>
                </a:solidFill>
              </a:rPr>
              <a:t>Land </a:t>
            </a:r>
            <a:r>
              <a:rPr lang="en-GB" dirty="0">
                <a:solidFill>
                  <a:srgbClr val="002060"/>
                </a:solidFill>
              </a:rPr>
              <a:t>tenure (secure HH),</a:t>
            </a:r>
            <a:endParaRPr lang="en-GB" dirty="0" smtClean="0">
              <a:solidFill>
                <a:srgbClr val="00206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2060"/>
                </a:solidFill>
              </a:rPr>
              <a:t>Coordination mechanism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2060"/>
                </a:solidFill>
              </a:rPr>
              <a:t>Costly program for low # of population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2060"/>
                </a:solidFill>
              </a:rPr>
              <a:t>Win credibility with partners</a:t>
            </a:r>
            <a:endParaRPr lang="en-GB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2060"/>
                </a:solidFill>
              </a:rPr>
              <a:t>What resources did you need or lack</a:t>
            </a:r>
            <a:r>
              <a:rPr lang="en-GB" dirty="0">
                <a:solidFill>
                  <a:srgbClr val="002060"/>
                </a:solidFill>
              </a:rPr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Extension of 9 to 12 months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250,000 USD to achieve the water network and support, reinforce capacity of service provider;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5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Project photos and any additional conclusions?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37284"/>
            <a:ext cx="6766725" cy="4784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86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FRC_2011 presentation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</TotalTime>
  <Words>541</Words>
  <Application>Microsoft Office PowerPoint</Application>
  <PresentationFormat>Affichage à l'écran (4:3)</PresentationFormat>
  <Paragraphs>74</Paragraphs>
  <Slides>6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IFRC_2011 presentation-EN</vt:lpstr>
      <vt:lpstr>Custom Design</vt:lpstr>
      <vt:lpstr>Urban WASH Technical Working Group Nairobi, September 2017  Urban planning &amp; Water supply system  for formalized IDPs camp – Haiti – Port au Prince</vt:lpstr>
      <vt:lpstr>Urban WASH Technical Working Group Nairobi, September 2017  Urban planning &amp; Water supply system  for formalized IDPs camp – Haiti – Port au Prince</vt:lpstr>
      <vt:lpstr>Urban WASH Technical Working Group Nairobi, September 2017   Urban planning &amp; Water supply system  for formalized IDPs camp – Haiti – Port au Prince</vt:lpstr>
      <vt:lpstr>Urban WASH Technical Working Group Nairobi, September 2017  Urban planning &amp; Water supply system  for formalized IDPs camp – Haiti – Port au Prince</vt:lpstr>
      <vt:lpstr>Urban WASH Technical Working Group Nairobi, September 2017  Urban planning &amp; Water supply system  for formalized IDPs camp – Haiti – Port au Prince</vt:lpstr>
      <vt:lpstr>Project photos and any additional conclusions?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marine.wallace;Uli Jaspers</dc:creator>
  <cp:lastModifiedBy>Charles Aurouet</cp:lastModifiedBy>
  <cp:revision>229</cp:revision>
  <cp:lastPrinted>2016-04-20T08:21:41Z</cp:lastPrinted>
  <dcterms:created xsi:type="dcterms:W3CDTF">2011-05-17T09:54:11Z</dcterms:created>
  <dcterms:modified xsi:type="dcterms:W3CDTF">2017-09-28T13:56:51Z</dcterms:modified>
</cp:coreProperties>
</file>