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sldIdLst>
    <p:sldId id="257" r:id="rId5"/>
    <p:sldId id="340" r:id="rId6"/>
    <p:sldId id="448" r:id="rId7"/>
    <p:sldId id="496" r:id="rId8"/>
    <p:sldId id="485" r:id="rId9"/>
    <p:sldId id="486" r:id="rId10"/>
    <p:sldId id="487" r:id="rId11"/>
    <p:sldId id="488" r:id="rId12"/>
    <p:sldId id="499" r:id="rId13"/>
    <p:sldId id="489" r:id="rId14"/>
    <p:sldId id="491" r:id="rId15"/>
    <p:sldId id="492" r:id="rId16"/>
    <p:sldId id="493" r:id="rId17"/>
    <p:sldId id="500" r:id="rId18"/>
    <p:sldId id="478" r:id="rId19"/>
    <p:sldId id="494" r:id="rId20"/>
    <p:sldId id="501" r:id="rId21"/>
    <p:sldId id="502" r:id="rId22"/>
    <p:sldId id="503" r:id="rId23"/>
    <p:sldId id="504" r:id="rId24"/>
    <p:sldId id="49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0" autoAdjust="0"/>
    <p:restoredTop sz="78154" autoAdjust="0"/>
  </p:normalViewPr>
  <p:slideViewPr>
    <p:cSldViewPr>
      <p:cViewPr varScale="1">
        <p:scale>
          <a:sx n="86" d="100"/>
          <a:sy n="86" d="100"/>
        </p:scale>
        <p:origin x="2464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90696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-40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2E013-8E5F-4151-8F01-1D7079A4BC41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42FD4B-7126-4A73-BBC8-4DDF9E1319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455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Register</a:t>
            </a:r>
            <a:r>
              <a:rPr lang="nb-NO" baseline="0" dirty="0"/>
              <a:t> participants</a:t>
            </a:r>
          </a:p>
          <a:p>
            <a:r>
              <a:rPr lang="nb-NO" baseline="0" dirty="0"/>
              <a:t>Official opening and recitals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2526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484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With groups that work quickly get them to do daily reports based on the line list.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5133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3200" baseline="0" dirty="0"/>
              <a:t>WHEN SHOULD YOU REQUEST NEW SUPPLIES ?</a:t>
            </a:r>
          </a:p>
          <a:p>
            <a:endParaRPr lang="en-US" sz="3200" baseline="0" dirty="0"/>
          </a:p>
          <a:p>
            <a:r>
              <a:rPr lang="en-US" sz="3200" baseline="0" dirty="0"/>
              <a:t>WHEN THE STOCK GOES UNDER THE MINIMUM SECURITY THRESHOLD (to be defined </a:t>
            </a:r>
            <a:r>
              <a:rPr lang="mr-IN" sz="3200" baseline="0" dirty="0"/>
              <a:t>–</a:t>
            </a:r>
            <a:r>
              <a:rPr lang="en-US" sz="3200" baseline="0" dirty="0"/>
              <a:t> here 50 PATIENTS)</a:t>
            </a:r>
          </a:p>
          <a:p>
            <a:endParaRPr lang="en-US" sz="3200" baseline="0" dirty="0"/>
          </a:p>
          <a:p>
            <a:endParaRPr lang="en-US" sz="3200" baseline="0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484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6000" b="1" dirty="0"/>
              <a:t>Form should be simplified – take out ‘received during the period’</a:t>
            </a:r>
          </a:p>
          <a:p>
            <a:r>
              <a:rPr lang="en-US" sz="3200" dirty="0"/>
              <a:t>ORT volunteers</a:t>
            </a:r>
            <a:r>
              <a:rPr lang="en-US" sz="3200" baseline="0" dirty="0"/>
              <a:t> at community level are the entry point for the management of diarrhea in the community.</a:t>
            </a:r>
          </a:p>
          <a:p>
            <a:r>
              <a:rPr lang="en-US" sz="3200" baseline="0" dirty="0"/>
              <a:t>People in the community will come to them because they have diarrhea (not necessarily cholera) and seek for advice</a:t>
            </a:r>
          </a:p>
          <a:p>
            <a:r>
              <a:rPr lang="en-US" sz="3200" baseline="0" dirty="0"/>
              <a:t>Because they will fear it could be cholera</a:t>
            </a:r>
          </a:p>
          <a:p>
            <a:r>
              <a:rPr lang="en-US" sz="3200" baseline="0" dirty="0"/>
              <a:t>Because they think ORT volunteers can treat diarrhea</a:t>
            </a:r>
          </a:p>
          <a:p>
            <a:endParaRPr lang="en-US" sz="3200" baseline="0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484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6000" b="1" dirty="0"/>
              <a:t>Form should be simplified – take out ‘received during the period’</a:t>
            </a:r>
          </a:p>
          <a:p>
            <a:r>
              <a:rPr lang="en-US" sz="3200" dirty="0"/>
              <a:t>ORT volunteers</a:t>
            </a:r>
            <a:r>
              <a:rPr lang="en-US" sz="3200" baseline="0" dirty="0"/>
              <a:t> at community level are the entry point for the management of diarrhea in the community.</a:t>
            </a:r>
          </a:p>
          <a:p>
            <a:r>
              <a:rPr lang="en-US" sz="3200" baseline="0" dirty="0"/>
              <a:t>People in the community will come to them because they have diarrhea (not necessarily cholera) and seek for advice</a:t>
            </a:r>
          </a:p>
          <a:p>
            <a:r>
              <a:rPr lang="en-US" sz="3200" baseline="0" dirty="0"/>
              <a:t>Because they will fear it could be cholera</a:t>
            </a:r>
          </a:p>
          <a:p>
            <a:r>
              <a:rPr lang="en-US" sz="3200" baseline="0" dirty="0"/>
              <a:t>Because they think ORT volunteers can treat diarrhea</a:t>
            </a:r>
          </a:p>
          <a:p>
            <a:endParaRPr lang="en-US" sz="3200" baseline="0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484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6000" b="1" dirty="0"/>
              <a:t>Form should be simplified – take out ‘received during the period’</a:t>
            </a:r>
          </a:p>
          <a:p>
            <a:r>
              <a:rPr lang="en-US" sz="3200" dirty="0"/>
              <a:t>ORT volunteers</a:t>
            </a:r>
            <a:r>
              <a:rPr lang="en-US" sz="3200" baseline="0" dirty="0"/>
              <a:t> at community level are the entry point for the management of diarrhea in the community.</a:t>
            </a:r>
          </a:p>
          <a:p>
            <a:r>
              <a:rPr lang="en-US" sz="3200" baseline="0" dirty="0"/>
              <a:t>People in the community will come to them because they have diarrhea (not necessarily cholera) and seek for advice</a:t>
            </a:r>
          </a:p>
          <a:p>
            <a:r>
              <a:rPr lang="en-US" sz="3200" baseline="0" dirty="0"/>
              <a:t>Because they will fear it could be cholera</a:t>
            </a:r>
          </a:p>
          <a:p>
            <a:r>
              <a:rPr lang="en-US" sz="3200" baseline="0" dirty="0"/>
              <a:t>Because they think ORT volunteers can treat diarrhea</a:t>
            </a:r>
          </a:p>
          <a:p>
            <a:endParaRPr lang="en-US" sz="3200" baseline="0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484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6000" b="1" dirty="0"/>
              <a:t>Form should be simplified – take out ‘received during the period’</a:t>
            </a:r>
          </a:p>
          <a:p>
            <a:r>
              <a:rPr lang="en-US" sz="3200" dirty="0"/>
              <a:t>ORT volunteers</a:t>
            </a:r>
            <a:r>
              <a:rPr lang="en-US" sz="3200" baseline="0" dirty="0"/>
              <a:t> at community level are the entry point for the management of diarrhea in the community.</a:t>
            </a:r>
          </a:p>
          <a:p>
            <a:r>
              <a:rPr lang="en-US" sz="3200" baseline="0" dirty="0"/>
              <a:t>People in the community will come to them because they have diarrhea (not necessarily cholera) and seek for advice</a:t>
            </a:r>
          </a:p>
          <a:p>
            <a:r>
              <a:rPr lang="en-US" sz="3200" baseline="0" dirty="0"/>
              <a:t>Because they will fear it could be cholera</a:t>
            </a:r>
          </a:p>
          <a:p>
            <a:r>
              <a:rPr lang="en-US" sz="3200" baseline="0" dirty="0"/>
              <a:t>Because they think ORT volunteers can treat diarrhea</a:t>
            </a:r>
          </a:p>
          <a:p>
            <a:endParaRPr lang="en-US" sz="3200" baseline="0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484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6000" b="1" dirty="0"/>
              <a:t>Form should be simplified – take out ‘received during the period’</a:t>
            </a:r>
          </a:p>
          <a:p>
            <a:r>
              <a:rPr lang="en-US" sz="3200" dirty="0"/>
              <a:t>ORT volunteers</a:t>
            </a:r>
            <a:r>
              <a:rPr lang="en-US" sz="3200" baseline="0" dirty="0"/>
              <a:t> at community level are the entry point for the management of diarrhea in the community.</a:t>
            </a:r>
          </a:p>
          <a:p>
            <a:r>
              <a:rPr lang="en-US" sz="3200" baseline="0" dirty="0"/>
              <a:t>People in the community will come to them because they have diarrhea (not necessarily cholera) and seek for advice</a:t>
            </a:r>
          </a:p>
          <a:p>
            <a:r>
              <a:rPr lang="en-US" sz="3200" baseline="0" dirty="0"/>
              <a:t>Because they will fear it could be cholera</a:t>
            </a:r>
          </a:p>
          <a:p>
            <a:r>
              <a:rPr lang="en-US" sz="3200" baseline="0" dirty="0"/>
              <a:t>Because they think ORT volunteers can treat diarrhea</a:t>
            </a:r>
          </a:p>
          <a:p>
            <a:endParaRPr lang="en-US" sz="3200" baseline="0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484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3200" dirty="0"/>
              <a:t>ORT volunteers</a:t>
            </a:r>
            <a:r>
              <a:rPr lang="en-US" sz="3200" baseline="0" dirty="0"/>
              <a:t> at community level are the entry point for the management of diarrhea in the community.</a:t>
            </a:r>
          </a:p>
          <a:p>
            <a:r>
              <a:rPr lang="en-US" sz="3200" baseline="0" dirty="0"/>
              <a:t>People in the community will come to them because they have diarrhea (not necessarily cholera) and seek for advice</a:t>
            </a:r>
          </a:p>
          <a:p>
            <a:r>
              <a:rPr lang="en-US" sz="3200" baseline="0" dirty="0"/>
              <a:t>Because they will fear it could be cholera</a:t>
            </a:r>
          </a:p>
          <a:p>
            <a:r>
              <a:rPr lang="en-US" sz="3200" baseline="0" dirty="0"/>
              <a:t>Because they think ORT volunteers can treat diarrhea</a:t>
            </a:r>
          </a:p>
          <a:p>
            <a:endParaRPr lang="en-US" sz="3200" baseline="0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48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0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3200" dirty="0"/>
              <a:t>ORT volunteers</a:t>
            </a:r>
            <a:r>
              <a:rPr lang="en-US" sz="3200" baseline="0" dirty="0"/>
              <a:t> at community level are the entry point for the management of diarrhea in the community.</a:t>
            </a:r>
          </a:p>
          <a:p>
            <a:r>
              <a:rPr lang="en-US" sz="3200" baseline="0" dirty="0"/>
              <a:t>People in the community will come to them because they have diarrhea (not necessarily cholera) and seek for advice</a:t>
            </a:r>
          </a:p>
          <a:p>
            <a:r>
              <a:rPr lang="en-US" sz="3200" baseline="0" dirty="0"/>
              <a:t>Because they will fear it could be cholera</a:t>
            </a:r>
          </a:p>
          <a:p>
            <a:r>
              <a:rPr lang="en-US" sz="3200" baseline="0" dirty="0"/>
              <a:t>Because they think ORT volunteers can treat diarrhea</a:t>
            </a:r>
          </a:p>
          <a:p>
            <a:endParaRPr lang="en-US" sz="3200" baseline="0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48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3200" dirty="0"/>
              <a:t>ORT volunteers</a:t>
            </a:r>
            <a:r>
              <a:rPr lang="en-US" sz="3200" baseline="0" dirty="0"/>
              <a:t> at community level are the entry point for the management of diarrhea in the community.</a:t>
            </a:r>
          </a:p>
          <a:p>
            <a:r>
              <a:rPr lang="en-US" sz="3200" baseline="0" dirty="0"/>
              <a:t>People in the community will come to them because they have diarrhea (not necessarily cholera) and seek for advice</a:t>
            </a:r>
          </a:p>
          <a:p>
            <a:r>
              <a:rPr lang="en-US" sz="3200" baseline="0" dirty="0"/>
              <a:t>Because they will fear it could be cholera</a:t>
            </a:r>
          </a:p>
          <a:p>
            <a:r>
              <a:rPr lang="en-US" sz="3200" baseline="0" dirty="0"/>
              <a:t>Because they think ORT volunteers can treat diarrhea</a:t>
            </a:r>
          </a:p>
          <a:p>
            <a:endParaRPr lang="en-US" sz="3200" baseline="0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2052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3200" baseline="0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484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b="1" dirty="0"/>
              <a:t>Emphasize the need to enter years and months for children under 5 and show how to do it using the two columns.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484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3200" dirty="0"/>
              <a:t>ORT volunteers</a:t>
            </a:r>
            <a:r>
              <a:rPr lang="en-US" sz="3200" baseline="0" dirty="0"/>
              <a:t> at community level are the entry point for the management of diarrhea in the community.</a:t>
            </a:r>
          </a:p>
          <a:p>
            <a:r>
              <a:rPr lang="en-US" sz="3200" baseline="0" dirty="0"/>
              <a:t>People in the community will come to them because they have diarrhea (not necessarily cholera) and seek for advice</a:t>
            </a:r>
          </a:p>
          <a:p>
            <a:r>
              <a:rPr lang="en-US" sz="3200" baseline="0" dirty="0"/>
              <a:t>Because they will fear it could be cholera</a:t>
            </a:r>
          </a:p>
          <a:p>
            <a:r>
              <a:rPr lang="en-US" sz="3200" baseline="0" dirty="0"/>
              <a:t>Because they think ORT volunteers can treat diarrhea</a:t>
            </a:r>
          </a:p>
          <a:p>
            <a:endParaRPr lang="en-US" sz="3200" baseline="0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484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3200" dirty="0"/>
              <a:t>ORT volunteers</a:t>
            </a:r>
            <a:r>
              <a:rPr lang="en-US" sz="3200" baseline="0" dirty="0"/>
              <a:t> at community level are the entry point for the management of diarrhea in the community.</a:t>
            </a:r>
          </a:p>
          <a:p>
            <a:r>
              <a:rPr lang="en-US" sz="3200" baseline="0" dirty="0"/>
              <a:t>People in the community will come to them because they have diarrhea (not necessarily cholera) and seek for advice</a:t>
            </a:r>
          </a:p>
          <a:p>
            <a:r>
              <a:rPr lang="en-US" sz="3200" baseline="0" dirty="0"/>
              <a:t>Because they will fear it could be cholera</a:t>
            </a:r>
          </a:p>
          <a:p>
            <a:r>
              <a:rPr lang="en-US" sz="3200" baseline="0" dirty="0"/>
              <a:t>Because they think ORT volunteers can treat diarrhea</a:t>
            </a:r>
          </a:p>
          <a:p>
            <a:endParaRPr lang="en-US" sz="3200" baseline="0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484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Trainer leads with inputs from plenary to enter two examples.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70C0"/>
                </a:solidFill>
              </a:rPr>
              <a:t>Use a word version of the line list and enter two examples to demonstrate how information is entered</a:t>
            </a:r>
          </a:p>
          <a:p>
            <a:endParaRPr lang="en-US" b="1" dirty="0"/>
          </a:p>
          <a:p>
            <a:r>
              <a:rPr lang="en-US" b="1" dirty="0"/>
              <a:t>Trainees then attempt to enter the information from Session 2 patients into the log.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389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AA325BC-EF31-1CF7-B46B-EB611A0981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42" y="6339400"/>
            <a:ext cx="1384846" cy="39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169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FF7B22CB-0325-4BAE-4E14-478CE377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42" y="6339400"/>
            <a:ext cx="1384846" cy="39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209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4ADCB8E-50C6-2222-5D68-60579067C8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42" y="6339400"/>
            <a:ext cx="1384846" cy="39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272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0E3AF9A-7659-0086-187C-F3C9FD683A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42" y="6339400"/>
            <a:ext cx="1384846" cy="39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876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E89D433-5B47-14E2-591D-105609163A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42" y="6339400"/>
            <a:ext cx="1384846" cy="39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140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DFC058D-3B02-78EF-73F0-35D86E3341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42" y="6339400"/>
            <a:ext cx="1384846" cy="39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481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10" name="Picture 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06C6FE0-50CE-8CCF-C790-1EE6147D72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42" y="6339400"/>
            <a:ext cx="1384846" cy="39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787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2F69A63-4D46-9C5A-85F2-F501EEC97C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42" y="6339400"/>
            <a:ext cx="1384846" cy="39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851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B8ECB9C-3925-344A-D945-3BD36EE9F7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42" y="6339400"/>
            <a:ext cx="1384846" cy="39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328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44FE8C4-CE5D-F9BC-AD97-E47FD43469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42" y="6339400"/>
            <a:ext cx="1384846" cy="39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891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0C8104D-E22D-7323-76FE-CC0B217ED5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42" y="6339400"/>
            <a:ext cx="1384846" cy="39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518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279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67544" y="2636912"/>
            <a:ext cx="8676456" cy="1470025"/>
          </a:xfrm>
        </p:spPr>
        <p:txBody>
          <a:bodyPr>
            <a:normAutofit fontScale="90000"/>
          </a:bodyPr>
          <a:lstStyle/>
          <a:p>
            <a:pPr algn="l"/>
            <a:r>
              <a:rPr lang="fr-FR" dirty="0"/>
              <a:t>Cholera &amp; </a:t>
            </a:r>
            <a:r>
              <a:rPr lang="en-AU" dirty="0"/>
              <a:t>Oral Rehydration Therapy </a:t>
            </a:r>
            <a:r>
              <a:rPr lang="en-AU" sz="3600" dirty="0">
                <a:solidFill>
                  <a:schemeClr val="bg1">
                    <a:lumMod val="65000"/>
                  </a:schemeClr>
                </a:solidFill>
              </a:rPr>
              <a:t>Training Level 1 </a:t>
            </a:r>
            <a:r>
              <a:rPr lang="mr-IN" sz="3600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en-AU" sz="3600" dirty="0">
                <a:solidFill>
                  <a:schemeClr val="bg1">
                    <a:lumMod val="65000"/>
                  </a:schemeClr>
                </a:solidFill>
              </a:rPr>
              <a:t> Community ORT Volunteers</a:t>
            </a:r>
            <a:br>
              <a:rPr lang="en-AU" dirty="0">
                <a:solidFill>
                  <a:schemeClr val="bg1">
                    <a:lumMod val="65000"/>
                  </a:schemeClr>
                </a:solidFill>
              </a:rPr>
            </a:br>
            <a:br>
              <a:rPr lang="en-AU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AU" sz="3600" dirty="0"/>
              <a:t>Session #03 </a:t>
            </a:r>
            <a:r>
              <a:rPr lang="mr-IN" sz="3600" dirty="0"/>
              <a:t>–</a:t>
            </a:r>
            <a:r>
              <a:rPr lang="en-AU" sz="3600" dirty="0"/>
              <a:t> </a:t>
            </a:r>
            <a:br>
              <a:rPr lang="en-AU" sz="3600" dirty="0"/>
            </a:br>
            <a:r>
              <a:rPr lang="en-AU" sz="3600" dirty="0"/>
              <a:t>Reporting and Logistics </a:t>
            </a:r>
            <a:br>
              <a:rPr lang="en-AU" sz="3600" dirty="0"/>
            </a:br>
            <a:endParaRPr lang="en-AU" sz="3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59632" y="5805264"/>
            <a:ext cx="6400800" cy="792088"/>
          </a:xfrm>
        </p:spPr>
        <p:txBody>
          <a:bodyPr/>
          <a:lstStyle/>
          <a:p>
            <a:r>
              <a:rPr lang="en-AU" dirty="0"/>
              <a:t>Date, Place</a:t>
            </a:r>
          </a:p>
          <a:p>
            <a:endParaRPr lang="en-AU" dirty="0"/>
          </a:p>
        </p:txBody>
      </p:sp>
      <p:pic>
        <p:nvPicPr>
          <p:cNvPr id="3" name="Picture 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2BC545F-176F-9D22-B7AA-E40B47BEDB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2456"/>
            <a:ext cx="2897014" cy="83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5270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79512" y="836712"/>
            <a:ext cx="4674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PATIENT LOGBOOK 	</a:t>
            </a:r>
            <a:r>
              <a:rPr lang="fr-FR" dirty="0"/>
              <a:t>- </a:t>
            </a:r>
            <a:r>
              <a:rPr lang="en-US" dirty="0"/>
              <a:t>WEEKLY REPORT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-293544"/>
            <a:ext cx="7545016" cy="1282154"/>
          </a:xfrm>
        </p:spPr>
        <p:txBody>
          <a:bodyPr>
            <a:normAutofit/>
          </a:bodyPr>
          <a:lstStyle/>
          <a:p>
            <a:pPr marL="457200" indent="-457200" algn="l"/>
            <a:r>
              <a:rPr lang="en-GB" dirty="0"/>
              <a:t>Reporting on sick patients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340768"/>
            <a:ext cx="7683500" cy="496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702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GB" dirty="0"/>
              <a:t>Each week count and send: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dirty="0"/>
              <a:t># total diarrhea (AWD) cases (3)</a:t>
            </a:r>
          </a:p>
          <a:p>
            <a:pPr marL="0" indent="0">
              <a:buNone/>
            </a:pPr>
            <a:r>
              <a:rPr lang="nb-NO" dirty="0"/>
              <a:t># diarrhea (AWD) cases under 5 (2)</a:t>
            </a:r>
          </a:p>
          <a:p>
            <a:pPr marL="0" indent="0">
              <a:buNone/>
            </a:pPr>
            <a:r>
              <a:rPr lang="nb-NO" dirty="0"/>
              <a:t># diarrhea (AWD) cases over 5 (1)</a:t>
            </a:r>
          </a:p>
          <a:p>
            <a:pPr marL="0" indent="0">
              <a:buNone/>
            </a:pPr>
            <a:r>
              <a:rPr lang="nb-NO" dirty="0"/>
              <a:t># diarrhea (AWD) deaths (0)</a:t>
            </a:r>
          </a:p>
          <a:p>
            <a:pPr marL="0" indent="0">
              <a:buNone/>
            </a:pPr>
            <a:r>
              <a:rPr lang="nb-NO" dirty="0"/>
              <a:t># referrals to health center (1)</a:t>
            </a:r>
          </a:p>
          <a:p>
            <a:pPr marL="0" indent="0">
              <a:buNone/>
            </a:pPr>
            <a:r>
              <a:rPr lang="nb-NO" dirty="0"/>
              <a:t># ORS </a:t>
            </a:r>
            <a:r>
              <a:rPr lang="nb-NO" dirty="0" err="1"/>
              <a:t>sachets</a:t>
            </a:r>
            <a:r>
              <a:rPr lang="nb-NO" dirty="0"/>
              <a:t> in </a:t>
            </a:r>
            <a:r>
              <a:rPr lang="nb-NO" dirty="0" err="1"/>
              <a:t>stocks</a:t>
            </a:r>
            <a:r>
              <a:rPr lang="nb-NO" dirty="0"/>
              <a:t> (291)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9269798"/>
              </p:ext>
            </p:extLst>
          </p:nvPr>
        </p:nvGraphicFramePr>
        <p:xfrm>
          <a:off x="8172400" y="5847004"/>
          <a:ext cx="791914" cy="780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740888" imgH="743017" progId="">
                  <p:embed/>
                </p:oleObj>
              </mc:Choice>
              <mc:Fallback>
                <p:oleObj r:id="rId2" imgW="740888" imgH="74301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2400" y="5847004"/>
                        <a:ext cx="791914" cy="7806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2413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SMS report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dirty="0"/>
              <a:t>SMS </a:t>
            </a:r>
            <a:r>
              <a:rPr lang="nb-NO" dirty="0" err="1"/>
              <a:t>message</a:t>
            </a:r>
            <a:r>
              <a:rPr lang="nb-NO" dirty="0"/>
              <a:t> should </a:t>
            </a:r>
            <a:r>
              <a:rPr lang="nb-NO" dirty="0" err="1"/>
              <a:t>include</a:t>
            </a:r>
            <a:r>
              <a:rPr lang="nb-NO" dirty="0"/>
              <a:t>:</a:t>
            </a:r>
          </a:p>
          <a:p>
            <a:pPr marL="0" indent="0">
              <a:buNone/>
            </a:pPr>
            <a:endParaRPr lang="nb-NO" sz="2000" dirty="0"/>
          </a:p>
          <a:p>
            <a:pPr marL="0" indent="0">
              <a:buNone/>
            </a:pPr>
            <a:r>
              <a:rPr lang="nb-NO" sz="2000" dirty="0"/>
              <a:t>[</a:t>
            </a:r>
            <a:r>
              <a:rPr lang="nb-NO" sz="2000" dirty="0" err="1"/>
              <a:t>Name</a:t>
            </a:r>
            <a:r>
              <a:rPr lang="nb-NO" sz="2000" dirty="0"/>
              <a:t> </a:t>
            </a:r>
            <a:r>
              <a:rPr lang="nb-NO" sz="2000" dirty="0" err="1"/>
              <a:t>of</a:t>
            </a:r>
            <a:r>
              <a:rPr lang="nb-NO" sz="2000" dirty="0"/>
              <a:t> location] # W[</a:t>
            </a:r>
            <a:r>
              <a:rPr lang="nb-NO" sz="2000" dirty="0" err="1"/>
              <a:t>Week</a:t>
            </a:r>
            <a:r>
              <a:rPr lang="nb-NO" sz="2000" dirty="0"/>
              <a:t> </a:t>
            </a:r>
            <a:r>
              <a:rPr lang="nb-NO" sz="2000" dirty="0" err="1"/>
              <a:t>number</a:t>
            </a:r>
            <a:r>
              <a:rPr lang="nb-NO" sz="2000" dirty="0"/>
              <a:t> </a:t>
            </a:r>
            <a:r>
              <a:rPr lang="nb-NO" sz="2000" dirty="0" err="1"/>
              <a:t>of</a:t>
            </a:r>
            <a:r>
              <a:rPr lang="nb-NO" sz="2000" dirty="0"/>
              <a:t> the report]</a:t>
            </a:r>
            <a:r>
              <a:rPr lang="en-GB" sz="2000" dirty="0"/>
              <a:t>#Total number of cases #cases under 5 # cases over 5 # number of deaths from AWD # number of cases referred # ORS in stock </a:t>
            </a:r>
            <a:endParaRPr lang="nb-NO" sz="2000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395536" y="3645024"/>
            <a:ext cx="6336704" cy="1440160"/>
          </a:xfrm>
          <a:prstGeom prst="wedgeRoundRectCallout">
            <a:avLst>
              <a:gd name="adj1" fmla="val -20624"/>
              <a:gd name="adj2" fmla="val 77223"/>
              <a:gd name="adj3" fmla="val 16667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b-NO" sz="3200" dirty="0"/>
              <a:t>BISHA#W10#3#2#1#0#1#291</a:t>
            </a:r>
          </a:p>
        </p:txBody>
      </p:sp>
    </p:spTree>
    <p:extLst>
      <p:ext uri="{BB962C8B-B14F-4D97-AF65-F5344CB8AC3E}">
        <p14:creationId xmlns:p14="http://schemas.microsoft.com/office/powerpoint/2010/main" val="42913932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ésultat de recherche d'images pour &quot;téléphone sms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74879">
            <a:off x="458390" y="2491842"/>
            <a:ext cx="1871663" cy="1402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Résultat de recherche d'images pour &quot;smartphone sms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8543" y="1807592"/>
            <a:ext cx="2701529" cy="2701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lèche droite 15"/>
          <p:cNvSpPr/>
          <p:nvPr/>
        </p:nvSpPr>
        <p:spPr>
          <a:xfrm>
            <a:off x="2191916" y="3043493"/>
            <a:ext cx="723900" cy="44529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" name="Flèche droite 15"/>
          <p:cNvSpPr/>
          <p:nvPr/>
        </p:nvSpPr>
        <p:spPr>
          <a:xfrm>
            <a:off x="5253359" y="2851417"/>
            <a:ext cx="723900" cy="44529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413215"/>
            <a:ext cx="2526398" cy="2621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/>
              <a:t>		    0633386800</a:t>
            </a:r>
            <a:endParaRPr lang="en-GB" dirty="0"/>
          </a:p>
          <a:p>
            <a:endParaRPr lang="en-GB" dirty="0"/>
          </a:p>
        </p:txBody>
      </p:sp>
      <p:sp>
        <p:nvSpPr>
          <p:cNvPr id="12" name="Rounded Rectangular Callout 11"/>
          <p:cNvSpPr/>
          <p:nvPr/>
        </p:nvSpPr>
        <p:spPr>
          <a:xfrm>
            <a:off x="424201" y="5066424"/>
            <a:ext cx="5800969" cy="681378"/>
          </a:xfrm>
          <a:prstGeom prst="wedgeRoundRectCallout">
            <a:avLst>
              <a:gd name="adj1" fmla="val -14553"/>
              <a:gd name="adj2" fmla="val -229149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b-NO" sz="3200" dirty="0"/>
              <a:t>BISHA#W10#3#2#1#0#1#291</a:t>
            </a:r>
          </a:p>
        </p:txBody>
      </p:sp>
      <p:pic>
        <p:nvPicPr>
          <p:cNvPr id="14" name="Picture 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29953" y="250740"/>
            <a:ext cx="92392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Image result for wifi symbo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325" y="767813"/>
            <a:ext cx="776556" cy="57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0195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E512C-C921-4B20-A526-F8BC97753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Activity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5B609A-847E-41BB-8D36-08F835F330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You will be given a line list.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Using the line list make a weekly report for the week 4.3.19 to 10.3.19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Create an </a:t>
            </a:r>
            <a:r>
              <a:rPr lang="en-US" dirty="0" err="1">
                <a:solidFill>
                  <a:srgbClr val="0070C0"/>
                </a:solidFill>
              </a:rPr>
              <a:t>sms</a:t>
            </a:r>
            <a:r>
              <a:rPr lang="en-US" dirty="0">
                <a:solidFill>
                  <a:srgbClr val="0070C0"/>
                </a:solidFill>
              </a:rPr>
              <a:t> based on the weekly report (or write down) and send 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Finished early ? Make some daily reports</a:t>
            </a:r>
          </a:p>
        </p:txBody>
      </p:sp>
    </p:spTree>
    <p:extLst>
      <p:ext uri="{BB962C8B-B14F-4D97-AF65-F5344CB8AC3E}">
        <p14:creationId xmlns:p14="http://schemas.microsoft.com/office/powerpoint/2010/main" val="1374833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04"/>
            <a:ext cx="8229600" cy="1282154"/>
          </a:xfrm>
        </p:spPr>
        <p:txBody>
          <a:bodyPr>
            <a:normAutofit fontScale="90000"/>
          </a:bodyPr>
          <a:lstStyle/>
          <a:p>
            <a:pPr marL="457200" indent="-457200"/>
            <a:r>
              <a:rPr lang="en-GB" dirty="0"/>
              <a:t>Reporting on stocks and requesting new supplies</a:t>
            </a:r>
          </a:p>
        </p:txBody>
      </p:sp>
      <p:sp>
        <p:nvSpPr>
          <p:cNvPr id="10" name="Oval 9"/>
          <p:cNvSpPr/>
          <p:nvPr/>
        </p:nvSpPr>
        <p:spPr>
          <a:xfrm>
            <a:off x="6948264" y="2348880"/>
            <a:ext cx="2195736" cy="1080120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914159" y="5661248"/>
            <a:ext cx="2195736" cy="1080120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412758"/>
            <a:ext cx="7683500" cy="496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8444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9-12-03 at 22.14.1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5" y="1625600"/>
            <a:ext cx="7512372" cy="43123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04"/>
            <a:ext cx="8229600" cy="1282154"/>
          </a:xfrm>
        </p:spPr>
        <p:txBody>
          <a:bodyPr>
            <a:normAutofit fontScale="90000"/>
          </a:bodyPr>
          <a:lstStyle/>
          <a:p>
            <a:pPr marL="457200" indent="-457200"/>
            <a:r>
              <a:rPr lang="en-GB" dirty="0"/>
              <a:t>Reporting on stocks and requesting new supplies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36296" y="314096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-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72018" y="3465286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=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7544" y="1196752"/>
            <a:ext cx="1136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WEEK #11</a:t>
            </a:r>
          </a:p>
        </p:txBody>
      </p:sp>
      <p:sp>
        <p:nvSpPr>
          <p:cNvPr id="10" name="Oval 9"/>
          <p:cNvSpPr/>
          <p:nvPr/>
        </p:nvSpPr>
        <p:spPr>
          <a:xfrm>
            <a:off x="7164288" y="2708920"/>
            <a:ext cx="1403648" cy="1440160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1497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9-12-03 at 22.14.1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5" y="1625600"/>
            <a:ext cx="7512372" cy="43123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04"/>
            <a:ext cx="8229600" cy="1282154"/>
          </a:xfrm>
        </p:spPr>
        <p:txBody>
          <a:bodyPr>
            <a:normAutofit fontScale="90000"/>
          </a:bodyPr>
          <a:lstStyle/>
          <a:p>
            <a:pPr marL="457200" indent="-457200"/>
            <a:r>
              <a:rPr lang="en-GB" dirty="0"/>
              <a:t>Reporting on stocks and requesting new supplies</a:t>
            </a:r>
          </a:p>
        </p:txBody>
      </p:sp>
      <p:sp>
        <p:nvSpPr>
          <p:cNvPr id="5" name="Oval 4"/>
          <p:cNvSpPr/>
          <p:nvPr/>
        </p:nvSpPr>
        <p:spPr>
          <a:xfrm>
            <a:off x="7164288" y="3501008"/>
            <a:ext cx="1403648" cy="1080120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67544" y="1196752"/>
            <a:ext cx="1136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WEEK #11</a:t>
            </a:r>
          </a:p>
        </p:txBody>
      </p:sp>
      <p:sp>
        <p:nvSpPr>
          <p:cNvPr id="9" name="Freeform 8"/>
          <p:cNvSpPr/>
          <p:nvPr/>
        </p:nvSpPr>
        <p:spPr>
          <a:xfrm>
            <a:off x="8388424" y="4149080"/>
            <a:ext cx="579610" cy="1415143"/>
          </a:xfrm>
          <a:custGeom>
            <a:avLst/>
            <a:gdLst>
              <a:gd name="connsiteX0" fmla="*/ 272143 w 579610"/>
              <a:gd name="connsiteY0" fmla="*/ 0 h 1415143"/>
              <a:gd name="connsiteX1" fmla="*/ 526143 w 579610"/>
              <a:gd name="connsiteY1" fmla="*/ 326572 h 1415143"/>
              <a:gd name="connsiteX2" fmla="*/ 526143 w 579610"/>
              <a:gd name="connsiteY2" fmla="*/ 326572 h 1415143"/>
              <a:gd name="connsiteX3" fmla="*/ 544285 w 579610"/>
              <a:gd name="connsiteY3" fmla="*/ 743857 h 1415143"/>
              <a:gd name="connsiteX4" fmla="*/ 0 w 579610"/>
              <a:gd name="connsiteY4" fmla="*/ 1415143 h 141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9610" h="1415143">
                <a:moveTo>
                  <a:pt x="272143" y="0"/>
                </a:moveTo>
                <a:lnTo>
                  <a:pt x="526143" y="326572"/>
                </a:lnTo>
                <a:lnTo>
                  <a:pt x="526143" y="326572"/>
                </a:lnTo>
                <a:cubicBezTo>
                  <a:pt x="529167" y="396119"/>
                  <a:pt x="631975" y="562429"/>
                  <a:pt x="544285" y="743857"/>
                </a:cubicBezTo>
                <a:cubicBezTo>
                  <a:pt x="456595" y="925285"/>
                  <a:pt x="0" y="1415143"/>
                  <a:pt x="0" y="1415143"/>
                </a:cubicBezTo>
              </a:path>
            </a:pathLst>
          </a:custGeom>
          <a:ln w="381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4726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04"/>
            <a:ext cx="8229600" cy="1282154"/>
          </a:xfrm>
        </p:spPr>
        <p:txBody>
          <a:bodyPr>
            <a:normAutofit fontScale="90000"/>
          </a:bodyPr>
          <a:lstStyle/>
          <a:p>
            <a:pPr marL="457200" indent="-457200"/>
            <a:r>
              <a:rPr lang="en-GB" dirty="0"/>
              <a:t>Reporting on stocks and requesting new supplies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1196752"/>
            <a:ext cx="1136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WEEK #12</a:t>
            </a:r>
          </a:p>
        </p:txBody>
      </p:sp>
      <p:pic>
        <p:nvPicPr>
          <p:cNvPr id="3" name="Picture 2" descr="Screen Shot 2019-12-03 at 22.27.4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6" y="1628800"/>
            <a:ext cx="7654675" cy="4268061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7471027" y="2799071"/>
            <a:ext cx="1008112" cy="576064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67544" y="980728"/>
            <a:ext cx="1224136" cy="936104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53920" y="2905109"/>
            <a:ext cx="1273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141 + 300 =</a:t>
            </a:r>
          </a:p>
        </p:txBody>
      </p:sp>
      <p:sp>
        <p:nvSpPr>
          <p:cNvPr id="11" name="Freeform 10"/>
          <p:cNvSpPr/>
          <p:nvPr/>
        </p:nvSpPr>
        <p:spPr>
          <a:xfrm>
            <a:off x="8388424" y="4149080"/>
            <a:ext cx="579610" cy="1415143"/>
          </a:xfrm>
          <a:custGeom>
            <a:avLst/>
            <a:gdLst>
              <a:gd name="connsiteX0" fmla="*/ 272143 w 579610"/>
              <a:gd name="connsiteY0" fmla="*/ 0 h 1415143"/>
              <a:gd name="connsiteX1" fmla="*/ 526143 w 579610"/>
              <a:gd name="connsiteY1" fmla="*/ 326572 h 1415143"/>
              <a:gd name="connsiteX2" fmla="*/ 526143 w 579610"/>
              <a:gd name="connsiteY2" fmla="*/ 326572 h 1415143"/>
              <a:gd name="connsiteX3" fmla="*/ 544285 w 579610"/>
              <a:gd name="connsiteY3" fmla="*/ 743857 h 1415143"/>
              <a:gd name="connsiteX4" fmla="*/ 0 w 579610"/>
              <a:gd name="connsiteY4" fmla="*/ 1415143 h 141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9610" h="1415143">
                <a:moveTo>
                  <a:pt x="272143" y="0"/>
                </a:moveTo>
                <a:lnTo>
                  <a:pt x="526143" y="326572"/>
                </a:lnTo>
                <a:lnTo>
                  <a:pt x="526143" y="326572"/>
                </a:lnTo>
                <a:cubicBezTo>
                  <a:pt x="529167" y="396119"/>
                  <a:pt x="631975" y="562429"/>
                  <a:pt x="544285" y="743857"/>
                </a:cubicBezTo>
                <a:cubicBezTo>
                  <a:pt x="456595" y="925285"/>
                  <a:pt x="0" y="1415143"/>
                  <a:pt x="0" y="1415143"/>
                </a:cubicBezTo>
              </a:path>
            </a:pathLst>
          </a:custGeom>
          <a:ln w="381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8255000" y="3664857"/>
            <a:ext cx="200849" cy="725714"/>
          </a:xfrm>
          <a:custGeom>
            <a:avLst/>
            <a:gdLst>
              <a:gd name="connsiteX0" fmla="*/ 0 w 200849"/>
              <a:gd name="connsiteY0" fmla="*/ 0 h 725714"/>
              <a:gd name="connsiteX1" fmla="*/ 199571 w 200849"/>
              <a:gd name="connsiteY1" fmla="*/ 381000 h 725714"/>
              <a:gd name="connsiteX2" fmla="*/ 90714 w 200849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0849" h="725714">
                <a:moveTo>
                  <a:pt x="0" y="0"/>
                </a:moveTo>
                <a:cubicBezTo>
                  <a:pt x="92226" y="130024"/>
                  <a:pt x="184452" y="260048"/>
                  <a:pt x="199571" y="381000"/>
                </a:cubicBezTo>
                <a:cubicBezTo>
                  <a:pt x="214690" y="501952"/>
                  <a:pt x="90714" y="725714"/>
                  <a:pt x="90714" y="725714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9324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9-12-03 at 22.39.2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28800"/>
            <a:ext cx="7693596" cy="42484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04"/>
            <a:ext cx="8229600" cy="1282154"/>
          </a:xfrm>
        </p:spPr>
        <p:txBody>
          <a:bodyPr>
            <a:normAutofit fontScale="90000"/>
          </a:bodyPr>
          <a:lstStyle/>
          <a:p>
            <a:pPr marL="457200" indent="-457200"/>
            <a:r>
              <a:rPr lang="en-GB" dirty="0"/>
              <a:t>Reporting on stocks and requesting new supplies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1196752"/>
            <a:ext cx="1136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WEEK #13</a:t>
            </a:r>
          </a:p>
        </p:txBody>
      </p:sp>
      <p:sp>
        <p:nvSpPr>
          <p:cNvPr id="8" name="Oval 7"/>
          <p:cNvSpPr/>
          <p:nvPr/>
        </p:nvSpPr>
        <p:spPr>
          <a:xfrm>
            <a:off x="7596336" y="2852936"/>
            <a:ext cx="1008112" cy="576064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462351" y="2906801"/>
            <a:ext cx="1156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91 + 300 =</a:t>
            </a:r>
          </a:p>
        </p:txBody>
      </p:sp>
      <p:sp>
        <p:nvSpPr>
          <p:cNvPr id="11" name="Freeform 10"/>
          <p:cNvSpPr/>
          <p:nvPr/>
        </p:nvSpPr>
        <p:spPr>
          <a:xfrm>
            <a:off x="8388424" y="4149080"/>
            <a:ext cx="579610" cy="1415143"/>
          </a:xfrm>
          <a:custGeom>
            <a:avLst/>
            <a:gdLst>
              <a:gd name="connsiteX0" fmla="*/ 272143 w 579610"/>
              <a:gd name="connsiteY0" fmla="*/ 0 h 1415143"/>
              <a:gd name="connsiteX1" fmla="*/ 526143 w 579610"/>
              <a:gd name="connsiteY1" fmla="*/ 326572 h 1415143"/>
              <a:gd name="connsiteX2" fmla="*/ 526143 w 579610"/>
              <a:gd name="connsiteY2" fmla="*/ 326572 h 1415143"/>
              <a:gd name="connsiteX3" fmla="*/ 544285 w 579610"/>
              <a:gd name="connsiteY3" fmla="*/ 743857 h 1415143"/>
              <a:gd name="connsiteX4" fmla="*/ 0 w 579610"/>
              <a:gd name="connsiteY4" fmla="*/ 1415143 h 1415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9610" h="1415143">
                <a:moveTo>
                  <a:pt x="272143" y="0"/>
                </a:moveTo>
                <a:lnTo>
                  <a:pt x="526143" y="326572"/>
                </a:lnTo>
                <a:lnTo>
                  <a:pt x="526143" y="326572"/>
                </a:lnTo>
                <a:cubicBezTo>
                  <a:pt x="529167" y="396119"/>
                  <a:pt x="631975" y="562429"/>
                  <a:pt x="544285" y="743857"/>
                </a:cubicBezTo>
                <a:cubicBezTo>
                  <a:pt x="456595" y="925285"/>
                  <a:pt x="0" y="1415143"/>
                  <a:pt x="0" y="1415143"/>
                </a:cubicBezTo>
              </a:path>
            </a:pathLst>
          </a:custGeom>
          <a:ln w="381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8345715" y="3664857"/>
            <a:ext cx="200849" cy="725714"/>
          </a:xfrm>
          <a:custGeom>
            <a:avLst/>
            <a:gdLst>
              <a:gd name="connsiteX0" fmla="*/ 0 w 200849"/>
              <a:gd name="connsiteY0" fmla="*/ 0 h 725714"/>
              <a:gd name="connsiteX1" fmla="*/ 199571 w 200849"/>
              <a:gd name="connsiteY1" fmla="*/ 381000 h 725714"/>
              <a:gd name="connsiteX2" fmla="*/ 90714 w 200849"/>
              <a:gd name="connsiteY2" fmla="*/ 725714 h 72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0849" h="725714">
                <a:moveTo>
                  <a:pt x="0" y="0"/>
                </a:moveTo>
                <a:cubicBezTo>
                  <a:pt x="92226" y="130024"/>
                  <a:pt x="184452" y="260048"/>
                  <a:pt x="199571" y="381000"/>
                </a:cubicBezTo>
                <a:cubicBezTo>
                  <a:pt x="214690" y="501952"/>
                  <a:pt x="90714" y="725714"/>
                  <a:pt x="90714" y="725714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028384" y="3861048"/>
            <a:ext cx="288032" cy="720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8071926" y="3904590"/>
            <a:ext cx="288032" cy="720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1707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9AF94-562E-46F4-94C6-8B6F6C5CF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GB" sz="2400" dirty="0"/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</a:pPr>
            <a:r>
              <a:rPr lang="en-GB" sz="2400" dirty="0"/>
              <a:t>Reporting on sick patients / suspected cholera cases and stocks - why</a:t>
            </a:r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</a:pPr>
            <a:r>
              <a:rPr lang="en-GB" sz="2400" dirty="0"/>
              <a:t>Patient Logbook</a:t>
            </a:r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</a:pPr>
            <a:r>
              <a:rPr lang="en-GB" sz="2400" dirty="0"/>
              <a:t>Weekly report</a:t>
            </a:r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</a:pPr>
            <a:r>
              <a:rPr lang="en-GB" sz="2400" dirty="0"/>
              <a:t>Sending Weekly reports by SMS</a:t>
            </a:r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</a:pPr>
            <a:r>
              <a:rPr lang="en-GB" sz="2400" dirty="0"/>
              <a:t>Reporting on stocks and requesting new supplies</a:t>
            </a:r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</a:pPr>
            <a:endParaRPr lang="en-GB" sz="2400" dirty="0"/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</a:pPr>
            <a:endParaRPr lang="en-GB" sz="2400" dirty="0"/>
          </a:p>
          <a:p>
            <a:pPr marL="0" indent="0">
              <a:buClr>
                <a:srgbClr val="C00000"/>
              </a:buClr>
              <a:buNone/>
            </a:pPr>
            <a:endParaRPr lang="en-GB" sz="2400" dirty="0"/>
          </a:p>
          <a:p>
            <a:pPr marL="0" indent="0">
              <a:buClr>
                <a:srgbClr val="C00000"/>
              </a:buClr>
              <a:buNone/>
            </a:pPr>
            <a:endParaRPr lang="en-GB" sz="2400" dirty="0"/>
          </a:p>
          <a:p>
            <a:pPr marL="0" indent="0">
              <a:buClr>
                <a:srgbClr val="C00000"/>
              </a:buClr>
              <a:buNone/>
            </a:pPr>
            <a:endParaRPr lang="en-GB" sz="2400" dirty="0"/>
          </a:p>
          <a:p>
            <a:pPr marL="0" indent="0">
              <a:buClr>
                <a:srgbClr val="C00000"/>
              </a:buClr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809535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04"/>
            <a:ext cx="8229600" cy="1282154"/>
          </a:xfrm>
        </p:spPr>
        <p:txBody>
          <a:bodyPr>
            <a:normAutofit/>
          </a:bodyPr>
          <a:lstStyle/>
          <a:p>
            <a:pPr marL="457200" indent="-457200"/>
            <a:r>
              <a:rPr lang="en-GB" dirty="0">
                <a:solidFill>
                  <a:schemeClr val="tx2">
                    <a:lumMod val="40000"/>
                    <a:lumOff val="60000"/>
                  </a:schemeClr>
                </a:solidFill>
              </a:rPr>
              <a:t>Your turn to report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1196752"/>
            <a:ext cx="1146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WEEK #14</a:t>
            </a:r>
          </a:p>
        </p:txBody>
      </p:sp>
      <p:pic>
        <p:nvPicPr>
          <p:cNvPr id="3" name="Picture 2" descr="Screen Shot 2019-12-03 at 22.44.4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885" y="1718951"/>
            <a:ext cx="7416824" cy="41486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100392" y="3014531"/>
            <a:ext cx="291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17407" y="3500444"/>
            <a:ext cx="291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172400" y="5336930"/>
            <a:ext cx="291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357531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04"/>
            <a:ext cx="8229600" cy="1282154"/>
          </a:xfrm>
        </p:spPr>
        <p:txBody>
          <a:bodyPr>
            <a:normAutofit/>
          </a:bodyPr>
          <a:lstStyle/>
          <a:p>
            <a:pPr marL="457200" indent="-457200"/>
            <a:r>
              <a:rPr lang="en-GB" dirty="0">
                <a:solidFill>
                  <a:srgbClr val="0070C0"/>
                </a:solidFill>
              </a:rPr>
              <a:t>Activity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1268760"/>
            <a:ext cx="59766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0070C0"/>
                </a:solidFill>
              </a:rPr>
              <a:t>Reporting on stocks and requesting new supplies</a:t>
            </a:r>
          </a:p>
          <a:p>
            <a:pPr algn="ctr"/>
            <a:endParaRPr lang="en-GB" sz="2400" dirty="0">
              <a:solidFill>
                <a:srgbClr val="0070C0"/>
              </a:solidFill>
            </a:endParaRPr>
          </a:p>
          <a:p>
            <a:pPr marL="742950" indent="-742950">
              <a:buAutoNum type="arabicPeriod"/>
            </a:pPr>
            <a:r>
              <a:rPr lang="en-GB" sz="2400" dirty="0">
                <a:solidFill>
                  <a:srgbClr val="0070C0"/>
                </a:solidFill>
              </a:rPr>
              <a:t>Your initial stock is 208, you used 73 during the week, then your stock now is 135. What would you do?</a:t>
            </a:r>
          </a:p>
          <a:p>
            <a:endParaRPr lang="en-GB" sz="2400" dirty="0">
              <a:solidFill>
                <a:srgbClr val="0070C0"/>
              </a:solidFill>
            </a:endParaRPr>
          </a:p>
          <a:p>
            <a:pPr marL="742950" indent="-742950">
              <a:buAutoNum type="arabicPeriod"/>
            </a:pPr>
            <a:r>
              <a:rPr lang="en-GB" sz="2400" dirty="0">
                <a:solidFill>
                  <a:srgbClr val="0070C0"/>
                </a:solidFill>
              </a:rPr>
              <a:t>Your initial stock is 212, you used 96 during the week. How many do you have left. What would you do?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78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04"/>
            <a:ext cx="8229600" cy="1282154"/>
          </a:xfrm>
        </p:spPr>
        <p:txBody>
          <a:bodyPr>
            <a:normAutofit fontScale="90000"/>
          </a:bodyPr>
          <a:lstStyle/>
          <a:p>
            <a:pPr marL="457200" indent="-457200"/>
            <a:r>
              <a:rPr lang="en-GB" dirty="0"/>
              <a:t>Reporting on sick patients / suspected cholera cases </a:t>
            </a:r>
            <a:r>
              <a:rPr lang="en-US" dirty="0"/>
              <a:t>–why (1/2)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39552" y="2028904"/>
            <a:ext cx="8280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rgbClr val="0000FF"/>
                </a:solidFill>
              </a:rPr>
              <a:t>THIS IS VERY IMPORTANT </a:t>
            </a:r>
            <a:r>
              <a:rPr lang="mr-IN" sz="2400" dirty="0"/>
              <a:t>–</a:t>
            </a:r>
            <a:r>
              <a:rPr lang="en-US" sz="2400" dirty="0"/>
              <a:t> the number of suspected cholera cases itself is both an indicator of </a:t>
            </a:r>
            <a:r>
              <a:rPr lang="en-US" sz="2400" dirty="0">
                <a:solidFill>
                  <a:srgbClr val="0000FF"/>
                </a:solidFill>
              </a:rPr>
              <a:t>how the epidemic spreads </a:t>
            </a:r>
            <a:r>
              <a:rPr lang="en-US" sz="2400" dirty="0"/>
              <a:t>/ evolves and of the </a:t>
            </a:r>
            <a:r>
              <a:rPr lang="en-US" sz="2400" dirty="0">
                <a:solidFill>
                  <a:srgbClr val="0000FF"/>
                </a:solidFill>
              </a:rPr>
              <a:t>efficacy of the response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2400" dirty="0">
              <a:solidFill>
                <a:srgbClr val="0000FF"/>
              </a:solidFill>
            </a:endParaRP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The </a:t>
            </a:r>
            <a:r>
              <a:rPr lang="en-US" sz="2400" dirty="0">
                <a:solidFill>
                  <a:srgbClr val="0000FF"/>
                </a:solidFill>
              </a:rPr>
              <a:t>number of diarrhea cases </a:t>
            </a:r>
            <a:r>
              <a:rPr lang="en-US" sz="2400" dirty="0"/>
              <a:t>could be an indicator of the start of an outbreak and allow to </a:t>
            </a:r>
            <a:r>
              <a:rPr lang="en-US" sz="2400" dirty="0">
                <a:solidFill>
                  <a:srgbClr val="0000FF"/>
                </a:solidFill>
              </a:rPr>
              <a:t>alert authorities </a:t>
            </a:r>
            <a:r>
              <a:rPr lang="en-US" sz="2400" dirty="0"/>
              <a:t>right when the outbreak starts</a:t>
            </a:r>
          </a:p>
          <a:p>
            <a:endParaRPr lang="en-US" sz="2400" dirty="0"/>
          </a:p>
          <a:p>
            <a:pPr marL="457200" indent="-457200">
              <a:buAutoNum type="arabicParenBoth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10936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04"/>
            <a:ext cx="8229600" cy="1282154"/>
          </a:xfrm>
        </p:spPr>
        <p:txBody>
          <a:bodyPr>
            <a:normAutofit fontScale="90000"/>
          </a:bodyPr>
          <a:lstStyle/>
          <a:p>
            <a:pPr marL="457200" indent="-457200"/>
            <a:r>
              <a:rPr lang="en-GB" dirty="0"/>
              <a:t>Reporting on sick patients / suspected cholera cases </a:t>
            </a:r>
            <a:r>
              <a:rPr lang="en-US" dirty="0"/>
              <a:t>–why (2/2)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07504" y="1556792"/>
            <a:ext cx="88569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  <a:defRPr sz="2400" b="1">
                <a:solidFill>
                  <a:srgbClr val="0000FF"/>
                </a:solidFill>
              </a:defRPr>
            </a:lvl1pPr>
          </a:lstStyle>
          <a:p>
            <a:r>
              <a:rPr lang="en-US" dirty="0"/>
              <a:t>Information on patients </a:t>
            </a:r>
            <a:r>
              <a:rPr lang="en-US" b="0" dirty="0">
                <a:solidFill>
                  <a:schemeClr val="tx1"/>
                </a:solidFill>
              </a:rPr>
              <a:t>(such as sex, age, and in what condition/health status they arrive is </a:t>
            </a:r>
            <a:r>
              <a:rPr lang="en-US" dirty="0"/>
              <a:t>key</a:t>
            </a:r>
            <a:r>
              <a:rPr lang="en-US" b="0" dirty="0">
                <a:solidFill>
                  <a:schemeClr val="tx1"/>
                </a:solidFill>
              </a:rPr>
              <a:t> to improve response interventions, not only the Red Cross but also the Health Center personnel</a:t>
            </a:r>
          </a:p>
          <a:p>
            <a:pPr>
              <a:buFont typeface="Wingdings" charset="2"/>
              <a:buChar char="§"/>
            </a:pPr>
            <a:r>
              <a:rPr lang="en-US" b="0" dirty="0">
                <a:solidFill>
                  <a:schemeClr val="tx1"/>
                </a:solidFill>
              </a:rPr>
              <a:t>Reporting on diarrhea patients number can help design appropriate supply of ORS/Water treatment items </a:t>
            </a:r>
            <a:r>
              <a:rPr lang="mr-IN" b="0" dirty="0">
                <a:solidFill>
                  <a:schemeClr val="tx1"/>
                </a:solidFill>
              </a:rPr>
              <a:t>–</a:t>
            </a:r>
            <a:r>
              <a:rPr lang="en-US" b="0" dirty="0">
                <a:solidFill>
                  <a:schemeClr val="tx1"/>
                </a:solidFill>
              </a:rPr>
              <a:t> and will reduce stock outs</a:t>
            </a:r>
          </a:p>
          <a:p>
            <a:r>
              <a:rPr lang="en-US" b="0" dirty="0">
                <a:solidFill>
                  <a:schemeClr val="tx1"/>
                </a:solidFill>
              </a:rPr>
              <a:t>Reporting will allow supervisors to ensure the quality of care</a:t>
            </a:r>
          </a:p>
          <a:p>
            <a:pPr marL="0" indent="0">
              <a:buNone/>
            </a:pPr>
            <a:endParaRPr lang="en-US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NB: Whether names and address/location of patient HH appears in the line list should be discussed with Ministry of Health</a:t>
            </a:r>
            <a:endParaRPr lang="en-US" b="0" dirty="0">
              <a:solidFill>
                <a:schemeClr val="tx1"/>
              </a:solidFill>
            </a:endParaRPr>
          </a:p>
          <a:p>
            <a:endParaRPr lang="en-US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884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04"/>
            <a:ext cx="8229600" cy="922132"/>
          </a:xfrm>
        </p:spPr>
        <p:txBody>
          <a:bodyPr>
            <a:normAutofit fontScale="90000"/>
          </a:bodyPr>
          <a:lstStyle/>
          <a:p>
            <a:pPr marL="457200" indent="-457200"/>
            <a:r>
              <a:rPr lang="en-GB" dirty="0"/>
              <a:t>Reporting on diarrhea / cholera cases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412776"/>
            <a:ext cx="48571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THE PATIENT LOGBOOK </a:t>
            </a:r>
            <a:r>
              <a:rPr lang="mr-IN" sz="2000" dirty="0"/>
              <a:t>–</a:t>
            </a:r>
            <a:r>
              <a:rPr lang="en-US" sz="2000" dirty="0"/>
              <a:t> 1 LINE PER PATIENT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22506"/>
            <a:ext cx="9144000" cy="316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459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-293544"/>
            <a:ext cx="7545016" cy="1282154"/>
          </a:xfrm>
        </p:spPr>
        <p:txBody>
          <a:bodyPr>
            <a:normAutofit/>
          </a:bodyPr>
          <a:lstStyle/>
          <a:p>
            <a:pPr marL="457200" indent="-457200" algn="l"/>
            <a:r>
              <a:rPr lang="en-GB" dirty="0"/>
              <a:t>Reporting on sick patients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484806" y="4005064"/>
            <a:ext cx="3217759" cy="1224136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79512" y="2204864"/>
            <a:ext cx="2376264" cy="1368152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51520" y="4077072"/>
            <a:ext cx="1224136" cy="2304256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79512" y="836712"/>
            <a:ext cx="8964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PATIENT LOGBOOK 	</a:t>
            </a:r>
            <a:r>
              <a:rPr lang="en-US" b="1" dirty="0">
                <a:solidFill>
                  <a:srgbClr val="FF0000"/>
                </a:solidFill>
              </a:rPr>
              <a:t>A</a:t>
            </a:r>
            <a:r>
              <a:rPr lang="en-US" dirty="0"/>
              <a:t> </a:t>
            </a:r>
            <a:r>
              <a:rPr lang="fr-FR" dirty="0"/>
              <a:t>- </a:t>
            </a:r>
            <a:r>
              <a:rPr lang="en-US" dirty="0"/>
              <a:t>INFORMATION ON VILLAGE / ORT VOLUNTEER</a:t>
            </a:r>
          </a:p>
          <a:p>
            <a:r>
              <a:rPr lang="en-US" dirty="0"/>
              <a:t>				</a:t>
            </a:r>
            <a:r>
              <a:rPr lang="en-US" b="1" dirty="0">
                <a:solidFill>
                  <a:srgbClr val="FF0000"/>
                </a:solidFill>
              </a:rPr>
              <a:t>B</a:t>
            </a:r>
            <a:r>
              <a:rPr lang="en-US" dirty="0"/>
              <a:t> - INFORMATION ON REGISTER ENTRY</a:t>
            </a:r>
          </a:p>
          <a:p>
            <a:r>
              <a:rPr lang="en-US" dirty="0"/>
              <a:t>					</a:t>
            </a:r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dirty="0"/>
              <a:t> - INFORMATION ON PATIENT (gender, age)</a:t>
            </a:r>
          </a:p>
        </p:txBody>
      </p:sp>
      <p:sp>
        <p:nvSpPr>
          <p:cNvPr id="3" name="Rectangle 2"/>
          <p:cNvSpPr/>
          <p:nvPr/>
        </p:nvSpPr>
        <p:spPr>
          <a:xfrm>
            <a:off x="1208786" y="1835532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01524" y="3753489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06819" y="3707740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2" name="Connecteur droit 11"/>
          <p:cNvCxnSpPr>
            <a:endCxn id="3" idx="2"/>
          </p:cNvCxnSpPr>
          <p:nvPr/>
        </p:nvCxnSpPr>
        <p:spPr>
          <a:xfrm flipH="1">
            <a:off x="1370850" y="1064100"/>
            <a:ext cx="1482109" cy="11407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H="1">
            <a:off x="1131073" y="1402100"/>
            <a:ext cx="2677190" cy="28221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H="1">
            <a:off x="2555776" y="1652199"/>
            <a:ext cx="2272157" cy="235286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20888"/>
            <a:ext cx="9144000" cy="316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084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4525610" y="3212976"/>
            <a:ext cx="1440160" cy="2121649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-293544"/>
            <a:ext cx="7545016" cy="1282154"/>
          </a:xfrm>
        </p:spPr>
        <p:txBody>
          <a:bodyPr>
            <a:normAutofit/>
          </a:bodyPr>
          <a:lstStyle/>
          <a:p>
            <a:pPr marL="457200" indent="-457200" algn="l"/>
            <a:r>
              <a:rPr lang="en-GB" dirty="0"/>
              <a:t>Reporting on sick patients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965770" y="3822199"/>
            <a:ext cx="2322167" cy="1296402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7257069" y="3473788"/>
            <a:ext cx="296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313468" y="3468052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413792" y="1052736"/>
            <a:ext cx="31881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</a:t>
            </a:r>
            <a:r>
              <a:rPr lang="en-US" dirty="0"/>
              <a:t> </a:t>
            </a:r>
            <a:r>
              <a:rPr lang="fr-FR" dirty="0"/>
              <a:t>- </a:t>
            </a:r>
            <a:r>
              <a:rPr lang="en-US" dirty="0"/>
              <a:t>INFORMATION ON HEALTH CONDITION AT ARRIVAL</a:t>
            </a:r>
          </a:p>
        </p:txBody>
      </p:sp>
      <p:sp>
        <p:nvSpPr>
          <p:cNvPr id="7" name="Rectangle 6"/>
          <p:cNvSpPr/>
          <p:nvPr/>
        </p:nvSpPr>
        <p:spPr>
          <a:xfrm>
            <a:off x="4860032" y="1052736"/>
            <a:ext cx="39198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</a:t>
            </a:r>
            <a:r>
              <a:rPr lang="en-US" dirty="0"/>
              <a:t> - INFORMATION ON TREATMENT PROVIDED &amp; OUTCOME</a:t>
            </a:r>
          </a:p>
        </p:txBody>
      </p:sp>
      <p:cxnSp>
        <p:nvCxnSpPr>
          <p:cNvPr id="12" name="Connecteur droit 11"/>
          <p:cNvCxnSpPr>
            <a:stCxn id="5" idx="2"/>
            <a:endCxn id="6" idx="1"/>
          </p:cNvCxnSpPr>
          <p:nvPr/>
        </p:nvCxnSpPr>
        <p:spPr>
          <a:xfrm>
            <a:off x="2007883" y="1699067"/>
            <a:ext cx="2728634" cy="182461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6012160" y="1716038"/>
            <a:ext cx="807794" cy="210616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22506"/>
            <a:ext cx="9144000" cy="316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236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79512" y="836712"/>
            <a:ext cx="5671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PATIENT LOGBOOK 	</a:t>
            </a:r>
            <a:r>
              <a:rPr lang="en-US" b="1" dirty="0">
                <a:solidFill>
                  <a:srgbClr val="FF0000"/>
                </a:solidFill>
              </a:rPr>
              <a:t>F </a:t>
            </a:r>
            <a:r>
              <a:rPr lang="fr-FR" dirty="0"/>
              <a:t>- </a:t>
            </a:r>
            <a:r>
              <a:rPr lang="en-US" dirty="0"/>
              <a:t>INFORMATION ON STOCKS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-293544"/>
            <a:ext cx="7545016" cy="1282154"/>
          </a:xfrm>
        </p:spPr>
        <p:txBody>
          <a:bodyPr>
            <a:normAutofit/>
          </a:bodyPr>
          <a:lstStyle/>
          <a:p>
            <a:pPr marL="457200" indent="-457200" algn="l"/>
            <a:r>
              <a:rPr lang="en-GB" dirty="0"/>
              <a:t>Reporting on sick patients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696010" y="1994154"/>
            <a:ext cx="1619672" cy="4001090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8162482" y="1506850"/>
            <a:ext cx="343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 </a:t>
            </a:r>
            <a:endParaRPr lang="fr-FR" dirty="0"/>
          </a:p>
        </p:txBody>
      </p:sp>
      <p:cxnSp>
        <p:nvCxnSpPr>
          <p:cNvPr id="11" name="Connecteur droit 10"/>
          <p:cNvCxnSpPr/>
          <p:nvPr/>
        </p:nvCxnSpPr>
        <p:spPr>
          <a:xfrm flipH="1" flipV="1">
            <a:off x="4427986" y="1206044"/>
            <a:ext cx="3906178" cy="7881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22506"/>
            <a:ext cx="9144000" cy="316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082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8DD1B-D182-42DC-97EA-45B57A5F8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Activity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BC50D6-1F9B-4C94-B4A1-7D50317909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Log in the 4 patients details you collected from session 2 Activity 4</a:t>
            </a:r>
          </a:p>
        </p:txBody>
      </p:sp>
    </p:spTree>
    <p:extLst>
      <p:ext uri="{BB962C8B-B14F-4D97-AF65-F5344CB8AC3E}">
        <p14:creationId xmlns:p14="http://schemas.microsoft.com/office/powerpoint/2010/main" val="61915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E3C2241DE8244C8C878119BC3F1C82" ma:contentTypeVersion="8" ma:contentTypeDescription="Create a new document." ma:contentTypeScope="" ma:versionID="058924d526f688538a902df8f66a3e53">
  <xsd:schema xmlns:xsd="http://www.w3.org/2001/XMLSchema" xmlns:xs="http://www.w3.org/2001/XMLSchema" xmlns:p="http://schemas.microsoft.com/office/2006/metadata/properties" xmlns:ns2="ce8a7467-8352-403e-b49e-65a35cb59c87" xmlns:ns3="7e1b0daf-797c-4a8c-a7fb-059e12aafcd1" targetNamespace="http://schemas.microsoft.com/office/2006/metadata/properties" ma:root="true" ma:fieldsID="054dc2c86df430a4b8f80772548a9466" ns2:_="" ns3:_="">
    <xsd:import namespace="ce8a7467-8352-403e-b49e-65a35cb59c87"/>
    <xsd:import namespace="7e1b0daf-797c-4a8c-a7fb-059e12aafcd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8a7467-8352-403e-b49e-65a35cb59c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1b0daf-797c-4a8c-a7fb-059e12aafcd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A311B8B-290A-4A86-A8A5-DB8E2FFCAE2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8823C57-DE7E-4C4B-91D4-EB53DCD29D2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461A1B-89AE-4462-A00E-362ADA1C341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8a7467-8352-403e-b49e-65a35cb59c87"/>
    <ds:schemaRef ds:uri="7e1b0daf-797c-4a8c-a7fb-059e12aafc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28093</TotalTime>
  <Words>1391</Words>
  <Application>Microsoft Macintosh PowerPoint</Application>
  <PresentationFormat>On-screen Show (4:3)</PresentationFormat>
  <Paragraphs>173</Paragraphs>
  <Slides>21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Office Theme</vt:lpstr>
      <vt:lpstr>Cholera &amp; Oral Rehydration Therapy Training Level 1 – Community ORT Volunteers  Session #03 –  Reporting and Logistics  </vt:lpstr>
      <vt:lpstr>Session overview</vt:lpstr>
      <vt:lpstr>Reporting on sick patients / suspected cholera cases –why (1/2)</vt:lpstr>
      <vt:lpstr>Reporting on sick patients / suspected cholera cases –why (2/2)</vt:lpstr>
      <vt:lpstr>Reporting on diarrhea / cholera cases</vt:lpstr>
      <vt:lpstr>Reporting on sick patients</vt:lpstr>
      <vt:lpstr>Reporting on sick patients</vt:lpstr>
      <vt:lpstr>Reporting on sick patients</vt:lpstr>
      <vt:lpstr>Activity 1</vt:lpstr>
      <vt:lpstr>Reporting on sick patients</vt:lpstr>
      <vt:lpstr>Each week count and send:</vt:lpstr>
      <vt:lpstr>SMS report</vt:lpstr>
      <vt:lpstr>PowerPoint Presentation</vt:lpstr>
      <vt:lpstr>Activity 2</vt:lpstr>
      <vt:lpstr>Reporting on stocks and requesting new supplies</vt:lpstr>
      <vt:lpstr>Reporting on stocks and requesting new supplies</vt:lpstr>
      <vt:lpstr>Reporting on stocks and requesting new supplies</vt:lpstr>
      <vt:lpstr>Reporting on stocks and requesting new supplies</vt:lpstr>
      <vt:lpstr>Reporting on stocks and requesting new supplies</vt:lpstr>
      <vt:lpstr>Your turn to report</vt:lpstr>
      <vt:lpstr>Activity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rehydration of  people presenting to ORP</dc:title>
  <dc:creator>Generic</dc:creator>
  <cp:lastModifiedBy>Eva TURRO FONT</cp:lastModifiedBy>
  <cp:revision>275</cp:revision>
  <dcterms:created xsi:type="dcterms:W3CDTF">2017-06-20T12:40:55Z</dcterms:created>
  <dcterms:modified xsi:type="dcterms:W3CDTF">2023-01-18T08:24:22Z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0x010100FAE3C2241DE8244C8C878119BC3F1C82</vt:lpwstr>
  </property>
</Properties>
</file>