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3"/>
  </p:notesMasterIdLst>
  <p:sldIdLst>
    <p:sldId id="257" r:id="rId5"/>
    <p:sldId id="524" r:id="rId6"/>
    <p:sldId id="340" r:id="rId7"/>
    <p:sldId id="446" r:id="rId8"/>
    <p:sldId id="448" r:id="rId9"/>
    <p:sldId id="497" r:id="rId10"/>
    <p:sldId id="495" r:id="rId11"/>
    <p:sldId id="470" r:id="rId12"/>
    <p:sldId id="487" r:id="rId13"/>
    <p:sldId id="525" r:id="rId14"/>
    <p:sldId id="501" r:id="rId15"/>
    <p:sldId id="502" r:id="rId16"/>
    <p:sldId id="503" r:id="rId17"/>
    <p:sldId id="506" r:id="rId18"/>
    <p:sldId id="507" r:id="rId19"/>
    <p:sldId id="489" r:id="rId20"/>
    <p:sldId id="498" r:id="rId21"/>
    <p:sldId id="509" r:id="rId22"/>
    <p:sldId id="511" r:id="rId23"/>
    <p:sldId id="510" r:id="rId24"/>
    <p:sldId id="514" r:id="rId25"/>
    <p:sldId id="515" r:id="rId26"/>
    <p:sldId id="516" r:id="rId27"/>
    <p:sldId id="517" r:id="rId28"/>
    <p:sldId id="520" r:id="rId29"/>
    <p:sldId id="518" r:id="rId30"/>
    <p:sldId id="513" r:id="rId31"/>
    <p:sldId id="521" r:id="rId32"/>
    <p:sldId id="519" r:id="rId33"/>
    <p:sldId id="526" r:id="rId34"/>
    <p:sldId id="512" r:id="rId35"/>
    <p:sldId id="522" r:id="rId36"/>
    <p:sldId id="499" r:id="rId37"/>
    <p:sldId id="493" r:id="rId38"/>
    <p:sldId id="504" r:id="rId39"/>
    <p:sldId id="505" r:id="rId40"/>
    <p:sldId id="523" r:id="rId41"/>
    <p:sldId id="527"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12" autoAdjust="0"/>
    <p:restoredTop sz="99598" autoAdjust="0"/>
  </p:normalViewPr>
  <p:slideViewPr>
    <p:cSldViewPr>
      <p:cViewPr varScale="1">
        <p:scale>
          <a:sx n="103" d="100"/>
          <a:sy n="103" d="100"/>
        </p:scale>
        <p:origin x="168" y="384"/>
      </p:cViewPr>
      <p:guideLst>
        <p:guide orient="horz" pos="2160"/>
        <p:guide pos="2880"/>
      </p:guideLst>
    </p:cSldViewPr>
  </p:slideViewPr>
  <p:outlineViewPr>
    <p:cViewPr>
      <p:scale>
        <a:sx n="33" d="100"/>
        <a:sy n="33" d="100"/>
      </p:scale>
      <p:origin x="0" y="-90696"/>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52E013-8E5F-4151-8F01-1D7079A4BC41}" type="datetimeFigureOut">
              <a:rPr lang="en-GB" smtClean="0"/>
              <a:t>18/01/2023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42FD4B-7126-4A73-BBC8-4DDF9E1319BE}" type="slidenum">
              <a:rPr lang="en-GB" smtClean="0"/>
              <a:t>‹#›</a:t>
            </a:fld>
            <a:endParaRPr lang="en-GB"/>
          </a:p>
        </p:txBody>
      </p:sp>
    </p:spTree>
    <p:extLst>
      <p:ext uri="{BB962C8B-B14F-4D97-AF65-F5344CB8AC3E}">
        <p14:creationId xmlns:p14="http://schemas.microsoft.com/office/powerpoint/2010/main" val="2667455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Register</a:t>
            </a:r>
            <a:r>
              <a:rPr lang="nb-NO" baseline="0" dirty="0"/>
              <a:t> participants</a:t>
            </a:r>
          </a:p>
          <a:p>
            <a:r>
              <a:rPr lang="nb-NO" baseline="0" dirty="0"/>
              <a:t>Official opening and recitals </a:t>
            </a:r>
            <a:endParaRPr lang="en-GB" dirty="0"/>
          </a:p>
        </p:txBody>
      </p:sp>
      <p:sp>
        <p:nvSpPr>
          <p:cNvPr id="4" name="Slide Number Placeholder 3"/>
          <p:cNvSpPr>
            <a:spLocks noGrp="1"/>
          </p:cNvSpPr>
          <p:nvPr>
            <p:ph type="sldNum" sz="quarter" idx="10"/>
          </p:nvPr>
        </p:nvSpPr>
        <p:spPr/>
        <p:txBody>
          <a:bodyPr/>
          <a:lstStyle/>
          <a:p>
            <a:fld id="{9E42FD4B-7126-4A73-BBC8-4DDF9E1319BE}" type="slidenum">
              <a:rPr lang="en-GB" smtClean="0"/>
              <a:t>1</a:t>
            </a:fld>
            <a:endParaRPr lang="en-GB"/>
          </a:p>
        </p:txBody>
      </p:sp>
    </p:spTree>
    <p:extLst>
      <p:ext uri="{BB962C8B-B14F-4D97-AF65-F5344CB8AC3E}">
        <p14:creationId xmlns:p14="http://schemas.microsoft.com/office/powerpoint/2010/main" val="141725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endParaRPr lang="en-US" sz="1200" baseline="0" dirty="0"/>
          </a:p>
          <a:p>
            <a:pPr marL="0" lvl="0" indent="0">
              <a:buFont typeface="+mj-lt"/>
              <a:buNone/>
            </a:pPr>
            <a:endParaRPr lang="en-US" sz="1200" baseline="0" dirty="0"/>
          </a:p>
          <a:p>
            <a:pPr marL="0" lvl="0" indent="0">
              <a:buFont typeface="+mj-lt"/>
              <a:buNone/>
            </a:pPr>
            <a:endParaRPr lang="en-US" sz="1200" baseline="0" dirty="0"/>
          </a:p>
          <a:p>
            <a:pPr marL="514350" indent="-514350">
              <a:buAutoNum type="arabicParenR"/>
            </a:pPr>
            <a:endParaRPr lang="en-US" sz="3200" baseline="0" dirty="0"/>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15</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Fluids</a:t>
            </a:r>
          </a:p>
          <a:p>
            <a:r>
              <a:rPr lang="en-US" sz="3200" baseline="0" dirty="0"/>
              <a:t>Rice water</a:t>
            </a:r>
          </a:p>
          <a:p>
            <a:r>
              <a:rPr lang="en-US" sz="3200" baseline="0" dirty="0"/>
              <a:t>Coconut water</a:t>
            </a:r>
          </a:p>
          <a:p>
            <a:r>
              <a:rPr lang="en-US" sz="3200" baseline="0" dirty="0"/>
              <a:t>Watery soup</a:t>
            </a:r>
          </a:p>
          <a:p>
            <a:endParaRPr lang="en-US" sz="3200" baseline="0" dirty="0"/>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16</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Fluids</a:t>
            </a:r>
          </a:p>
          <a:p>
            <a:r>
              <a:rPr lang="en-US" sz="3200" baseline="0" dirty="0"/>
              <a:t>Rice water</a:t>
            </a:r>
          </a:p>
          <a:p>
            <a:r>
              <a:rPr lang="en-US" sz="3200" baseline="0" dirty="0"/>
              <a:t>Coconut water</a:t>
            </a:r>
          </a:p>
          <a:p>
            <a:r>
              <a:rPr lang="en-US" sz="3200" baseline="0" dirty="0"/>
              <a:t>Watery soup</a:t>
            </a:r>
          </a:p>
          <a:p>
            <a:endParaRPr lang="en-US" sz="3200" baseline="0" dirty="0"/>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17</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p>
          <a:p>
            <a:endParaRPr lang="fr-FR" dirty="0"/>
          </a:p>
          <a:p>
            <a:r>
              <a:rPr lang="fr-FR" dirty="0"/>
              <a:t>HOW TO PREPARE ORAL REHYDRATION SOLUTIONS</a:t>
            </a:r>
          </a:p>
          <a:p>
            <a:endParaRPr lang="fr-FR" dirty="0"/>
          </a:p>
          <a:p>
            <a:r>
              <a:rPr lang="fr-FR" dirty="0"/>
              <a:t>- HOME MADE WITH TREATED WATER, SALT &amp; SUGAR</a:t>
            </a:r>
          </a:p>
          <a:p>
            <a:r>
              <a:rPr lang="en-US" dirty="0"/>
              <a:t>- WITH TREATED WATER &amp; MANUFACTURED ORS SACHETS,</a:t>
            </a:r>
            <a:r>
              <a:rPr lang="en-US" baseline="0" dirty="0"/>
              <a:t> if available locally </a:t>
            </a:r>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18</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p>
          <a:p>
            <a:endParaRPr lang="fr-FR" dirty="0"/>
          </a:p>
          <a:p>
            <a:r>
              <a:rPr lang="fr-FR" dirty="0"/>
              <a:t>HOW TO PREPARE ORAL REHYDRATION SOLUTIONS</a:t>
            </a:r>
          </a:p>
          <a:p>
            <a:endParaRPr lang="fr-FR" dirty="0"/>
          </a:p>
          <a:p>
            <a:r>
              <a:rPr lang="fr-FR" dirty="0"/>
              <a:t>- HOME MADE WITH TREATED WATER, SALT &amp; SUGAR</a:t>
            </a:r>
          </a:p>
          <a:p>
            <a:r>
              <a:rPr lang="en-US" dirty="0"/>
              <a:t>- WITH TREATED WATER &amp; MANUFACTURED ORS SACHETS,</a:t>
            </a:r>
            <a:r>
              <a:rPr lang="en-US" baseline="0" dirty="0"/>
              <a:t> if available locally </a:t>
            </a:r>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19</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20</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21</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22</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BOIL 1-3 MINUTES</a:t>
            </a:r>
            <a:endParaRPr lang="fr-FR" baseline="0" dirty="0"/>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23</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endParaRPr lang="fr-FR" baseline="0" dirty="0"/>
          </a:p>
          <a:p>
            <a:r>
              <a:rPr lang="en-US" dirty="0"/>
              <a:t>MAKE SURE WATER IS</a:t>
            </a:r>
            <a:r>
              <a:rPr lang="en-US" baseline="0" dirty="0"/>
              <a:t> CLEAR</a:t>
            </a:r>
          </a:p>
          <a:p>
            <a:r>
              <a:rPr lang="en-US" baseline="0" dirty="0"/>
              <a:t>WATERGUARD = USUALLY 1 CAP </a:t>
            </a:r>
            <a:r>
              <a:rPr lang="mr-IN" baseline="0" dirty="0"/>
              <a:t>–</a:t>
            </a:r>
            <a:r>
              <a:rPr lang="en-US" baseline="0" dirty="0"/>
              <a:t> 20 L of WATER</a:t>
            </a:r>
          </a:p>
          <a:p>
            <a:r>
              <a:rPr lang="en-US" baseline="0" dirty="0"/>
              <a:t>HOUSEHOLD BLEACH = 1 drop/L of water (20 drops </a:t>
            </a:r>
            <a:r>
              <a:rPr lang="mr-IN" baseline="0" dirty="0"/>
              <a:t>–</a:t>
            </a:r>
            <a:r>
              <a:rPr lang="en-US" baseline="0" dirty="0"/>
              <a:t> 20 L)</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24</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a:t>
            </a:fld>
            <a:endParaRPr lang="en-GB"/>
          </a:p>
        </p:txBody>
      </p:sp>
    </p:spTree>
    <p:extLst>
      <p:ext uri="{BB962C8B-B14F-4D97-AF65-F5344CB8AC3E}">
        <p14:creationId xmlns:p14="http://schemas.microsoft.com/office/powerpoint/2010/main" val="23550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endParaRPr lang="fr-FR" baseline="0" dirty="0"/>
          </a:p>
          <a:p>
            <a:r>
              <a:rPr lang="en-US" dirty="0"/>
              <a:t>MAKE SURE WATER IS</a:t>
            </a:r>
            <a:r>
              <a:rPr lang="en-US" baseline="0" dirty="0"/>
              <a:t> CLEAR</a:t>
            </a:r>
          </a:p>
          <a:p>
            <a:r>
              <a:rPr lang="en-US" baseline="0" dirty="0"/>
              <a:t>WATERGUARD = USUALLY 1 CAP </a:t>
            </a:r>
            <a:r>
              <a:rPr lang="mr-IN" baseline="0" dirty="0"/>
              <a:t>–</a:t>
            </a:r>
            <a:r>
              <a:rPr lang="en-US" baseline="0" dirty="0"/>
              <a:t> 20 L of WATER</a:t>
            </a:r>
          </a:p>
          <a:p>
            <a:r>
              <a:rPr lang="en-US" baseline="0" dirty="0"/>
              <a:t>HOUSEHOLD BLEACH = 1 drop/L of water (20 drops </a:t>
            </a:r>
            <a:r>
              <a:rPr lang="mr-IN" baseline="0" dirty="0"/>
              <a:t>–</a:t>
            </a:r>
            <a:r>
              <a:rPr lang="en-US" baseline="0" dirty="0"/>
              <a:t> 20 L)</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25</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endParaRPr lang="fr-FR" baseline="0" dirty="0"/>
          </a:p>
          <a:p>
            <a:r>
              <a:rPr lang="en-US" dirty="0"/>
              <a:t>MAKE SURE WATER IS</a:t>
            </a:r>
            <a:r>
              <a:rPr lang="en-US" baseline="0" dirty="0"/>
              <a:t> CLEAR</a:t>
            </a:r>
          </a:p>
          <a:p>
            <a:r>
              <a:rPr lang="en-US" baseline="0" dirty="0"/>
              <a:t>WATERGUARD = USUALLY 1 CAP </a:t>
            </a:r>
            <a:r>
              <a:rPr lang="mr-IN" baseline="0" dirty="0"/>
              <a:t>–</a:t>
            </a:r>
            <a:r>
              <a:rPr lang="en-US" baseline="0" dirty="0"/>
              <a:t> 20 L of WATER</a:t>
            </a:r>
          </a:p>
          <a:p>
            <a:r>
              <a:rPr lang="en-US" baseline="0" dirty="0"/>
              <a:t>HOUSEHOLD BLEACH = 1 drop/L of water (20 drops </a:t>
            </a:r>
            <a:r>
              <a:rPr lang="mr-IN" baseline="0" dirty="0"/>
              <a:t>–</a:t>
            </a:r>
            <a:r>
              <a:rPr lang="en-US" baseline="0" dirty="0"/>
              <a:t> 20 L)</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26</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27</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28</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29</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31</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a:p>
            <a:r>
              <a:rPr lang="fr-FR" dirty="0"/>
              <a:t>EXPLAIN:</a:t>
            </a:r>
            <a:r>
              <a:rPr lang="fr-FR" baseline="0" dirty="0"/>
              <a:t> </a:t>
            </a:r>
            <a:r>
              <a:rPr lang="fr-FR" dirty="0"/>
              <a:t>HOW TO WASH HANDS</a:t>
            </a:r>
            <a:r>
              <a:rPr lang="fr-FR" baseline="0" dirty="0"/>
              <a:t> WITH SOAP</a:t>
            </a:r>
          </a:p>
          <a:p>
            <a:r>
              <a:rPr lang="fr-FR" baseline="0" dirty="0"/>
              <a:t>DEMONSTRATE HOW TO WASH/RUB HANDS/RINCE</a:t>
            </a:r>
          </a:p>
          <a:p>
            <a:endParaRPr lang="fr-FR" baseline="0" dirty="0"/>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32</a:t>
            </a:fld>
            <a:endParaRPr lang="en-GB"/>
          </a:p>
        </p:txBody>
      </p:sp>
    </p:spTree>
    <p:extLst>
      <p:ext uri="{BB962C8B-B14F-4D97-AF65-F5344CB8AC3E}">
        <p14:creationId xmlns:p14="http://schemas.microsoft.com/office/powerpoint/2010/main" val="35308064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3200" dirty="0"/>
              <a:t>ORT volunteers</a:t>
            </a:r>
            <a:r>
              <a:rPr lang="en-US" sz="3200" baseline="0" dirty="0"/>
              <a:t> at community level are the entry point for the management of diarrhea in the community.</a:t>
            </a:r>
          </a:p>
          <a:p>
            <a:r>
              <a:rPr lang="en-US" sz="3200" baseline="0" dirty="0"/>
              <a:t>People in the community will come to them because they have diarrhea (not necessarily cholera) and seek for advice</a:t>
            </a:r>
          </a:p>
          <a:p>
            <a:r>
              <a:rPr lang="en-US" sz="3200" baseline="0" dirty="0"/>
              <a:t>Because they will fear it could be cholera</a:t>
            </a:r>
          </a:p>
          <a:p>
            <a:r>
              <a:rPr lang="en-US" sz="3200" baseline="0" dirty="0"/>
              <a:t>Because they think ORT volunteers can treat diarrhea</a:t>
            </a:r>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37</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3200" dirty="0"/>
              <a:t>ORT volunteers</a:t>
            </a:r>
            <a:r>
              <a:rPr lang="en-US" sz="3200" baseline="0" dirty="0"/>
              <a:t> at community level are the entry point for the management of diarrhea in the community.</a:t>
            </a:r>
          </a:p>
          <a:p>
            <a:r>
              <a:rPr lang="en-US" sz="3200" baseline="0" dirty="0"/>
              <a:t>People in the community will come to them because they have diarrhea (not necessarily cholera) and seek for advice</a:t>
            </a:r>
          </a:p>
          <a:p>
            <a:r>
              <a:rPr lang="en-US" sz="3200" baseline="0" dirty="0"/>
              <a:t>Because they will fear it could be cholera</a:t>
            </a:r>
          </a:p>
          <a:p>
            <a:r>
              <a:rPr lang="en-US" sz="3200" baseline="0" dirty="0"/>
              <a:t>Because they think ORT volunteers can treat diarrhea</a:t>
            </a:r>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5</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3200" dirty="0"/>
              <a:t>ORT volunteers</a:t>
            </a:r>
            <a:r>
              <a:rPr lang="en-US" sz="3200" baseline="0" dirty="0"/>
              <a:t> at community level are the entry point for the management of diarrhea in the community.</a:t>
            </a:r>
          </a:p>
          <a:p>
            <a:r>
              <a:rPr lang="en-US" sz="3200" baseline="0" dirty="0"/>
              <a:t>People in the community will come to them because they have diarrhea (not necessarily cholera) and seek for advice</a:t>
            </a:r>
          </a:p>
          <a:p>
            <a:r>
              <a:rPr lang="en-US" sz="3200" baseline="0" dirty="0"/>
              <a:t>Because they will fear it could be cholera</a:t>
            </a:r>
          </a:p>
          <a:p>
            <a:r>
              <a:rPr lang="en-US" sz="3200" baseline="0" dirty="0"/>
              <a:t>Because they think ORT volunteers can treat diarrhea</a:t>
            </a:r>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7</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3200" dirty="0"/>
              <a:t>ORT volunteers</a:t>
            </a:r>
            <a:r>
              <a:rPr lang="en-US" sz="3200" baseline="0" dirty="0"/>
              <a:t> at community level are the entry point for the management of diarrhea in the community.</a:t>
            </a:r>
          </a:p>
          <a:p>
            <a:r>
              <a:rPr lang="en-US" sz="3200" baseline="0" dirty="0"/>
              <a:t>People in the community will come to them because they have diarrhea (not necessarily cholera) and seek for advice</a:t>
            </a:r>
          </a:p>
          <a:p>
            <a:r>
              <a:rPr lang="en-US" sz="3200" baseline="0" dirty="0"/>
              <a:t>Because they will fear it could be cholera</a:t>
            </a:r>
          </a:p>
          <a:p>
            <a:r>
              <a:rPr lang="en-US" sz="3200" baseline="0" dirty="0"/>
              <a:t>Because they think ORT volunteers can treat diarrhea</a:t>
            </a:r>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9</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3200" dirty="0"/>
              <a:t>ORT volunteers</a:t>
            </a:r>
            <a:r>
              <a:rPr lang="en-US" sz="3200" baseline="0" dirty="0"/>
              <a:t> at community level are the entry point for the management of diarrhea in the community.</a:t>
            </a:r>
          </a:p>
          <a:p>
            <a:r>
              <a:rPr lang="en-US" sz="3200" baseline="0" dirty="0"/>
              <a:t>People in the community will come to them because they have diarrhea (not necessarily cholera) and seek for advice</a:t>
            </a:r>
          </a:p>
          <a:p>
            <a:r>
              <a:rPr lang="en-US" sz="3200" baseline="0" dirty="0"/>
              <a:t>Because they will fear it could be cholera</a:t>
            </a:r>
          </a:p>
          <a:p>
            <a:r>
              <a:rPr lang="en-US" sz="3200" baseline="0" dirty="0"/>
              <a:t>Because they think ORT volunteers can treat diarrhea</a:t>
            </a:r>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11</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3200" dirty="0"/>
              <a:t>ORT volunteers</a:t>
            </a:r>
            <a:r>
              <a:rPr lang="en-US" sz="3200" baseline="0" dirty="0"/>
              <a:t> at community level are the entry point for the management of diarrhea in the community.</a:t>
            </a:r>
          </a:p>
          <a:p>
            <a:r>
              <a:rPr lang="en-US" sz="3200" baseline="0" dirty="0"/>
              <a:t>People in the community will come to them because they have diarrhea (not necessarily cholera) and seek for advice</a:t>
            </a:r>
          </a:p>
          <a:p>
            <a:r>
              <a:rPr lang="en-US" sz="3200" baseline="0" dirty="0"/>
              <a:t>Because they will fear it could be cholera</a:t>
            </a:r>
          </a:p>
          <a:p>
            <a:r>
              <a:rPr lang="en-US" sz="3200" baseline="0" dirty="0"/>
              <a:t>Because they think ORT volunteers can treat diarrhea</a:t>
            </a:r>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12</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3200" dirty="0"/>
              <a:t>ORT volunteers</a:t>
            </a:r>
            <a:r>
              <a:rPr lang="en-US" sz="3200" baseline="0" dirty="0"/>
              <a:t> at community level are the entry point for the management of diarrhea in the community.</a:t>
            </a:r>
          </a:p>
          <a:p>
            <a:r>
              <a:rPr lang="en-US" sz="3200" baseline="0" dirty="0"/>
              <a:t>People in the community will come to them because they have diarrhea (not necessarily cholera) and seek for advice</a:t>
            </a:r>
          </a:p>
          <a:p>
            <a:r>
              <a:rPr lang="en-US" sz="3200" baseline="0" dirty="0"/>
              <a:t>Because they will fear it could be cholera</a:t>
            </a:r>
          </a:p>
          <a:p>
            <a:r>
              <a:rPr lang="en-US" sz="3200" baseline="0" dirty="0"/>
              <a:t>Because they think ORT volunteers can treat diarrhea</a:t>
            </a:r>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13</a:t>
            </a:fld>
            <a:endParaRPr lang="en-GB"/>
          </a:p>
        </p:txBody>
      </p:sp>
    </p:spTree>
    <p:extLst>
      <p:ext uri="{BB962C8B-B14F-4D97-AF65-F5344CB8AC3E}">
        <p14:creationId xmlns:p14="http://schemas.microsoft.com/office/powerpoint/2010/main" val="752548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r>
              <a:rPr lang="en-US" sz="1200" baseline="0" dirty="0"/>
              <a:t>YOU CAN GIVE NUMBERS</a:t>
            </a:r>
          </a:p>
          <a:p>
            <a:pPr marL="0" lvl="0" indent="0">
              <a:buFont typeface="+mj-lt"/>
              <a:buNone/>
            </a:pPr>
            <a:r>
              <a:rPr lang="en-US" sz="1200" baseline="0" dirty="0"/>
              <a:t>YOU CAN GIVE EXAMPLES</a:t>
            </a:r>
          </a:p>
          <a:p>
            <a:pPr marL="0" lvl="0" indent="0">
              <a:buFont typeface="+mj-lt"/>
              <a:buNone/>
            </a:pPr>
            <a:r>
              <a:rPr lang="en-US" sz="1200" baseline="0" dirty="0"/>
              <a:t>YOU CAN EXPLAIN HOW SEEKING CARE EARLY HAVE SAVED LIVES BEFORE and THAT DESPITE THE EXISTENCE OF AVAILABLE SOLUTIONS, PEOPLE HAVE DIED BECAUSE THEY WERE NOT AWARE OR DID NOT TAKE THE RISK SERIOUSLY</a:t>
            </a:r>
          </a:p>
          <a:p>
            <a:pPr marL="0" lvl="0" indent="0">
              <a:buFont typeface="+mj-lt"/>
              <a:buNone/>
            </a:pPr>
            <a:endParaRPr lang="en-US" sz="1200" baseline="0" dirty="0"/>
          </a:p>
          <a:p>
            <a:pPr marL="0" lvl="0" indent="0">
              <a:buFont typeface="+mj-lt"/>
              <a:buNone/>
            </a:pPr>
            <a:endParaRPr lang="en-US" sz="1200" baseline="0" dirty="0"/>
          </a:p>
          <a:p>
            <a:pPr marL="0" lvl="0" indent="0">
              <a:buFont typeface="+mj-lt"/>
              <a:buNone/>
            </a:pPr>
            <a:endParaRPr lang="en-US" sz="1200" baseline="0" dirty="0"/>
          </a:p>
          <a:p>
            <a:pPr marL="514350" indent="-514350">
              <a:buAutoNum type="arabicParenR"/>
            </a:pPr>
            <a:endParaRPr lang="en-US" sz="3200" baseline="0" dirty="0"/>
          </a:p>
          <a:p>
            <a:endParaRPr lang="en-US" sz="3200" baseline="0" dirty="0"/>
          </a:p>
          <a:p>
            <a:endParaRPr lang="en-US" sz="3200" dirty="0"/>
          </a:p>
        </p:txBody>
      </p:sp>
      <p:sp>
        <p:nvSpPr>
          <p:cNvPr id="4" name="Slide Number Placeholder 3"/>
          <p:cNvSpPr>
            <a:spLocks noGrp="1"/>
          </p:cNvSpPr>
          <p:nvPr>
            <p:ph type="sldNum" sz="quarter" idx="10"/>
          </p:nvPr>
        </p:nvSpPr>
        <p:spPr/>
        <p:txBody>
          <a:bodyPr/>
          <a:lstStyle/>
          <a:p>
            <a:fld id="{9E42FD4B-7126-4A73-BBC8-4DDF9E1319BE}" type="slidenum">
              <a:rPr lang="en-GB" smtClean="0"/>
              <a:t>14</a:t>
            </a:fld>
            <a:endParaRPr lang="en-GB"/>
          </a:p>
        </p:txBody>
      </p:sp>
    </p:spTree>
    <p:extLst>
      <p:ext uri="{BB962C8B-B14F-4D97-AF65-F5344CB8AC3E}">
        <p14:creationId xmlns:p14="http://schemas.microsoft.com/office/powerpoint/2010/main" val="752548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08816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2808404E-1CCD-0091-2A4D-52ADDC9D0E0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90320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D5FD93AC-ECEC-016C-0B75-CE5102F326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345827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3D3457D3-287A-FB87-519F-FAE6C6561F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3115876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71FC55B5-8116-CF5F-B6FB-EE187F67A6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214514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8A9A49DD-BACF-3387-20EA-05050F5DE51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1280481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F928C3D-267A-461E-B51C-3D69E226332C}" type="datetimeFigureOut">
              <a:rPr lang="en-AU" smtClean="0"/>
              <a:t>18/1/2023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144A10A-A621-4A95-9E59-C7F742B50D9B}" type="slidenum">
              <a:rPr lang="en-AU" smtClean="0"/>
              <a:t>‹#›</a:t>
            </a:fld>
            <a:endParaRPr lang="en-AU"/>
          </a:p>
        </p:txBody>
      </p:sp>
      <p:pic>
        <p:nvPicPr>
          <p:cNvPr id="10" name="Picture 9" descr="A picture containing text, clipart&#10;&#10;Description automatically generated">
            <a:extLst>
              <a:ext uri="{FF2B5EF4-FFF2-40B4-BE49-F238E27FC236}">
                <a16:creationId xmlns:a16="http://schemas.microsoft.com/office/drawing/2014/main" id="{F131F7DA-A50F-E742-F59E-0D42A52B383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3623787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F928C3D-267A-461E-B51C-3D69E226332C}" type="datetimeFigureOut">
              <a:rPr lang="en-AU" smtClean="0"/>
              <a:t>18/1/2023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144A10A-A621-4A95-9E59-C7F742B50D9B}" type="slidenum">
              <a:rPr lang="en-AU" smtClean="0"/>
              <a:t>‹#›</a:t>
            </a:fld>
            <a:endParaRPr lang="en-AU"/>
          </a:p>
        </p:txBody>
      </p:sp>
      <p:pic>
        <p:nvPicPr>
          <p:cNvPr id="6" name="Picture 5" descr="A picture containing text, clipart&#10;&#10;Description automatically generated">
            <a:extLst>
              <a:ext uri="{FF2B5EF4-FFF2-40B4-BE49-F238E27FC236}">
                <a16:creationId xmlns:a16="http://schemas.microsoft.com/office/drawing/2014/main" id="{AC74853D-03FC-641B-2664-BAF74EDED1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27938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28C3D-267A-461E-B51C-3D69E226332C}" type="datetimeFigureOut">
              <a:rPr lang="en-AU" smtClean="0"/>
              <a:t>18/1/2023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144A10A-A621-4A95-9E59-C7F742B50D9B}" type="slidenum">
              <a:rPr lang="en-AU" smtClean="0"/>
              <a:t>‹#›</a:t>
            </a:fld>
            <a:endParaRPr lang="en-AU"/>
          </a:p>
        </p:txBody>
      </p:sp>
      <p:pic>
        <p:nvPicPr>
          <p:cNvPr id="5" name="Picture 4" descr="A picture containing text, clipart&#10;&#10;Description automatically generated">
            <a:extLst>
              <a:ext uri="{FF2B5EF4-FFF2-40B4-BE49-F238E27FC236}">
                <a16:creationId xmlns:a16="http://schemas.microsoft.com/office/drawing/2014/main" id="{B085744C-406D-BBC1-FC17-D8A19259AB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4018328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A2C12E69-08D8-F9D8-AF48-D51E4FE808E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2782891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83A91269-B52E-7E04-ACB6-64D6802926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1743" y="6384696"/>
            <a:ext cx="1168822" cy="336779"/>
          </a:xfrm>
          <a:prstGeom prst="rect">
            <a:avLst/>
          </a:prstGeom>
        </p:spPr>
      </p:pic>
    </p:spTree>
    <p:extLst>
      <p:ext uri="{BB962C8B-B14F-4D97-AF65-F5344CB8AC3E}">
        <p14:creationId xmlns:p14="http://schemas.microsoft.com/office/powerpoint/2010/main" val="2835518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28C3D-267A-461E-B51C-3D69E226332C}" type="datetimeFigureOut">
              <a:rPr lang="en-AU" smtClean="0"/>
              <a:t>18/1/2023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4A10A-A621-4A95-9E59-C7F742B50D9B}" type="slidenum">
              <a:rPr lang="en-AU" smtClean="0"/>
              <a:t>‹#›</a:t>
            </a:fld>
            <a:endParaRPr lang="en-AU"/>
          </a:p>
        </p:txBody>
      </p:sp>
    </p:spTree>
    <p:extLst>
      <p:ext uri="{BB962C8B-B14F-4D97-AF65-F5344CB8AC3E}">
        <p14:creationId xmlns:p14="http://schemas.microsoft.com/office/powerpoint/2010/main" val="3862794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gi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67544" y="2636912"/>
            <a:ext cx="8676456" cy="1470025"/>
          </a:xfrm>
        </p:spPr>
        <p:txBody>
          <a:bodyPr>
            <a:normAutofit fontScale="90000"/>
          </a:bodyPr>
          <a:lstStyle/>
          <a:p>
            <a:pPr algn="l"/>
            <a:r>
              <a:rPr lang="fr-FR" dirty="0"/>
              <a:t>Cholera &amp; </a:t>
            </a:r>
            <a:r>
              <a:rPr lang="en-AU" dirty="0"/>
              <a:t>Oral Rehydration Therapy </a:t>
            </a:r>
            <a:r>
              <a:rPr lang="en-AU" sz="3600" dirty="0">
                <a:solidFill>
                  <a:schemeClr val="bg1">
                    <a:lumMod val="65000"/>
                  </a:schemeClr>
                </a:solidFill>
              </a:rPr>
              <a:t>Training Level 1 </a:t>
            </a:r>
            <a:r>
              <a:rPr lang="mr-IN" sz="3600" dirty="0">
                <a:solidFill>
                  <a:schemeClr val="bg1">
                    <a:lumMod val="65000"/>
                  </a:schemeClr>
                </a:solidFill>
              </a:rPr>
              <a:t>–</a:t>
            </a:r>
            <a:r>
              <a:rPr lang="en-AU" sz="3600" dirty="0">
                <a:solidFill>
                  <a:schemeClr val="bg1">
                    <a:lumMod val="65000"/>
                  </a:schemeClr>
                </a:solidFill>
              </a:rPr>
              <a:t> Community ORT Volunteers</a:t>
            </a:r>
            <a:br>
              <a:rPr lang="en-AU" dirty="0">
                <a:solidFill>
                  <a:schemeClr val="bg1">
                    <a:lumMod val="65000"/>
                  </a:schemeClr>
                </a:solidFill>
              </a:rPr>
            </a:br>
            <a:br>
              <a:rPr lang="en-AU" dirty="0">
                <a:solidFill>
                  <a:schemeClr val="bg1">
                    <a:lumMod val="65000"/>
                  </a:schemeClr>
                </a:solidFill>
              </a:rPr>
            </a:br>
            <a:r>
              <a:rPr lang="en-AU" sz="3600" dirty="0"/>
              <a:t>Session #05 </a:t>
            </a:r>
            <a:r>
              <a:rPr lang="mr-IN" sz="3600" dirty="0"/>
              <a:t>–</a:t>
            </a:r>
            <a:r>
              <a:rPr lang="en-AU" sz="3600" dirty="0"/>
              <a:t> </a:t>
            </a:r>
            <a:br>
              <a:rPr lang="en-AU" sz="3600" dirty="0"/>
            </a:br>
            <a:r>
              <a:rPr lang="en-AU" sz="3600" dirty="0"/>
              <a:t>Community Mobilization</a:t>
            </a:r>
          </a:p>
        </p:txBody>
      </p:sp>
      <p:sp>
        <p:nvSpPr>
          <p:cNvPr id="5" name="Subtitle 4"/>
          <p:cNvSpPr>
            <a:spLocks noGrp="1"/>
          </p:cNvSpPr>
          <p:nvPr>
            <p:ph type="subTitle" idx="1"/>
          </p:nvPr>
        </p:nvSpPr>
        <p:spPr>
          <a:xfrm>
            <a:off x="1259632" y="5805264"/>
            <a:ext cx="6400800" cy="792088"/>
          </a:xfrm>
        </p:spPr>
        <p:txBody>
          <a:bodyPr/>
          <a:lstStyle/>
          <a:p>
            <a:r>
              <a:rPr lang="en-AU" dirty="0"/>
              <a:t>Date, Place</a:t>
            </a:r>
          </a:p>
          <a:p>
            <a:endParaRPr lang="en-AU" dirty="0"/>
          </a:p>
        </p:txBody>
      </p:sp>
      <p:pic>
        <p:nvPicPr>
          <p:cNvPr id="3" name="Picture 2" descr="A picture containing text, clipart&#10;&#10;Description automatically generated">
            <a:extLst>
              <a:ext uri="{FF2B5EF4-FFF2-40B4-BE49-F238E27FC236}">
                <a16:creationId xmlns:a16="http://schemas.microsoft.com/office/drawing/2014/main" id="{312E571E-B023-E297-43C8-A0C3A8000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98864"/>
            <a:ext cx="2782912" cy="801856"/>
          </a:xfrm>
          <a:prstGeom prst="rect">
            <a:avLst/>
          </a:prstGeom>
        </p:spPr>
      </p:pic>
    </p:spTree>
    <p:extLst>
      <p:ext uri="{BB962C8B-B14F-4D97-AF65-F5344CB8AC3E}">
        <p14:creationId xmlns:p14="http://schemas.microsoft.com/office/powerpoint/2010/main" val="746527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068F8-9901-4836-8641-3CE14F734505}"/>
              </a:ext>
            </a:extLst>
          </p:cNvPr>
          <p:cNvSpPr>
            <a:spLocks noGrp="1"/>
          </p:cNvSpPr>
          <p:nvPr>
            <p:ph type="title"/>
          </p:nvPr>
        </p:nvSpPr>
        <p:spPr/>
        <p:txBody>
          <a:bodyPr/>
          <a:lstStyle/>
          <a:p>
            <a:r>
              <a:rPr lang="en-GB" dirty="0">
                <a:solidFill>
                  <a:srgbClr val="0070C0"/>
                </a:solidFill>
              </a:rPr>
              <a:t>Activity 1</a:t>
            </a:r>
          </a:p>
        </p:txBody>
      </p:sp>
      <p:sp>
        <p:nvSpPr>
          <p:cNvPr id="3" name="Content Placeholder 2">
            <a:extLst>
              <a:ext uri="{FF2B5EF4-FFF2-40B4-BE49-F238E27FC236}">
                <a16:creationId xmlns:a16="http://schemas.microsoft.com/office/drawing/2014/main" id="{1E924BC6-1DF5-4FD2-9322-0261A979DF0F}"/>
              </a:ext>
            </a:extLst>
          </p:cNvPr>
          <p:cNvSpPr>
            <a:spLocks noGrp="1"/>
          </p:cNvSpPr>
          <p:nvPr>
            <p:ph idx="1"/>
          </p:nvPr>
        </p:nvSpPr>
        <p:spPr/>
        <p:txBody>
          <a:bodyPr/>
          <a:lstStyle/>
          <a:p>
            <a:pPr marL="0" indent="0">
              <a:buNone/>
            </a:pPr>
            <a:r>
              <a:rPr lang="en-GB" dirty="0">
                <a:solidFill>
                  <a:srgbClr val="0070C0"/>
                </a:solidFill>
              </a:rPr>
              <a:t>In your group think of key groups, agencies, institutions or individuals who you think could be used to support community mobilization…</a:t>
            </a:r>
          </a:p>
        </p:txBody>
      </p:sp>
    </p:spTree>
    <p:extLst>
      <p:ext uri="{BB962C8B-B14F-4D97-AF65-F5344CB8AC3E}">
        <p14:creationId xmlns:p14="http://schemas.microsoft.com/office/powerpoint/2010/main" val="5703285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7504" y="1340768"/>
            <a:ext cx="8928992" cy="5016758"/>
          </a:xfrm>
          <a:prstGeom prst="rect">
            <a:avLst/>
          </a:prstGeom>
          <a:noFill/>
        </p:spPr>
        <p:txBody>
          <a:bodyPr wrap="square" rtlCol="0">
            <a:spAutoFit/>
          </a:bodyPr>
          <a:lstStyle/>
          <a:p>
            <a:r>
              <a:rPr lang="en-US" sz="2000" dirty="0"/>
              <a:t>INTERPERSONAL COMMUNICATION</a:t>
            </a:r>
          </a:p>
          <a:p>
            <a:endParaRPr lang="en-US" sz="2000" dirty="0"/>
          </a:p>
          <a:p>
            <a:pPr marL="342900" indent="-342900">
              <a:buFont typeface="Wingdings" charset="2"/>
              <a:buChar char="q"/>
            </a:pPr>
            <a:r>
              <a:rPr lang="en-US" sz="2000" dirty="0"/>
              <a:t>Start discussions by asking people what they know or what they are currently doing to prevent cholera.</a:t>
            </a:r>
          </a:p>
          <a:p>
            <a:endParaRPr lang="en-US" sz="2000" dirty="0"/>
          </a:p>
          <a:p>
            <a:pPr marL="342900" indent="-342900">
              <a:buFont typeface="Wingdings" charset="2"/>
              <a:buChar char="q"/>
            </a:pPr>
            <a:r>
              <a:rPr lang="en-US" sz="2000" dirty="0"/>
              <a:t>Find out where people face challenges in trying to adopt new behaviors. Engage in open discussions using dialogue and problem solving.</a:t>
            </a:r>
          </a:p>
          <a:p>
            <a:endParaRPr lang="en-US" sz="2000" dirty="0"/>
          </a:p>
          <a:p>
            <a:pPr marL="342900" indent="-342900">
              <a:buFont typeface="Wingdings" charset="2"/>
              <a:buChar char="q"/>
            </a:pPr>
            <a:r>
              <a:rPr lang="en-US" sz="2000" dirty="0"/>
              <a:t>Praise knowledge and positive behaviors. Use the concept of </a:t>
            </a:r>
            <a:r>
              <a:rPr lang="en-US" sz="2000" b="1" i="1" dirty="0"/>
              <a:t>`positive deviance` </a:t>
            </a:r>
            <a:r>
              <a:rPr lang="en-US" sz="2000" dirty="0"/>
              <a:t>(when a household or individual does something differently  which has positive consequences – this can be catalogued and ideas shared)</a:t>
            </a:r>
          </a:p>
          <a:p>
            <a:endParaRPr lang="en-US" sz="2000" dirty="0"/>
          </a:p>
          <a:p>
            <a:pPr marL="342900" indent="-342900">
              <a:buFont typeface="Wingdings" charset="2"/>
              <a:buChar char="q"/>
            </a:pPr>
            <a:r>
              <a:rPr lang="en-US" sz="2000" dirty="0"/>
              <a:t>Lecturing and scolding does not result in behavior change.</a:t>
            </a:r>
          </a:p>
          <a:p>
            <a:endParaRPr lang="en-US" sz="2000" dirty="0"/>
          </a:p>
          <a:p>
            <a:pPr marL="342900" indent="-342900">
              <a:buFont typeface="Wingdings" charset="2"/>
              <a:buChar char="q"/>
            </a:pPr>
            <a:r>
              <a:rPr lang="en-US" sz="2000" dirty="0"/>
              <a:t>Focus on what people don’t know. Correct misinformation, rumors, and myths.</a:t>
            </a:r>
          </a:p>
          <a:p>
            <a:pPr marL="342900" indent="-342900">
              <a:buFont typeface="Wingdings" charset="2"/>
              <a:buChar char="q"/>
            </a:pPr>
            <a:endParaRPr lang="en-US" sz="2000" dirty="0"/>
          </a:p>
        </p:txBody>
      </p:sp>
      <p:sp>
        <p:nvSpPr>
          <p:cNvPr id="6" name="Title 1">
            <a:extLst>
              <a:ext uri="{FF2B5EF4-FFF2-40B4-BE49-F238E27FC236}">
                <a16:creationId xmlns:a16="http://schemas.microsoft.com/office/drawing/2014/main" id="{5DD6079F-1030-4BF3-B784-C3584D8DC444}"/>
              </a:ext>
            </a:extLst>
          </p:cNvPr>
          <p:cNvSpPr>
            <a:spLocks noGrp="1"/>
          </p:cNvSpPr>
          <p:nvPr>
            <p:ph type="title"/>
          </p:nvPr>
        </p:nvSpPr>
        <p:spPr>
          <a:xfrm>
            <a:off x="467544" y="-243408"/>
            <a:ext cx="8229600" cy="1282154"/>
          </a:xfrm>
        </p:spPr>
        <p:txBody>
          <a:bodyPr>
            <a:normAutofit/>
          </a:bodyPr>
          <a:lstStyle/>
          <a:p>
            <a:pPr marL="457200" indent="-457200"/>
            <a:r>
              <a:rPr lang="fr-FR" dirty="0"/>
              <a:t>Mobilizing the community</a:t>
            </a:r>
            <a:endParaRPr lang="en-US" dirty="0"/>
          </a:p>
        </p:txBody>
      </p:sp>
    </p:spTree>
    <p:extLst>
      <p:ext uri="{BB962C8B-B14F-4D97-AF65-F5344CB8AC3E}">
        <p14:creationId xmlns:p14="http://schemas.microsoft.com/office/powerpoint/2010/main" val="742178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6" y="1124744"/>
            <a:ext cx="8496944" cy="830997"/>
          </a:xfrm>
          <a:prstGeom prst="rect">
            <a:avLst/>
          </a:prstGeom>
          <a:noFill/>
        </p:spPr>
        <p:txBody>
          <a:bodyPr wrap="square" rtlCol="0">
            <a:spAutoFit/>
          </a:bodyPr>
          <a:lstStyle/>
          <a:p>
            <a:endParaRPr lang="en-US" sz="2000" dirty="0"/>
          </a:p>
          <a:p>
            <a:pPr algn="ctr"/>
            <a:r>
              <a:rPr lang="en-US" sz="2800" dirty="0"/>
              <a:t>COMMUNITY MOBILIZATION SETTINGS </a:t>
            </a:r>
          </a:p>
        </p:txBody>
      </p:sp>
      <p:sp>
        <p:nvSpPr>
          <p:cNvPr id="6" name="TextBox 5"/>
          <p:cNvSpPr txBox="1"/>
          <p:nvPr/>
        </p:nvSpPr>
        <p:spPr>
          <a:xfrm>
            <a:off x="179512" y="2132856"/>
            <a:ext cx="8712968" cy="2677656"/>
          </a:xfrm>
          <a:prstGeom prst="rect">
            <a:avLst/>
          </a:prstGeom>
          <a:noFill/>
        </p:spPr>
        <p:txBody>
          <a:bodyPr wrap="square" rtlCol="0">
            <a:spAutoFit/>
          </a:bodyPr>
          <a:lstStyle/>
          <a:p>
            <a:pPr marL="342900" indent="-342900">
              <a:buFont typeface="Wingdings" charset="2"/>
              <a:buChar char="q"/>
            </a:pPr>
            <a:r>
              <a:rPr lang="en-US" sz="2800" dirty="0"/>
              <a:t>Homes (house to house visits)</a:t>
            </a:r>
          </a:p>
          <a:p>
            <a:pPr marL="342900" indent="-342900">
              <a:buFont typeface="Wingdings" charset="2"/>
              <a:buChar char="q"/>
            </a:pPr>
            <a:r>
              <a:rPr lang="en-US" sz="2800" dirty="0"/>
              <a:t>Community meetings</a:t>
            </a:r>
          </a:p>
          <a:p>
            <a:pPr marL="342900" indent="-342900">
              <a:buFont typeface="Wingdings" charset="2"/>
              <a:buChar char="q"/>
            </a:pPr>
            <a:r>
              <a:rPr lang="en-US" sz="2800" dirty="0"/>
              <a:t>Religious buildings and Faith based groups</a:t>
            </a:r>
          </a:p>
          <a:p>
            <a:pPr marL="342900" indent="-342900">
              <a:buFont typeface="Wingdings" charset="2"/>
              <a:buChar char="q"/>
            </a:pPr>
            <a:r>
              <a:rPr lang="en-US" sz="2800" dirty="0"/>
              <a:t>Activity based groups</a:t>
            </a:r>
          </a:p>
          <a:p>
            <a:pPr marL="342900" indent="-342900">
              <a:buFont typeface="Wingdings" charset="2"/>
              <a:buChar char="q"/>
            </a:pPr>
            <a:r>
              <a:rPr lang="en-US" sz="2800" dirty="0"/>
              <a:t>School classes and clubs</a:t>
            </a:r>
          </a:p>
          <a:p>
            <a:pPr marL="342900" indent="-342900">
              <a:buFont typeface="Wingdings" charset="2"/>
              <a:buChar char="q"/>
            </a:pPr>
            <a:r>
              <a:rPr lang="en-US" sz="2800" dirty="0"/>
              <a:t>Funerals and public gatherings (markets, etc.)</a:t>
            </a:r>
          </a:p>
        </p:txBody>
      </p:sp>
      <p:sp>
        <p:nvSpPr>
          <p:cNvPr id="7" name="Title 1">
            <a:extLst>
              <a:ext uri="{FF2B5EF4-FFF2-40B4-BE49-F238E27FC236}">
                <a16:creationId xmlns:a16="http://schemas.microsoft.com/office/drawing/2014/main" id="{5DD6079F-1030-4BF3-B784-C3584D8DC444}"/>
              </a:ext>
            </a:extLst>
          </p:cNvPr>
          <p:cNvSpPr>
            <a:spLocks noGrp="1"/>
          </p:cNvSpPr>
          <p:nvPr>
            <p:ph type="title"/>
          </p:nvPr>
        </p:nvSpPr>
        <p:spPr>
          <a:xfrm>
            <a:off x="467544" y="-243408"/>
            <a:ext cx="8229600" cy="1282154"/>
          </a:xfrm>
        </p:spPr>
        <p:txBody>
          <a:bodyPr>
            <a:normAutofit/>
          </a:bodyPr>
          <a:lstStyle/>
          <a:p>
            <a:pPr marL="457200" indent="-457200"/>
            <a:r>
              <a:rPr lang="fr-FR" dirty="0"/>
              <a:t>Mobilizing the community</a:t>
            </a:r>
            <a:endParaRPr lang="en-US" dirty="0"/>
          </a:p>
        </p:txBody>
      </p:sp>
    </p:spTree>
    <p:extLst>
      <p:ext uri="{BB962C8B-B14F-4D97-AF65-F5344CB8AC3E}">
        <p14:creationId xmlns:p14="http://schemas.microsoft.com/office/powerpoint/2010/main" val="2971539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2215" y="1124744"/>
            <a:ext cx="8496944" cy="1138773"/>
          </a:xfrm>
          <a:prstGeom prst="rect">
            <a:avLst/>
          </a:prstGeom>
          <a:noFill/>
        </p:spPr>
        <p:txBody>
          <a:bodyPr wrap="square" rtlCol="0">
            <a:spAutoFit/>
          </a:bodyPr>
          <a:lstStyle/>
          <a:p>
            <a:endParaRPr lang="en-US" sz="2000" dirty="0"/>
          </a:p>
          <a:p>
            <a:pPr algn="ctr"/>
            <a:r>
              <a:rPr lang="en-US" sz="2800" dirty="0"/>
              <a:t>COMMUNITY MOBILIZATION TOPICS</a:t>
            </a:r>
          </a:p>
          <a:p>
            <a:endParaRPr lang="en-US" sz="2000" dirty="0"/>
          </a:p>
        </p:txBody>
      </p:sp>
      <p:sp>
        <p:nvSpPr>
          <p:cNvPr id="6" name="TextBox 5"/>
          <p:cNvSpPr txBox="1"/>
          <p:nvPr/>
        </p:nvSpPr>
        <p:spPr>
          <a:xfrm>
            <a:off x="395536" y="2060848"/>
            <a:ext cx="8568952" cy="3108543"/>
          </a:xfrm>
          <a:prstGeom prst="rect">
            <a:avLst/>
          </a:prstGeom>
          <a:noFill/>
        </p:spPr>
        <p:txBody>
          <a:bodyPr wrap="square" rtlCol="0">
            <a:spAutoFit/>
          </a:bodyPr>
          <a:lstStyle/>
          <a:p>
            <a:pPr marL="342900" indent="-342900">
              <a:buFont typeface="Wingdings" charset="2"/>
              <a:buChar char="q"/>
            </a:pPr>
            <a:r>
              <a:rPr lang="en-US" sz="2800" dirty="0"/>
              <a:t>Cholera Awareness and risk perception</a:t>
            </a:r>
          </a:p>
          <a:p>
            <a:pPr marL="342900" indent="-342900">
              <a:buFont typeface="Wingdings" charset="2"/>
              <a:buChar char="q"/>
            </a:pPr>
            <a:r>
              <a:rPr lang="en-US" sz="2800" dirty="0"/>
              <a:t>Recognizing Signs and Symptoms and actions to take in cases of AWD</a:t>
            </a:r>
          </a:p>
          <a:p>
            <a:pPr marL="342900" indent="-342900">
              <a:buFont typeface="Wingdings" charset="2"/>
              <a:buChar char="q"/>
            </a:pPr>
            <a:r>
              <a:rPr lang="en-US" sz="2800" dirty="0"/>
              <a:t>Oral rehydration therapy and referral</a:t>
            </a:r>
          </a:p>
          <a:p>
            <a:pPr marL="342900" indent="-342900">
              <a:buFont typeface="Wingdings" charset="2"/>
              <a:buChar char="q"/>
            </a:pPr>
            <a:r>
              <a:rPr lang="en-US" sz="2800" dirty="0"/>
              <a:t>Cholera prevention / protective behaviors</a:t>
            </a:r>
          </a:p>
          <a:p>
            <a:pPr marL="342900" indent="-342900">
              <a:buFont typeface="Wingdings" charset="2"/>
              <a:buChar char="q"/>
            </a:pPr>
            <a:r>
              <a:rPr lang="en-US" sz="2800" dirty="0"/>
              <a:t>Limiting gatherings organization and attendance</a:t>
            </a:r>
          </a:p>
          <a:p>
            <a:pPr marL="342900" indent="-342900">
              <a:buFont typeface="Wingdings" charset="2"/>
              <a:buChar char="q"/>
            </a:pPr>
            <a:r>
              <a:rPr lang="en-US" sz="2800" dirty="0"/>
              <a:t>Adressing funerals </a:t>
            </a:r>
            <a:r>
              <a:rPr lang="mr-IN" sz="2800" dirty="0"/>
              <a:t>–</a:t>
            </a:r>
            <a:r>
              <a:rPr lang="en-US" sz="2800" dirty="0"/>
              <a:t> and funeral feasts</a:t>
            </a:r>
          </a:p>
        </p:txBody>
      </p:sp>
      <p:sp>
        <p:nvSpPr>
          <p:cNvPr id="7" name="Title 1">
            <a:extLst>
              <a:ext uri="{FF2B5EF4-FFF2-40B4-BE49-F238E27FC236}">
                <a16:creationId xmlns:a16="http://schemas.microsoft.com/office/drawing/2014/main" id="{5DD6079F-1030-4BF3-B784-C3584D8DC444}"/>
              </a:ext>
            </a:extLst>
          </p:cNvPr>
          <p:cNvSpPr>
            <a:spLocks noGrp="1"/>
          </p:cNvSpPr>
          <p:nvPr>
            <p:ph type="title"/>
          </p:nvPr>
        </p:nvSpPr>
        <p:spPr>
          <a:xfrm>
            <a:off x="467544" y="-243408"/>
            <a:ext cx="8229600" cy="1282154"/>
          </a:xfrm>
        </p:spPr>
        <p:txBody>
          <a:bodyPr>
            <a:normAutofit/>
          </a:bodyPr>
          <a:lstStyle/>
          <a:p>
            <a:pPr marL="457200" indent="-457200"/>
            <a:r>
              <a:rPr lang="fr-FR" dirty="0"/>
              <a:t>Mobilizing the community</a:t>
            </a:r>
            <a:endParaRPr lang="en-US" dirty="0"/>
          </a:p>
        </p:txBody>
      </p:sp>
    </p:spTree>
    <p:extLst>
      <p:ext uri="{BB962C8B-B14F-4D97-AF65-F5344CB8AC3E}">
        <p14:creationId xmlns:p14="http://schemas.microsoft.com/office/powerpoint/2010/main" val="3344578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2210088"/>
            <a:ext cx="8784976" cy="4093428"/>
          </a:xfrm>
          <a:prstGeom prst="rect">
            <a:avLst/>
          </a:prstGeom>
          <a:noFill/>
        </p:spPr>
        <p:txBody>
          <a:bodyPr wrap="square" rtlCol="0">
            <a:spAutoFit/>
          </a:bodyPr>
          <a:lstStyle/>
          <a:p>
            <a:pPr marL="342900" indent="-342900">
              <a:buFont typeface="Wingdings" charset="2"/>
              <a:buChar char="q"/>
            </a:pPr>
            <a:r>
              <a:rPr lang="en-GB" sz="2000" dirty="0"/>
              <a:t>Community members should be made aware of the </a:t>
            </a:r>
            <a:r>
              <a:rPr lang="en-GB" sz="2000" dirty="0">
                <a:solidFill>
                  <a:srgbClr val="0000FF"/>
                </a:solidFill>
              </a:rPr>
              <a:t>presence of cholera in the area</a:t>
            </a:r>
            <a:r>
              <a:rPr lang="en-GB" sz="2000" dirty="0"/>
              <a:t> when their area is affected </a:t>
            </a:r>
            <a:r>
              <a:rPr lang="mr-IN" sz="2000" dirty="0"/>
              <a:t>–</a:t>
            </a:r>
            <a:r>
              <a:rPr lang="en-GB" sz="2000" dirty="0"/>
              <a:t> not all year round. The specific risk period should be mentioned so that people understand that it can happen annually.</a:t>
            </a:r>
          </a:p>
          <a:p>
            <a:endParaRPr lang="en-GB" sz="2000" dirty="0"/>
          </a:p>
          <a:p>
            <a:pPr marL="342900" indent="-342900">
              <a:buFont typeface="Wingdings" charset="2"/>
              <a:buChar char="q"/>
            </a:pPr>
            <a:r>
              <a:rPr lang="en-GB" sz="2000" dirty="0"/>
              <a:t>Community members should be aware of the </a:t>
            </a:r>
            <a:r>
              <a:rPr lang="en-GB" sz="2000" dirty="0">
                <a:solidFill>
                  <a:srgbClr val="0000FF"/>
                </a:solidFill>
              </a:rPr>
              <a:t>rapidity of dehydration and the serious risk of death</a:t>
            </a:r>
            <a:r>
              <a:rPr lang="en-GB" sz="2000" dirty="0"/>
              <a:t> in cases of delayed access to care (risk perception has been shown to increase the adoption of protective behaviors)</a:t>
            </a:r>
          </a:p>
          <a:p>
            <a:pPr marL="342900" indent="-342900">
              <a:buFont typeface="Wingdings" charset="2"/>
              <a:buChar char="q"/>
            </a:pPr>
            <a:endParaRPr lang="en-GB" sz="2000" dirty="0"/>
          </a:p>
          <a:p>
            <a:pPr marL="342900" indent="-342900">
              <a:buFont typeface="Wingdings" charset="2"/>
              <a:buChar char="q"/>
            </a:pPr>
            <a:r>
              <a:rPr lang="en-GB" sz="2000" dirty="0"/>
              <a:t>Community members should be aware that as soon as they think they might have cholera </a:t>
            </a:r>
            <a:r>
              <a:rPr lang="mr-IN" sz="2000" dirty="0"/>
              <a:t>–</a:t>
            </a:r>
            <a:r>
              <a:rPr lang="en-GB" sz="2000" dirty="0"/>
              <a:t> they </a:t>
            </a:r>
            <a:r>
              <a:rPr lang="en-GB" sz="2000" dirty="0">
                <a:solidFill>
                  <a:srgbClr val="0000FF"/>
                </a:solidFill>
              </a:rPr>
              <a:t>should seek care as quickly as possible </a:t>
            </a:r>
            <a:r>
              <a:rPr lang="mr-IN" sz="2000" dirty="0"/>
              <a:t>–</a:t>
            </a:r>
            <a:r>
              <a:rPr lang="en-GB" sz="2000" dirty="0"/>
              <a:t> with the ORT Volunteer or at the Health Centre.</a:t>
            </a:r>
          </a:p>
          <a:p>
            <a:pPr marL="342900" indent="-342900">
              <a:buFont typeface="Wingdings" charset="2"/>
              <a:buChar char="q"/>
            </a:pPr>
            <a:endParaRPr lang="en-GB" sz="2000" dirty="0"/>
          </a:p>
          <a:p>
            <a:pPr marL="342900" indent="-342900">
              <a:buFont typeface="Wingdings" charset="2"/>
              <a:buChar char="q"/>
            </a:pPr>
            <a:endParaRPr lang="en-GB" sz="2000" dirty="0"/>
          </a:p>
        </p:txBody>
      </p:sp>
      <p:sp>
        <p:nvSpPr>
          <p:cNvPr id="7" name="Title 1">
            <a:extLst>
              <a:ext uri="{FF2B5EF4-FFF2-40B4-BE49-F238E27FC236}">
                <a16:creationId xmlns:a16="http://schemas.microsoft.com/office/drawing/2014/main" id="{5DD6079F-1030-4BF3-B784-C3584D8DC444}"/>
              </a:ext>
            </a:extLst>
          </p:cNvPr>
          <p:cNvSpPr>
            <a:spLocks noGrp="1"/>
          </p:cNvSpPr>
          <p:nvPr>
            <p:ph type="title"/>
          </p:nvPr>
        </p:nvSpPr>
        <p:spPr>
          <a:xfrm>
            <a:off x="467544" y="58614"/>
            <a:ext cx="8229600" cy="1282154"/>
          </a:xfrm>
        </p:spPr>
        <p:txBody>
          <a:bodyPr>
            <a:normAutofit fontScale="90000"/>
          </a:bodyPr>
          <a:lstStyle/>
          <a:p>
            <a:r>
              <a:rPr lang="en-US" dirty="0"/>
              <a:t>CHOLERA AWARENESS AND RISK PERCEPTION</a:t>
            </a:r>
          </a:p>
        </p:txBody>
      </p:sp>
    </p:spTree>
    <p:extLst>
      <p:ext uri="{BB962C8B-B14F-4D97-AF65-F5344CB8AC3E}">
        <p14:creationId xmlns:p14="http://schemas.microsoft.com/office/powerpoint/2010/main" val="85791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1196752"/>
            <a:ext cx="8784976" cy="4708981"/>
          </a:xfrm>
          <a:prstGeom prst="rect">
            <a:avLst/>
          </a:prstGeom>
          <a:noFill/>
        </p:spPr>
        <p:txBody>
          <a:bodyPr wrap="square" rtlCol="0">
            <a:spAutoFit/>
          </a:bodyPr>
          <a:lstStyle/>
          <a:p>
            <a:pPr algn="ctr"/>
            <a:r>
              <a:rPr lang="en-US" sz="2000" b="1" dirty="0">
                <a:solidFill>
                  <a:srgbClr val="FF0000"/>
                </a:solidFill>
              </a:rPr>
              <a:t>SIGNS &amp; SYMTOMS </a:t>
            </a:r>
          </a:p>
          <a:p>
            <a:pPr algn="ctr"/>
            <a:r>
              <a:rPr lang="en-GB" sz="2000" dirty="0">
                <a:solidFill>
                  <a:srgbClr val="FF0000"/>
                </a:solidFill>
              </a:rPr>
              <a:t>ACUTE </a:t>
            </a:r>
            <a:r>
              <a:rPr lang="mr-IN" sz="2000" dirty="0">
                <a:solidFill>
                  <a:srgbClr val="FF0000"/>
                </a:solidFill>
              </a:rPr>
              <a:t>–</a:t>
            </a:r>
            <a:r>
              <a:rPr lang="en-GB" sz="2000" dirty="0">
                <a:solidFill>
                  <a:srgbClr val="FF0000"/>
                </a:solidFill>
              </a:rPr>
              <a:t> SUDDEN </a:t>
            </a:r>
            <a:r>
              <a:rPr lang="mr-IN" sz="2000" dirty="0">
                <a:solidFill>
                  <a:srgbClr val="FF0000"/>
                </a:solidFill>
              </a:rPr>
              <a:t>–</a:t>
            </a:r>
            <a:r>
              <a:rPr lang="en-GB" sz="2000" dirty="0">
                <a:solidFill>
                  <a:srgbClr val="FF0000"/>
                </a:solidFill>
              </a:rPr>
              <a:t> WATERY (rice water) DIARRHEA</a:t>
            </a:r>
            <a:br>
              <a:rPr lang="en-GB" sz="2000" dirty="0">
                <a:solidFill>
                  <a:srgbClr val="FF0000"/>
                </a:solidFill>
              </a:rPr>
            </a:br>
            <a:r>
              <a:rPr lang="en-GB" sz="2000" dirty="0">
                <a:solidFill>
                  <a:srgbClr val="FF0000"/>
                </a:solidFill>
              </a:rPr>
              <a:t> &gt; 3x/day with or without vomiting</a:t>
            </a:r>
          </a:p>
          <a:p>
            <a:pPr marL="342900" indent="-342900">
              <a:buFont typeface="Wingdings" charset="2"/>
              <a:buChar char="q"/>
            </a:pPr>
            <a:endParaRPr lang="en-GB" sz="2000" dirty="0"/>
          </a:p>
          <a:p>
            <a:pPr marL="342900" indent="-342900">
              <a:buFont typeface="Wingdings" charset="2"/>
              <a:buChar char="q"/>
            </a:pPr>
            <a:r>
              <a:rPr lang="en-GB" sz="2000" dirty="0"/>
              <a:t>Be it cholera or not, sudden AWD should always be considered a DANGER sign</a:t>
            </a:r>
          </a:p>
          <a:p>
            <a:pPr marL="342900" indent="-342900">
              <a:buFont typeface="Wingdings" charset="2"/>
              <a:buChar char="q"/>
            </a:pPr>
            <a:r>
              <a:rPr lang="en-GB" sz="2000" dirty="0"/>
              <a:t>ACUTE DIARRHEA &gt; DEHYDRATION &gt;  POSSIBLY DEATH IF NOT TREATED</a:t>
            </a:r>
          </a:p>
          <a:p>
            <a:pPr marL="342900" indent="-342900">
              <a:buFont typeface="Wingdings" charset="2"/>
              <a:buChar char="q"/>
            </a:pPr>
            <a:r>
              <a:rPr lang="en-GB" sz="2000" dirty="0"/>
              <a:t>Simply drinking ORS can stop dehydration (and save life)</a:t>
            </a:r>
          </a:p>
          <a:p>
            <a:pPr marL="342900" indent="-342900">
              <a:buFont typeface="Wingdings" charset="2"/>
              <a:buChar char="q"/>
            </a:pPr>
            <a:r>
              <a:rPr lang="en-GB" sz="2000" dirty="0"/>
              <a:t>Home made ORS can be used, but manufactured ORS sachets work better</a:t>
            </a:r>
          </a:p>
          <a:p>
            <a:pPr marL="342900" indent="-342900">
              <a:buFont typeface="Wingdings" charset="2"/>
              <a:buChar char="q"/>
            </a:pPr>
            <a:r>
              <a:rPr lang="en-GB" sz="2000" dirty="0"/>
              <a:t>Zinc will reduce the severity of diarrhea and help recover quickly</a:t>
            </a:r>
          </a:p>
          <a:p>
            <a:pPr marL="342900" indent="-342900">
              <a:buFont typeface="Wingdings" charset="2"/>
              <a:buChar char="q"/>
            </a:pPr>
            <a:endParaRPr lang="en-GB" sz="2000" dirty="0"/>
          </a:p>
          <a:p>
            <a:pPr algn="ctr"/>
            <a:r>
              <a:rPr lang="en-US" sz="2000" b="1" dirty="0">
                <a:solidFill>
                  <a:srgbClr val="FF0000"/>
                </a:solidFill>
              </a:rPr>
              <a:t>WHAT TO DO IN CASES OF AWD </a:t>
            </a:r>
            <a:endParaRPr lang="en-US" sz="2000" dirty="0">
              <a:solidFill>
                <a:srgbClr val="FF0000"/>
              </a:solidFill>
            </a:endParaRPr>
          </a:p>
          <a:p>
            <a:pPr marL="342900" indent="-342900">
              <a:buFont typeface="Wingdings" charset="2"/>
              <a:buChar char="q"/>
            </a:pPr>
            <a:r>
              <a:rPr lang="en-GB" sz="2000" dirty="0"/>
              <a:t>Do not wait before seeking care </a:t>
            </a:r>
          </a:p>
          <a:p>
            <a:pPr marL="342900" indent="-342900">
              <a:buFont typeface="Wingdings" charset="2"/>
              <a:buChar char="q"/>
            </a:pPr>
            <a:r>
              <a:rPr lang="en-GB" sz="2000" dirty="0"/>
              <a:t>The ORT volunteer will help evaluate the severity of dehydration and provide you with ORS or teach you how to prepare ORS at home</a:t>
            </a:r>
          </a:p>
          <a:p>
            <a:pPr marL="342900" indent="-342900">
              <a:buFont typeface="Wingdings" charset="2"/>
              <a:buChar char="q"/>
            </a:pPr>
            <a:r>
              <a:rPr lang="en-GB" sz="2000" dirty="0"/>
              <a:t>If an ORT volunteer not available, do not hesitate to go to the Health Center</a:t>
            </a:r>
          </a:p>
        </p:txBody>
      </p:sp>
      <p:sp>
        <p:nvSpPr>
          <p:cNvPr id="7" name="Title 1">
            <a:extLst>
              <a:ext uri="{FF2B5EF4-FFF2-40B4-BE49-F238E27FC236}">
                <a16:creationId xmlns:a16="http://schemas.microsoft.com/office/drawing/2014/main" id="{5DD6079F-1030-4BF3-B784-C3584D8DC444}"/>
              </a:ext>
            </a:extLst>
          </p:cNvPr>
          <p:cNvSpPr txBox="1">
            <a:spLocks/>
          </p:cNvSpPr>
          <p:nvPr/>
        </p:nvSpPr>
        <p:spPr>
          <a:xfrm>
            <a:off x="179512" y="-243408"/>
            <a:ext cx="8676456" cy="1282154"/>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a:p>
            <a:r>
              <a:rPr lang="en-US" dirty="0"/>
              <a:t>Signs and Symptoms of AWD and Actions to be Taken</a:t>
            </a:r>
          </a:p>
        </p:txBody>
      </p:sp>
    </p:spTree>
    <p:extLst>
      <p:ext uri="{BB962C8B-B14F-4D97-AF65-F5344CB8AC3E}">
        <p14:creationId xmlns:p14="http://schemas.microsoft.com/office/powerpoint/2010/main" val="1704531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735939" y="1844824"/>
            <a:ext cx="510599" cy="576064"/>
            <a:chOff x="735939" y="1844824"/>
            <a:chExt cx="510599" cy="576064"/>
          </a:xfrm>
        </p:grpSpPr>
        <p:sp>
          <p:nvSpPr>
            <p:cNvPr id="11" name="Rectangle 10"/>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Isosceles Triangle 11"/>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251520" y="1700808"/>
            <a:ext cx="510599" cy="576064"/>
            <a:chOff x="735939" y="1844824"/>
            <a:chExt cx="510599" cy="576064"/>
          </a:xfrm>
        </p:grpSpPr>
        <p:sp>
          <p:nvSpPr>
            <p:cNvPr id="14" name="Rectangle 13"/>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Isosceles Triangle 14"/>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467544" y="2132856"/>
            <a:ext cx="510599" cy="576064"/>
            <a:chOff x="735939" y="1844824"/>
            <a:chExt cx="510599" cy="576064"/>
          </a:xfrm>
        </p:grpSpPr>
        <p:sp>
          <p:nvSpPr>
            <p:cNvPr id="17" name="Rectangle 16"/>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Isosceles Triangle 17"/>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1115616" y="2276872"/>
            <a:ext cx="510599" cy="576064"/>
            <a:chOff x="735939" y="1844824"/>
            <a:chExt cx="510599" cy="576064"/>
          </a:xfrm>
        </p:grpSpPr>
        <p:sp>
          <p:nvSpPr>
            <p:cNvPr id="20" name="Rectangle 19"/>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Isosceles Triangle 20"/>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1403648" y="1628800"/>
            <a:ext cx="510599" cy="576064"/>
            <a:chOff x="735939" y="1844824"/>
            <a:chExt cx="510599" cy="576064"/>
          </a:xfrm>
        </p:grpSpPr>
        <p:sp>
          <p:nvSpPr>
            <p:cNvPr id="23" name="Rectangle 22"/>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Isosceles Triangle 23"/>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5" name="Plus 24"/>
          <p:cNvSpPr/>
          <p:nvPr/>
        </p:nvSpPr>
        <p:spPr>
          <a:xfrm>
            <a:off x="1547664" y="1988840"/>
            <a:ext cx="196388" cy="222562"/>
          </a:xfrm>
          <a:prstGeom prst="mathPlus">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200387650-001.png"/>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flipH="1">
            <a:off x="1960076" y="1700808"/>
            <a:ext cx="216848" cy="583592"/>
          </a:xfrm>
          <a:prstGeom prst="rect">
            <a:avLst/>
          </a:prstGeom>
        </p:spPr>
      </p:pic>
      <p:sp>
        <p:nvSpPr>
          <p:cNvPr id="27" name="TextBox 26"/>
          <p:cNvSpPr txBox="1"/>
          <p:nvPr/>
        </p:nvSpPr>
        <p:spPr>
          <a:xfrm>
            <a:off x="251520" y="3212976"/>
            <a:ext cx="8892480" cy="2308324"/>
          </a:xfrm>
          <a:prstGeom prst="rect">
            <a:avLst/>
          </a:prstGeom>
          <a:noFill/>
        </p:spPr>
        <p:txBody>
          <a:bodyPr wrap="square" rtlCol="0">
            <a:spAutoFit/>
          </a:bodyPr>
          <a:lstStyle/>
          <a:p>
            <a:r>
              <a:rPr lang="en-US" b="1" dirty="0"/>
              <a:t>RCRC Community ORT volunteers</a:t>
            </a:r>
          </a:p>
          <a:p>
            <a:endParaRPr lang="en-US" dirty="0"/>
          </a:p>
          <a:p>
            <a:r>
              <a:rPr lang="en-US" dirty="0"/>
              <a:t>Are members of the community</a:t>
            </a:r>
          </a:p>
          <a:p>
            <a:r>
              <a:rPr lang="en-US" dirty="0"/>
              <a:t>Will evaluate the type and severity of diarrhea</a:t>
            </a:r>
          </a:p>
          <a:p>
            <a:r>
              <a:rPr lang="en-US" dirty="0"/>
              <a:t>Will provide ORS / Zinc in case of diarrhea </a:t>
            </a:r>
            <a:r>
              <a:rPr lang="mr-IN" dirty="0"/>
              <a:t>–</a:t>
            </a:r>
            <a:r>
              <a:rPr lang="en-US" dirty="0"/>
              <a:t> or will show you how to prepare ORS</a:t>
            </a:r>
          </a:p>
          <a:p>
            <a:r>
              <a:rPr lang="en-US" dirty="0"/>
              <a:t>Will refer you to the nearest health center if needed</a:t>
            </a:r>
          </a:p>
          <a:p>
            <a:endParaRPr lang="en-US" dirty="0"/>
          </a:p>
          <a:p>
            <a:endParaRPr lang="en-US" dirty="0"/>
          </a:p>
        </p:txBody>
      </p:sp>
      <p:cxnSp>
        <p:nvCxnSpPr>
          <p:cNvPr id="28" name="Straight Connector 27"/>
          <p:cNvCxnSpPr/>
          <p:nvPr/>
        </p:nvCxnSpPr>
        <p:spPr>
          <a:xfrm>
            <a:off x="2483768" y="1877550"/>
            <a:ext cx="4392488" cy="0"/>
          </a:xfrm>
          <a:prstGeom prst="line">
            <a:avLst/>
          </a:prstGeom>
          <a:ln>
            <a:prstDash val="dash"/>
            <a:headEnd type="none"/>
            <a:tailEnd type="triangle"/>
          </a:ln>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7164288" y="1412776"/>
            <a:ext cx="1152128"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Red Cross Branch</a:t>
            </a:r>
          </a:p>
        </p:txBody>
      </p:sp>
      <p:sp>
        <p:nvSpPr>
          <p:cNvPr id="30" name="Plus 29"/>
          <p:cNvSpPr/>
          <p:nvPr/>
        </p:nvSpPr>
        <p:spPr>
          <a:xfrm>
            <a:off x="7236296" y="1412776"/>
            <a:ext cx="196388" cy="222562"/>
          </a:xfrm>
          <a:prstGeom prst="mathPlus">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descr="77498164.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913404">
            <a:off x="2555840" y="2339516"/>
            <a:ext cx="333011" cy="578057"/>
          </a:xfrm>
          <a:prstGeom prst="rect">
            <a:avLst/>
          </a:prstGeom>
        </p:spPr>
      </p:pic>
      <p:cxnSp>
        <p:nvCxnSpPr>
          <p:cNvPr id="32" name="Straight Connector 31"/>
          <p:cNvCxnSpPr/>
          <p:nvPr/>
        </p:nvCxnSpPr>
        <p:spPr>
          <a:xfrm flipV="1">
            <a:off x="3131840" y="2636912"/>
            <a:ext cx="783704" cy="8384"/>
          </a:xfrm>
          <a:prstGeom prst="line">
            <a:avLst/>
          </a:prstGeom>
          <a:ln w="38100" cmpd="sng">
            <a:solidFill>
              <a:srgbClr val="FF0000"/>
            </a:solidFill>
            <a:headEnd type="none"/>
            <a:tailEnd type="triangle"/>
          </a:ln>
        </p:spPr>
        <p:style>
          <a:lnRef idx="2">
            <a:schemeClr val="accent1"/>
          </a:lnRef>
          <a:fillRef idx="0">
            <a:schemeClr val="accent1"/>
          </a:fillRef>
          <a:effectRef idx="1">
            <a:schemeClr val="accent1"/>
          </a:effectRef>
          <a:fontRef idx="minor">
            <a:schemeClr val="tx1"/>
          </a:fontRef>
        </p:style>
      </p:cxnSp>
      <p:pic>
        <p:nvPicPr>
          <p:cNvPr id="33" name="Picture 32" descr="rbso_23.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067944" y="2276872"/>
            <a:ext cx="286705" cy="713489"/>
          </a:xfrm>
          <a:prstGeom prst="rect">
            <a:avLst/>
          </a:prstGeom>
        </p:spPr>
      </p:pic>
      <p:sp>
        <p:nvSpPr>
          <p:cNvPr id="34" name="Rectangle 33"/>
          <p:cNvSpPr/>
          <p:nvPr/>
        </p:nvSpPr>
        <p:spPr>
          <a:xfrm>
            <a:off x="4486892" y="2087036"/>
            <a:ext cx="1152128"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CTU / Health Center</a:t>
            </a:r>
          </a:p>
        </p:txBody>
      </p:sp>
      <p:sp>
        <p:nvSpPr>
          <p:cNvPr id="35" name="Title 1">
            <a:extLst>
              <a:ext uri="{FF2B5EF4-FFF2-40B4-BE49-F238E27FC236}">
                <a16:creationId xmlns:a16="http://schemas.microsoft.com/office/drawing/2014/main" id="{5DD6079F-1030-4BF3-B784-C3584D8DC444}"/>
              </a:ext>
            </a:extLst>
          </p:cNvPr>
          <p:cNvSpPr>
            <a:spLocks noGrp="1"/>
          </p:cNvSpPr>
          <p:nvPr>
            <p:ph type="title"/>
          </p:nvPr>
        </p:nvSpPr>
        <p:spPr>
          <a:xfrm>
            <a:off x="467544" y="-21965"/>
            <a:ext cx="8229600" cy="1282154"/>
          </a:xfrm>
        </p:spPr>
        <p:txBody>
          <a:bodyPr>
            <a:normAutofit/>
          </a:bodyPr>
          <a:lstStyle/>
          <a:p>
            <a:r>
              <a:rPr lang="en-US" dirty="0"/>
              <a:t>ORAL REHYDRATION THERAPY</a:t>
            </a:r>
          </a:p>
        </p:txBody>
      </p:sp>
    </p:spTree>
    <p:extLst>
      <p:ext uri="{BB962C8B-B14F-4D97-AF65-F5344CB8AC3E}">
        <p14:creationId xmlns:p14="http://schemas.microsoft.com/office/powerpoint/2010/main" val="352425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457200" y="346646"/>
            <a:ext cx="8229600" cy="1282154"/>
          </a:xfrm>
        </p:spPr>
        <p:txBody>
          <a:bodyPr>
            <a:normAutofit fontScale="90000"/>
          </a:bodyPr>
          <a:lstStyle/>
          <a:p>
            <a:pPr marL="457200" indent="-457200"/>
            <a:r>
              <a:rPr lang="en-US" dirty="0"/>
              <a:t>REFERRAL</a:t>
            </a:r>
            <a:br>
              <a:rPr lang="en-US" dirty="0"/>
            </a:br>
            <a:endParaRPr lang="en-US" dirty="0"/>
          </a:p>
        </p:txBody>
      </p:sp>
      <p:grpSp>
        <p:nvGrpSpPr>
          <p:cNvPr id="10" name="Group 9"/>
          <p:cNvGrpSpPr/>
          <p:nvPr/>
        </p:nvGrpSpPr>
        <p:grpSpPr>
          <a:xfrm>
            <a:off x="735939" y="1844824"/>
            <a:ext cx="510599" cy="576064"/>
            <a:chOff x="735939" y="1844824"/>
            <a:chExt cx="510599" cy="576064"/>
          </a:xfrm>
        </p:grpSpPr>
        <p:sp>
          <p:nvSpPr>
            <p:cNvPr id="11" name="Rectangle 10"/>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Isosceles Triangle 11"/>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251520" y="1700808"/>
            <a:ext cx="510599" cy="576064"/>
            <a:chOff x="735939" y="1844824"/>
            <a:chExt cx="510599" cy="576064"/>
          </a:xfrm>
        </p:grpSpPr>
        <p:sp>
          <p:nvSpPr>
            <p:cNvPr id="14" name="Rectangle 13"/>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Isosceles Triangle 14"/>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467544" y="2132856"/>
            <a:ext cx="510599" cy="576064"/>
            <a:chOff x="735939" y="1844824"/>
            <a:chExt cx="510599" cy="576064"/>
          </a:xfrm>
        </p:grpSpPr>
        <p:sp>
          <p:nvSpPr>
            <p:cNvPr id="17" name="Rectangle 16"/>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Isosceles Triangle 17"/>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9" name="Group 18"/>
          <p:cNvGrpSpPr/>
          <p:nvPr/>
        </p:nvGrpSpPr>
        <p:grpSpPr>
          <a:xfrm>
            <a:off x="1115616" y="2276872"/>
            <a:ext cx="510599" cy="576064"/>
            <a:chOff x="735939" y="1844824"/>
            <a:chExt cx="510599" cy="576064"/>
          </a:xfrm>
        </p:grpSpPr>
        <p:sp>
          <p:nvSpPr>
            <p:cNvPr id="20" name="Rectangle 19"/>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Isosceles Triangle 20"/>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1403648" y="1628800"/>
            <a:ext cx="510599" cy="576064"/>
            <a:chOff x="735939" y="1844824"/>
            <a:chExt cx="510599" cy="576064"/>
          </a:xfrm>
        </p:grpSpPr>
        <p:sp>
          <p:nvSpPr>
            <p:cNvPr id="23" name="Rectangle 22"/>
            <p:cNvSpPr/>
            <p:nvPr/>
          </p:nvSpPr>
          <p:spPr>
            <a:xfrm>
              <a:off x="814491" y="2060848"/>
              <a:ext cx="360040"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Isosceles Triangle 23"/>
            <p:cNvSpPr/>
            <p:nvPr/>
          </p:nvSpPr>
          <p:spPr>
            <a:xfrm>
              <a:off x="735939" y="1844824"/>
              <a:ext cx="510599" cy="288032"/>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5" name="Plus 24"/>
          <p:cNvSpPr/>
          <p:nvPr/>
        </p:nvSpPr>
        <p:spPr>
          <a:xfrm>
            <a:off x="1547664" y="1988840"/>
            <a:ext cx="196388" cy="222562"/>
          </a:xfrm>
          <a:prstGeom prst="mathPlus">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descr="200387650-001.png"/>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flipH="1">
            <a:off x="1960076" y="1700808"/>
            <a:ext cx="216848" cy="583592"/>
          </a:xfrm>
          <a:prstGeom prst="rect">
            <a:avLst/>
          </a:prstGeom>
        </p:spPr>
      </p:pic>
      <p:sp>
        <p:nvSpPr>
          <p:cNvPr id="27" name="TextBox 26"/>
          <p:cNvSpPr txBox="1"/>
          <p:nvPr/>
        </p:nvSpPr>
        <p:spPr>
          <a:xfrm>
            <a:off x="179512" y="2996952"/>
            <a:ext cx="8784976" cy="2308324"/>
          </a:xfrm>
          <a:prstGeom prst="rect">
            <a:avLst/>
          </a:prstGeom>
          <a:noFill/>
        </p:spPr>
        <p:txBody>
          <a:bodyPr wrap="square" rtlCol="0">
            <a:spAutoFit/>
          </a:bodyPr>
          <a:lstStyle/>
          <a:p>
            <a:endParaRPr lang="fr-FR" dirty="0"/>
          </a:p>
          <a:p>
            <a:r>
              <a:rPr lang="fr-FR" b="1" dirty="0"/>
              <a:t>Referral Organization</a:t>
            </a:r>
          </a:p>
          <a:p>
            <a:endParaRPr lang="fr-FR" dirty="0"/>
          </a:p>
          <a:p>
            <a:pPr marL="285750" indent="-285750">
              <a:buFont typeface="Wingdings" charset="2"/>
              <a:buChar char="q"/>
            </a:pPr>
            <a:r>
              <a:rPr lang="fr-FR" dirty="0"/>
              <a:t>Discuss the best solutions for patients to be quickly referred to the </a:t>
            </a:r>
            <a:r>
              <a:rPr lang="fr-FR" dirty="0" err="1"/>
              <a:t>health</a:t>
            </a:r>
            <a:r>
              <a:rPr lang="fr-FR" dirty="0"/>
              <a:t> center</a:t>
            </a:r>
          </a:p>
          <a:p>
            <a:endParaRPr lang="fr-FR" dirty="0"/>
          </a:p>
          <a:p>
            <a:pPr marL="285750" indent="-285750">
              <a:buFont typeface="Wingdings" charset="2"/>
              <a:buChar char="q"/>
            </a:pPr>
            <a:r>
              <a:rPr lang="fr-FR" dirty="0"/>
              <a:t>Discuss how the community would handle the situation in case of a patient not being able to go to the health center (too weak) or not able to afford the cost of transport (community solidarity mechanism)</a:t>
            </a:r>
            <a:endParaRPr lang="en-US" dirty="0"/>
          </a:p>
        </p:txBody>
      </p:sp>
      <p:cxnSp>
        <p:nvCxnSpPr>
          <p:cNvPr id="28" name="Straight Connector 27"/>
          <p:cNvCxnSpPr/>
          <p:nvPr/>
        </p:nvCxnSpPr>
        <p:spPr>
          <a:xfrm>
            <a:off x="2483768" y="1877550"/>
            <a:ext cx="4392488" cy="0"/>
          </a:xfrm>
          <a:prstGeom prst="line">
            <a:avLst/>
          </a:prstGeom>
          <a:ln>
            <a:prstDash val="dash"/>
            <a:headEnd type="none"/>
            <a:tailEnd type="triangle"/>
          </a:ln>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7164288" y="1412776"/>
            <a:ext cx="1152128"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Red Cross Branch</a:t>
            </a:r>
          </a:p>
        </p:txBody>
      </p:sp>
      <p:sp>
        <p:nvSpPr>
          <p:cNvPr id="30" name="Plus 29"/>
          <p:cNvSpPr/>
          <p:nvPr/>
        </p:nvSpPr>
        <p:spPr>
          <a:xfrm>
            <a:off x="7236296" y="1412776"/>
            <a:ext cx="196388" cy="222562"/>
          </a:xfrm>
          <a:prstGeom prst="mathPlus">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descr="77498164.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913404">
            <a:off x="2555840" y="2339516"/>
            <a:ext cx="333011" cy="578057"/>
          </a:xfrm>
          <a:prstGeom prst="rect">
            <a:avLst/>
          </a:prstGeom>
        </p:spPr>
      </p:pic>
      <p:cxnSp>
        <p:nvCxnSpPr>
          <p:cNvPr id="32" name="Straight Connector 31"/>
          <p:cNvCxnSpPr/>
          <p:nvPr/>
        </p:nvCxnSpPr>
        <p:spPr>
          <a:xfrm flipV="1">
            <a:off x="3131840" y="2636912"/>
            <a:ext cx="783704" cy="8384"/>
          </a:xfrm>
          <a:prstGeom prst="line">
            <a:avLst/>
          </a:prstGeom>
          <a:ln w="38100" cmpd="sng">
            <a:solidFill>
              <a:srgbClr val="FF0000"/>
            </a:solidFill>
            <a:headEnd type="none"/>
            <a:tailEnd type="triangle"/>
          </a:ln>
        </p:spPr>
        <p:style>
          <a:lnRef idx="2">
            <a:schemeClr val="accent1"/>
          </a:lnRef>
          <a:fillRef idx="0">
            <a:schemeClr val="accent1"/>
          </a:fillRef>
          <a:effectRef idx="1">
            <a:schemeClr val="accent1"/>
          </a:effectRef>
          <a:fontRef idx="minor">
            <a:schemeClr val="tx1"/>
          </a:fontRef>
        </p:style>
      </p:cxnSp>
      <p:pic>
        <p:nvPicPr>
          <p:cNvPr id="33" name="Picture 32" descr="rbso_23.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067944" y="2276872"/>
            <a:ext cx="286705" cy="713489"/>
          </a:xfrm>
          <a:prstGeom prst="rect">
            <a:avLst/>
          </a:prstGeom>
        </p:spPr>
      </p:pic>
      <p:sp>
        <p:nvSpPr>
          <p:cNvPr id="34" name="Rectangle 33"/>
          <p:cNvSpPr/>
          <p:nvPr/>
        </p:nvSpPr>
        <p:spPr>
          <a:xfrm>
            <a:off x="4486892" y="2087036"/>
            <a:ext cx="1152128" cy="9361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CTU / Health Center</a:t>
            </a:r>
          </a:p>
        </p:txBody>
      </p:sp>
    </p:spTree>
    <p:extLst>
      <p:ext uri="{BB962C8B-B14F-4D97-AF65-F5344CB8AC3E}">
        <p14:creationId xmlns:p14="http://schemas.microsoft.com/office/powerpoint/2010/main" val="839138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UNICEF-ORS.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24" y="2636912"/>
            <a:ext cx="2037130" cy="1440160"/>
          </a:xfrm>
          <a:prstGeom prst="rect">
            <a:avLst/>
          </a:prstGeom>
        </p:spPr>
      </p:pic>
      <p:sp>
        <p:nvSpPr>
          <p:cNvPr id="6" name="TextBox 5"/>
          <p:cNvSpPr txBox="1"/>
          <p:nvPr/>
        </p:nvSpPr>
        <p:spPr>
          <a:xfrm>
            <a:off x="4788024" y="2154065"/>
            <a:ext cx="3942105" cy="369332"/>
          </a:xfrm>
          <a:prstGeom prst="rect">
            <a:avLst/>
          </a:prstGeom>
          <a:noFill/>
        </p:spPr>
        <p:txBody>
          <a:bodyPr wrap="none" rtlCol="0">
            <a:spAutoFit/>
          </a:bodyPr>
          <a:lstStyle/>
          <a:p>
            <a:r>
              <a:rPr lang="en-US" dirty="0">
                <a:solidFill>
                  <a:srgbClr val="FF0000"/>
                </a:solidFill>
              </a:rPr>
              <a:t>Already Prepared Powder </a:t>
            </a:r>
            <a:r>
              <a:rPr lang="mr-IN" dirty="0">
                <a:solidFill>
                  <a:srgbClr val="FF0000"/>
                </a:solidFill>
              </a:rPr>
              <a:t>–</a:t>
            </a:r>
            <a:r>
              <a:rPr lang="en-US" dirty="0">
                <a:solidFill>
                  <a:srgbClr val="FF0000"/>
                </a:solidFill>
              </a:rPr>
              <a:t> ORS Sachets</a:t>
            </a:r>
          </a:p>
        </p:txBody>
      </p:sp>
      <p:sp>
        <p:nvSpPr>
          <p:cNvPr id="7" name="TextBox 6"/>
          <p:cNvSpPr txBox="1"/>
          <p:nvPr/>
        </p:nvSpPr>
        <p:spPr>
          <a:xfrm>
            <a:off x="971600" y="2132856"/>
            <a:ext cx="2759552" cy="369332"/>
          </a:xfrm>
          <a:prstGeom prst="rect">
            <a:avLst/>
          </a:prstGeom>
          <a:noFill/>
        </p:spPr>
        <p:txBody>
          <a:bodyPr wrap="none" rtlCol="0">
            <a:spAutoFit/>
          </a:bodyPr>
          <a:lstStyle/>
          <a:p>
            <a:r>
              <a:rPr lang="fr-FR" dirty="0">
                <a:solidFill>
                  <a:srgbClr val="FF0000"/>
                </a:solidFill>
              </a:rPr>
              <a:t>Home </a:t>
            </a:r>
            <a:r>
              <a:rPr lang="mr-IN" dirty="0">
                <a:solidFill>
                  <a:srgbClr val="FF0000"/>
                </a:solidFill>
              </a:rPr>
              <a:t>–</a:t>
            </a:r>
            <a:r>
              <a:rPr lang="fr-FR" dirty="0">
                <a:solidFill>
                  <a:srgbClr val="FF0000"/>
                </a:solidFill>
              </a:rPr>
              <a:t> made ORS Solution</a:t>
            </a:r>
            <a:endParaRPr lang="en-US" dirty="0">
              <a:solidFill>
                <a:srgbClr val="FF0000"/>
              </a:solidFill>
            </a:endParaRPr>
          </a:p>
        </p:txBody>
      </p:sp>
      <p:pic>
        <p:nvPicPr>
          <p:cNvPr id="8" name="Picture 7" descr="diy3.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2420888"/>
            <a:ext cx="3429000" cy="3340100"/>
          </a:xfrm>
          <a:prstGeom prst="rect">
            <a:avLst/>
          </a:prstGeom>
        </p:spPr>
      </p:pic>
      <p:pic>
        <p:nvPicPr>
          <p:cNvPr id="9" name="Picture 8" descr="Water sugar salt.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28184" y="980728"/>
            <a:ext cx="2304256" cy="1126334"/>
          </a:xfrm>
          <a:prstGeom prst="rect">
            <a:avLst/>
          </a:prstGeom>
        </p:spPr>
      </p:pic>
      <p:sp>
        <p:nvSpPr>
          <p:cNvPr id="10" name="Rectangle 9"/>
          <p:cNvSpPr/>
          <p:nvPr/>
        </p:nvSpPr>
        <p:spPr>
          <a:xfrm rot="20356994">
            <a:off x="959328" y="4600050"/>
            <a:ext cx="3446608" cy="584776"/>
          </a:xfrm>
          <a:prstGeom prst="rect">
            <a:avLst/>
          </a:prstGeom>
          <a:noFill/>
        </p:spPr>
        <p:txBody>
          <a:bodyPr wrap="square" lIns="91440" tIns="45720" rIns="91440" bIns="45720">
            <a:spAutoFit/>
          </a:bodyPr>
          <a:lstStyle/>
          <a:p>
            <a:pPr algn="ctr"/>
            <a:r>
              <a:rPr lang="fr-FR" sz="32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Potable water</a:t>
            </a:r>
          </a:p>
        </p:txBody>
      </p:sp>
      <p:pic>
        <p:nvPicPr>
          <p:cNvPr id="11" name="Picture 10" descr="p83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8104" y="4221088"/>
            <a:ext cx="3270231" cy="2213868"/>
          </a:xfrm>
          <a:prstGeom prst="rect">
            <a:avLst/>
          </a:prstGeom>
        </p:spPr>
      </p:pic>
      <p:sp>
        <p:nvSpPr>
          <p:cNvPr id="13" name="Title 1">
            <a:extLst>
              <a:ext uri="{FF2B5EF4-FFF2-40B4-BE49-F238E27FC236}">
                <a16:creationId xmlns:a16="http://schemas.microsoft.com/office/drawing/2014/main" id="{5DD6079F-1030-4BF3-B784-C3584D8DC444}"/>
              </a:ext>
            </a:extLst>
          </p:cNvPr>
          <p:cNvSpPr txBox="1">
            <a:spLocks/>
          </p:cNvSpPr>
          <p:nvPr/>
        </p:nvSpPr>
        <p:spPr>
          <a:xfrm>
            <a:off x="467544" y="-21965"/>
            <a:ext cx="8229600" cy="128215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t>ORAL REHYDRATION THERAPY</a:t>
            </a:r>
            <a:endParaRPr lang="en-US" dirty="0"/>
          </a:p>
        </p:txBody>
      </p:sp>
      <p:sp>
        <p:nvSpPr>
          <p:cNvPr id="2" name="TextBox 1"/>
          <p:cNvSpPr txBox="1"/>
          <p:nvPr/>
        </p:nvSpPr>
        <p:spPr>
          <a:xfrm>
            <a:off x="683568" y="1268760"/>
            <a:ext cx="5090193" cy="646331"/>
          </a:xfrm>
          <a:prstGeom prst="rect">
            <a:avLst/>
          </a:prstGeom>
          <a:noFill/>
        </p:spPr>
        <p:txBody>
          <a:bodyPr wrap="none" rtlCol="0">
            <a:spAutoFit/>
          </a:bodyPr>
          <a:lstStyle/>
          <a:p>
            <a:r>
              <a:rPr lang="en-US" b="1" dirty="0">
                <a:solidFill>
                  <a:srgbClr val="FF0000"/>
                </a:solidFill>
              </a:rPr>
              <a:t>You may organize sessions to teach / demonstrate</a:t>
            </a:r>
          </a:p>
          <a:p>
            <a:r>
              <a:rPr lang="en-US" b="1" dirty="0">
                <a:solidFill>
                  <a:srgbClr val="FF0000"/>
                </a:solidFill>
              </a:rPr>
              <a:t>How to prepare manufactured or home-made ORS</a:t>
            </a:r>
          </a:p>
        </p:txBody>
      </p:sp>
    </p:spTree>
    <p:extLst>
      <p:ext uri="{BB962C8B-B14F-4D97-AF65-F5344CB8AC3E}">
        <p14:creationId xmlns:p14="http://schemas.microsoft.com/office/powerpoint/2010/main" val="1281088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5DD6079F-1030-4BF3-B784-C3584D8DC444}"/>
              </a:ext>
            </a:extLst>
          </p:cNvPr>
          <p:cNvSpPr txBox="1">
            <a:spLocks/>
          </p:cNvSpPr>
          <p:nvPr/>
        </p:nvSpPr>
        <p:spPr>
          <a:xfrm>
            <a:off x="467544" y="-21965"/>
            <a:ext cx="8229600" cy="128215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
        <p:nvSpPr>
          <p:cNvPr id="12" name="TextBox 11"/>
          <p:cNvSpPr txBox="1"/>
          <p:nvPr/>
        </p:nvSpPr>
        <p:spPr>
          <a:xfrm>
            <a:off x="395536" y="1412776"/>
            <a:ext cx="8496944" cy="1938992"/>
          </a:xfrm>
          <a:prstGeom prst="rect">
            <a:avLst/>
          </a:prstGeom>
          <a:noFill/>
        </p:spPr>
        <p:txBody>
          <a:bodyPr wrap="square" rtlCol="0">
            <a:spAutoFit/>
          </a:bodyPr>
          <a:lstStyle/>
          <a:p>
            <a:pPr marL="457200" indent="-457200">
              <a:buFont typeface="+mj-lt"/>
              <a:buAutoNum type="arabicPeriod"/>
            </a:pPr>
            <a:r>
              <a:rPr lang="en-US" sz="2000" dirty="0"/>
              <a:t>HOUSEHOLD WATER TREATMENT and  SAFE WATER STORAGE</a:t>
            </a:r>
          </a:p>
          <a:p>
            <a:pPr marL="457200" indent="-457200">
              <a:buFont typeface="+mj-lt"/>
              <a:buAutoNum type="arabicPeriod"/>
            </a:pPr>
            <a:r>
              <a:rPr lang="en-US" sz="2000" dirty="0"/>
              <a:t>HAND WASHING WITH SOAP</a:t>
            </a:r>
          </a:p>
          <a:p>
            <a:pPr marL="457200" indent="-457200">
              <a:buFont typeface="+mj-lt"/>
              <a:buAutoNum type="arabicPeriod"/>
            </a:pPr>
            <a:r>
              <a:rPr lang="en-US" sz="2000" dirty="0"/>
              <a:t>SAFE FOOD PREPARATION</a:t>
            </a:r>
          </a:p>
          <a:p>
            <a:pPr marL="457200" indent="-457200">
              <a:buFont typeface="+mj-lt"/>
              <a:buAutoNum type="arabicPeriod"/>
            </a:pPr>
            <a:r>
              <a:rPr lang="en-US" sz="2000" dirty="0"/>
              <a:t>SAFE SANITATION &amp; CLEANING</a:t>
            </a:r>
          </a:p>
          <a:p>
            <a:endParaRPr lang="en-US" sz="2000" dirty="0"/>
          </a:p>
          <a:p>
            <a:endParaRPr lang="en-US" sz="2000" dirty="0"/>
          </a:p>
        </p:txBody>
      </p:sp>
    </p:spTree>
    <p:extLst>
      <p:ext uri="{BB962C8B-B14F-4D97-AF65-F5344CB8AC3E}">
        <p14:creationId xmlns:p14="http://schemas.microsoft.com/office/powerpoint/2010/main" val="3880214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C640A-2B77-4241-8943-CE9F454C4858}"/>
              </a:ext>
            </a:extLst>
          </p:cNvPr>
          <p:cNvSpPr>
            <a:spLocks noGrp="1"/>
          </p:cNvSpPr>
          <p:nvPr>
            <p:ph type="title"/>
          </p:nvPr>
        </p:nvSpPr>
        <p:spPr/>
        <p:txBody>
          <a:bodyPr>
            <a:noAutofit/>
          </a:bodyPr>
          <a:lstStyle/>
          <a:p>
            <a:r>
              <a:rPr lang="en-GB" sz="3600" dirty="0"/>
              <a:t>Before you mobilize your community, know what you are talking about: A quiz</a:t>
            </a:r>
          </a:p>
        </p:txBody>
      </p:sp>
      <p:sp>
        <p:nvSpPr>
          <p:cNvPr id="3" name="Content Placeholder 2">
            <a:extLst>
              <a:ext uri="{FF2B5EF4-FFF2-40B4-BE49-F238E27FC236}">
                <a16:creationId xmlns:a16="http://schemas.microsoft.com/office/drawing/2014/main" id="{8EED2E1B-36C8-4ED8-8627-5F7262CA6932}"/>
              </a:ext>
            </a:extLst>
          </p:cNvPr>
          <p:cNvSpPr>
            <a:spLocks noGrp="1"/>
          </p:cNvSpPr>
          <p:nvPr>
            <p:ph idx="1"/>
          </p:nvPr>
        </p:nvSpPr>
        <p:spPr/>
        <p:txBody>
          <a:bodyPr>
            <a:normAutofit fontScale="70000" lnSpcReduction="20000"/>
          </a:bodyPr>
          <a:lstStyle/>
          <a:p>
            <a:pPr marL="0" indent="0">
              <a:buClr>
                <a:srgbClr val="C00000"/>
              </a:buClr>
              <a:buNone/>
            </a:pPr>
            <a:r>
              <a:rPr lang="en-US" dirty="0"/>
              <a:t>What are the symptoms of cholera ?</a:t>
            </a:r>
          </a:p>
          <a:p>
            <a:pPr marL="0" indent="0">
              <a:buClr>
                <a:srgbClr val="C00000"/>
              </a:buClr>
              <a:buNone/>
            </a:pPr>
            <a:r>
              <a:rPr lang="en-US" dirty="0"/>
              <a:t>In a given community, will everybody get sick ?</a:t>
            </a:r>
          </a:p>
          <a:p>
            <a:pPr marL="0" indent="0">
              <a:buClr>
                <a:srgbClr val="C00000"/>
              </a:buClr>
              <a:buNone/>
            </a:pPr>
            <a:r>
              <a:rPr lang="en-US" dirty="0"/>
              <a:t>Who does it affect ?</a:t>
            </a:r>
          </a:p>
          <a:p>
            <a:pPr marL="0" indent="0">
              <a:buClr>
                <a:srgbClr val="C00000"/>
              </a:buClr>
              <a:buNone/>
            </a:pPr>
            <a:endParaRPr lang="en-US" dirty="0"/>
          </a:p>
          <a:p>
            <a:pPr marL="0" indent="0">
              <a:buClr>
                <a:srgbClr val="C00000"/>
              </a:buClr>
              <a:buNone/>
            </a:pPr>
            <a:r>
              <a:rPr lang="en-US" dirty="0"/>
              <a:t>Why are people dying from cholera ?</a:t>
            </a:r>
          </a:p>
          <a:p>
            <a:pPr marL="0" indent="0">
              <a:buClr>
                <a:srgbClr val="C00000"/>
              </a:buClr>
              <a:buNone/>
            </a:pPr>
            <a:r>
              <a:rPr lang="en-US" dirty="0"/>
              <a:t>How can we save lives ?</a:t>
            </a:r>
          </a:p>
          <a:p>
            <a:pPr marL="0" indent="0">
              <a:buClr>
                <a:srgbClr val="C00000"/>
              </a:buClr>
              <a:buNone/>
            </a:pPr>
            <a:r>
              <a:rPr lang="en-US" dirty="0"/>
              <a:t>What can we do to ensure that people suffering from dehydration have early access to oral rehydration ?</a:t>
            </a:r>
          </a:p>
          <a:p>
            <a:pPr marL="457200" indent="-457200">
              <a:buClr>
                <a:srgbClr val="C00000"/>
              </a:buClr>
              <a:buFont typeface="+mj-lt"/>
              <a:buAutoNum type="arabicPeriod"/>
            </a:pPr>
            <a:endParaRPr lang="en-US" dirty="0"/>
          </a:p>
          <a:p>
            <a:pPr marL="0" indent="0">
              <a:buClr>
                <a:srgbClr val="C00000"/>
              </a:buClr>
              <a:buNone/>
            </a:pPr>
            <a:r>
              <a:rPr lang="en-US" dirty="0"/>
              <a:t>How is cholera transmitted from one infected person to another ?</a:t>
            </a:r>
          </a:p>
          <a:p>
            <a:pPr marL="0" indent="0">
              <a:buClr>
                <a:srgbClr val="C00000"/>
              </a:buClr>
              <a:buNone/>
            </a:pPr>
            <a:r>
              <a:rPr lang="en-US" dirty="0"/>
              <a:t>What can we do to ensure that the community is well protected</a:t>
            </a:r>
          </a:p>
          <a:p>
            <a:pPr marL="0" indent="0">
              <a:buNone/>
            </a:pPr>
            <a:endParaRPr lang="en-GB" dirty="0"/>
          </a:p>
        </p:txBody>
      </p:sp>
    </p:spTree>
    <p:extLst>
      <p:ext uri="{BB962C8B-B14F-4D97-AF65-F5344CB8AC3E}">
        <p14:creationId xmlns:p14="http://schemas.microsoft.com/office/powerpoint/2010/main" val="19057205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5DD6079F-1030-4BF3-B784-C3584D8DC444}"/>
              </a:ext>
            </a:extLst>
          </p:cNvPr>
          <p:cNvSpPr txBox="1">
            <a:spLocks/>
          </p:cNvSpPr>
          <p:nvPr/>
        </p:nvSpPr>
        <p:spPr>
          <a:xfrm>
            <a:off x="467544" y="-21965"/>
            <a:ext cx="8229600" cy="128215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
        <p:nvSpPr>
          <p:cNvPr id="12" name="TextBox 11"/>
          <p:cNvSpPr txBox="1"/>
          <p:nvPr/>
        </p:nvSpPr>
        <p:spPr>
          <a:xfrm>
            <a:off x="467544" y="1185200"/>
            <a:ext cx="8496944" cy="769441"/>
          </a:xfrm>
          <a:prstGeom prst="rect">
            <a:avLst/>
          </a:prstGeom>
          <a:noFill/>
        </p:spPr>
        <p:txBody>
          <a:bodyPr wrap="square" rtlCol="0">
            <a:spAutoFit/>
          </a:bodyPr>
          <a:lstStyle/>
          <a:p>
            <a:pPr algn="ctr"/>
            <a:r>
              <a:rPr lang="en-US" sz="2400" b="1" dirty="0"/>
              <a:t>1. HOUSEHOLD WATER TREATMENT </a:t>
            </a:r>
          </a:p>
          <a:p>
            <a:endParaRPr lang="en-US" sz="2000" dirty="0"/>
          </a:p>
        </p:txBody>
      </p:sp>
      <p:sp>
        <p:nvSpPr>
          <p:cNvPr id="5" name="TextBox 4"/>
          <p:cNvSpPr txBox="1"/>
          <p:nvPr/>
        </p:nvSpPr>
        <p:spPr>
          <a:xfrm>
            <a:off x="827584" y="1844824"/>
            <a:ext cx="7272808" cy="1200329"/>
          </a:xfrm>
          <a:prstGeom prst="rect">
            <a:avLst/>
          </a:prstGeom>
          <a:noFill/>
        </p:spPr>
        <p:txBody>
          <a:bodyPr wrap="square" rtlCol="0">
            <a:spAutoFit/>
          </a:bodyPr>
          <a:lstStyle/>
          <a:p>
            <a:r>
              <a:rPr lang="en-US" dirty="0"/>
              <a:t>What type of water are people using ?</a:t>
            </a:r>
          </a:p>
          <a:p>
            <a:r>
              <a:rPr lang="en-US" dirty="0"/>
              <a:t>What are the different ways people use to treat their water ?</a:t>
            </a:r>
          </a:p>
          <a:p>
            <a:endParaRPr lang="en-US" dirty="0"/>
          </a:p>
          <a:p>
            <a:endParaRPr lang="en-US" dirty="0"/>
          </a:p>
        </p:txBody>
      </p:sp>
      <p:sp>
        <p:nvSpPr>
          <p:cNvPr id="15" name="TextBox 14"/>
          <p:cNvSpPr txBox="1"/>
          <p:nvPr/>
        </p:nvSpPr>
        <p:spPr>
          <a:xfrm>
            <a:off x="467544" y="2708920"/>
            <a:ext cx="3528392" cy="369332"/>
          </a:xfrm>
          <a:prstGeom prst="rect">
            <a:avLst/>
          </a:prstGeom>
          <a:noFill/>
        </p:spPr>
        <p:txBody>
          <a:bodyPr wrap="square" rtlCol="0">
            <a:spAutoFit/>
          </a:bodyPr>
          <a:lstStyle/>
          <a:p>
            <a:r>
              <a:rPr lang="en-US" b="1" dirty="0"/>
              <a:t>FOR MUDDY/CLOUDY WATER</a:t>
            </a:r>
          </a:p>
        </p:txBody>
      </p:sp>
      <p:sp>
        <p:nvSpPr>
          <p:cNvPr id="16" name="TextBox 15"/>
          <p:cNvSpPr txBox="1"/>
          <p:nvPr/>
        </p:nvSpPr>
        <p:spPr>
          <a:xfrm>
            <a:off x="5148064" y="2708920"/>
            <a:ext cx="3240360" cy="369332"/>
          </a:xfrm>
          <a:prstGeom prst="rect">
            <a:avLst/>
          </a:prstGeom>
          <a:noFill/>
        </p:spPr>
        <p:txBody>
          <a:bodyPr wrap="square" rtlCol="0">
            <a:spAutoFit/>
          </a:bodyPr>
          <a:lstStyle/>
          <a:p>
            <a:r>
              <a:rPr lang="en-US" b="1" dirty="0"/>
              <a:t>FOR CLEAN / CLEAR WATER</a:t>
            </a:r>
          </a:p>
        </p:txBody>
      </p:sp>
      <p:sp>
        <p:nvSpPr>
          <p:cNvPr id="17" name="TextBox 16"/>
          <p:cNvSpPr txBox="1"/>
          <p:nvPr/>
        </p:nvSpPr>
        <p:spPr>
          <a:xfrm>
            <a:off x="467544" y="3140968"/>
            <a:ext cx="3528392" cy="2585323"/>
          </a:xfrm>
          <a:prstGeom prst="rect">
            <a:avLst/>
          </a:prstGeom>
          <a:noFill/>
        </p:spPr>
        <p:txBody>
          <a:bodyPr wrap="square" rtlCol="0">
            <a:spAutoFit/>
          </a:bodyPr>
          <a:lstStyle/>
          <a:p>
            <a:r>
              <a:rPr lang="en-US" dirty="0"/>
              <a:t>USE “PUR” SACHETS</a:t>
            </a:r>
          </a:p>
          <a:p>
            <a:r>
              <a:rPr lang="en-US" dirty="0"/>
              <a:t>helps to both remove suspended matter and disinfect water</a:t>
            </a:r>
          </a:p>
          <a:p>
            <a:endParaRPr lang="en-US" dirty="0"/>
          </a:p>
          <a:p>
            <a:r>
              <a:rPr lang="en-US" dirty="0"/>
              <a:t>OR</a:t>
            </a:r>
          </a:p>
          <a:p>
            <a:endParaRPr lang="en-US" dirty="0"/>
          </a:p>
          <a:p>
            <a:r>
              <a:rPr lang="en-US" dirty="0"/>
              <a:t>STRAIN / FILTER the muddy/cloudy water to obtain CLEAN/CLEAR WATER and then treat</a:t>
            </a:r>
          </a:p>
        </p:txBody>
      </p:sp>
      <p:sp>
        <p:nvSpPr>
          <p:cNvPr id="18" name="TextBox 17"/>
          <p:cNvSpPr txBox="1"/>
          <p:nvPr/>
        </p:nvSpPr>
        <p:spPr>
          <a:xfrm>
            <a:off x="4067944" y="3140968"/>
            <a:ext cx="4464496" cy="1477328"/>
          </a:xfrm>
          <a:prstGeom prst="rect">
            <a:avLst/>
          </a:prstGeom>
          <a:noFill/>
        </p:spPr>
        <p:txBody>
          <a:bodyPr wrap="square" rtlCol="0">
            <a:spAutoFit/>
          </a:bodyPr>
          <a:lstStyle/>
          <a:p>
            <a:r>
              <a:rPr lang="en-US" dirty="0"/>
              <a:t>BOIL WATER</a:t>
            </a:r>
          </a:p>
          <a:p>
            <a:endParaRPr lang="en-US" dirty="0"/>
          </a:p>
          <a:p>
            <a:r>
              <a:rPr lang="en-US" dirty="0"/>
              <a:t>USE HOUSEHOLD BLEACH, or WATERGUARD</a:t>
            </a:r>
          </a:p>
          <a:p>
            <a:endParaRPr lang="en-US" dirty="0"/>
          </a:p>
          <a:p>
            <a:r>
              <a:rPr lang="en-US" dirty="0"/>
              <a:t>USE AQUATABS</a:t>
            </a:r>
          </a:p>
        </p:txBody>
      </p:sp>
    </p:spTree>
    <p:extLst>
      <p:ext uri="{BB962C8B-B14F-4D97-AF65-F5344CB8AC3E}">
        <p14:creationId xmlns:p14="http://schemas.microsoft.com/office/powerpoint/2010/main" val="668347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sp>
        <p:nvSpPr>
          <p:cNvPr id="12" name="TextBox 11"/>
          <p:cNvSpPr txBox="1"/>
          <p:nvPr/>
        </p:nvSpPr>
        <p:spPr>
          <a:xfrm>
            <a:off x="467544" y="1185200"/>
            <a:ext cx="8496944" cy="707886"/>
          </a:xfrm>
          <a:prstGeom prst="rect">
            <a:avLst/>
          </a:prstGeom>
          <a:noFill/>
        </p:spPr>
        <p:txBody>
          <a:bodyPr wrap="square" rtlCol="0">
            <a:spAutoFit/>
          </a:bodyPr>
          <a:lstStyle/>
          <a:p>
            <a:r>
              <a:rPr lang="en-US" sz="2000" dirty="0"/>
              <a:t>HOUSEHOLD WATER TREATMENT </a:t>
            </a:r>
          </a:p>
          <a:p>
            <a:endParaRPr lang="en-US" sz="2000" dirty="0"/>
          </a:p>
        </p:txBody>
      </p:sp>
      <p:sp>
        <p:nvSpPr>
          <p:cNvPr id="15" name="TextBox 14"/>
          <p:cNvSpPr txBox="1"/>
          <p:nvPr/>
        </p:nvSpPr>
        <p:spPr>
          <a:xfrm>
            <a:off x="4067944" y="1196752"/>
            <a:ext cx="3528392" cy="369332"/>
          </a:xfrm>
          <a:prstGeom prst="rect">
            <a:avLst/>
          </a:prstGeom>
          <a:noFill/>
        </p:spPr>
        <p:txBody>
          <a:bodyPr wrap="square" rtlCol="0">
            <a:spAutoFit/>
          </a:bodyPr>
          <a:lstStyle/>
          <a:p>
            <a:r>
              <a:rPr lang="en-US" b="1" dirty="0"/>
              <a:t>FOR CLOUDY WATER</a:t>
            </a:r>
          </a:p>
        </p:txBody>
      </p:sp>
      <p:sp>
        <p:nvSpPr>
          <p:cNvPr id="17" name="TextBox 16"/>
          <p:cNvSpPr txBox="1"/>
          <p:nvPr/>
        </p:nvSpPr>
        <p:spPr>
          <a:xfrm>
            <a:off x="489425" y="1484784"/>
            <a:ext cx="7704856" cy="369332"/>
          </a:xfrm>
          <a:prstGeom prst="rect">
            <a:avLst/>
          </a:prstGeom>
          <a:noFill/>
        </p:spPr>
        <p:txBody>
          <a:bodyPr wrap="square" rtlCol="0">
            <a:spAutoFit/>
          </a:bodyPr>
          <a:lstStyle/>
          <a:p>
            <a:r>
              <a:rPr lang="en-US" dirty="0"/>
              <a:t>USE “PUR” SACHETS both help remove suspended maters and disinfect water</a:t>
            </a:r>
          </a:p>
        </p:txBody>
      </p:sp>
      <p:pic>
        <p:nvPicPr>
          <p:cNvPr id="6" name="Picture 5" descr="Screen Shot 2019-03-14 at 16.38.2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25404"/>
            <a:ext cx="9144000" cy="6352341"/>
          </a:xfrm>
          <a:prstGeom prst="rect">
            <a:avLst/>
          </a:prstGeom>
        </p:spPr>
      </p:pic>
      <p:sp>
        <p:nvSpPr>
          <p:cNvPr id="19"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12676509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9-03-14 at 16.14.2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700808"/>
            <a:ext cx="3379823" cy="4221088"/>
          </a:xfrm>
          <a:prstGeom prst="rect">
            <a:avLst/>
          </a:prstGeom>
        </p:spPr>
      </p:pic>
      <p:sp>
        <p:nvSpPr>
          <p:cNvPr id="5" name="TextBox 4"/>
          <p:cNvSpPr txBox="1"/>
          <p:nvPr/>
        </p:nvSpPr>
        <p:spPr>
          <a:xfrm>
            <a:off x="4355976" y="1916832"/>
            <a:ext cx="4176464" cy="2031325"/>
          </a:xfrm>
          <a:prstGeom prst="rect">
            <a:avLst/>
          </a:prstGeom>
          <a:noFill/>
        </p:spPr>
        <p:txBody>
          <a:bodyPr wrap="square" rtlCol="0">
            <a:spAutoFit/>
          </a:bodyPr>
          <a:lstStyle/>
          <a:p>
            <a:r>
              <a:rPr lang="en-US" dirty="0"/>
              <a:t>Straining alone is unlikely to make water from a contaminated source completely safe to drink. </a:t>
            </a:r>
          </a:p>
          <a:p>
            <a:endParaRPr lang="en-US" dirty="0"/>
          </a:p>
          <a:p>
            <a:r>
              <a:rPr lang="en-US" dirty="0"/>
              <a:t>But it makes household water treatment easier. </a:t>
            </a:r>
          </a:p>
          <a:p>
            <a:endParaRPr lang="en-US" dirty="0"/>
          </a:p>
        </p:txBody>
      </p:sp>
      <p:sp>
        <p:nvSpPr>
          <p:cNvPr id="10" name="TextBox 9"/>
          <p:cNvSpPr txBox="1"/>
          <p:nvPr/>
        </p:nvSpPr>
        <p:spPr>
          <a:xfrm>
            <a:off x="1475656" y="685920"/>
            <a:ext cx="7071414" cy="707886"/>
          </a:xfrm>
          <a:prstGeom prst="rect">
            <a:avLst/>
          </a:prstGeom>
          <a:noFill/>
        </p:spPr>
        <p:txBody>
          <a:bodyPr wrap="square" rtlCol="0">
            <a:spAutoFit/>
          </a:bodyPr>
          <a:lstStyle/>
          <a:p>
            <a:r>
              <a:rPr lang="en-US" sz="2000" dirty="0"/>
              <a:t>HOUSEHOLD WATER TREATMENT - STRAINING </a:t>
            </a:r>
          </a:p>
          <a:p>
            <a:endParaRPr lang="en-US" sz="2000" dirty="0"/>
          </a:p>
        </p:txBody>
      </p:sp>
      <p:sp>
        <p:nvSpPr>
          <p:cNvPr id="11"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63587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100" dirty="0"/>
              <a:t>CHOLERA PROTECTIVE BEHAVIORS</a:t>
            </a:r>
          </a:p>
        </p:txBody>
      </p:sp>
    </p:spTree>
    <p:extLst>
      <p:ext uri="{BB962C8B-B14F-4D97-AF65-F5344CB8AC3E}">
        <p14:creationId xmlns:p14="http://schemas.microsoft.com/office/powerpoint/2010/main" val="1184430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2" name="Picture 1" descr="Screen Shot 2019-03-14 at 16.43.3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50" y="404664"/>
            <a:ext cx="8064563" cy="6470048"/>
          </a:xfrm>
          <a:prstGeom prst="rect">
            <a:avLst/>
          </a:prstGeom>
        </p:spPr>
      </p:pic>
      <p:sp>
        <p:nvSpPr>
          <p:cNvPr id="10"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1064155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3" name="Picture 2" descr="Screen Shot 2019-03-14 at 16.37.4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70664"/>
            <a:ext cx="9144000" cy="6014720"/>
          </a:xfrm>
          <a:prstGeom prst="rect">
            <a:avLst/>
          </a:prstGeom>
        </p:spPr>
      </p:pic>
      <p:sp>
        <p:nvSpPr>
          <p:cNvPr id="6"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22935239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2" name="Picture 1" descr="Screen Shot 2019-03-14 at 16.56.2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71" y="964927"/>
            <a:ext cx="9113929" cy="5895479"/>
          </a:xfrm>
          <a:prstGeom prst="rect">
            <a:avLst/>
          </a:prstGeom>
        </p:spPr>
      </p:pic>
      <p:sp>
        <p:nvSpPr>
          <p:cNvPr id="6"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18398551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2" name="Picture 1" descr="Screen Shot 2019-03-14 at 16.37.5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40912"/>
            <a:ext cx="9144000" cy="6020909"/>
          </a:xfrm>
          <a:prstGeom prst="rect">
            <a:avLst/>
          </a:prstGeom>
        </p:spPr>
      </p:pic>
      <p:sp>
        <p:nvSpPr>
          <p:cNvPr id="6"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9097308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3" name="Picture 2" descr="Screen Shot 2019-03-14 at 17.01.1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787878"/>
            <a:ext cx="8964488" cy="5971236"/>
          </a:xfrm>
          <a:prstGeom prst="rect">
            <a:avLst/>
          </a:prstGeom>
        </p:spPr>
      </p:pic>
      <p:sp>
        <p:nvSpPr>
          <p:cNvPr id="8"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2159452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23528" y="519638"/>
            <a:ext cx="7791495" cy="769441"/>
          </a:xfrm>
          <a:prstGeom prst="rect">
            <a:avLst/>
          </a:prstGeom>
          <a:noFill/>
        </p:spPr>
        <p:txBody>
          <a:bodyPr wrap="square" rtlCol="0">
            <a:spAutoFit/>
          </a:bodyPr>
          <a:lstStyle/>
          <a:p>
            <a:pPr algn="ctr"/>
            <a:r>
              <a:rPr lang="en-US" sz="2400" b="1" dirty="0"/>
              <a:t>2. HAND WASHING WITH SOAP</a:t>
            </a:r>
          </a:p>
          <a:p>
            <a:endParaRPr lang="en-US" sz="2000" dirty="0"/>
          </a:p>
        </p:txBody>
      </p:sp>
      <p:sp>
        <p:nvSpPr>
          <p:cNvPr id="2" name="Rectangle 1"/>
          <p:cNvSpPr/>
          <p:nvPr/>
        </p:nvSpPr>
        <p:spPr>
          <a:xfrm>
            <a:off x="827584" y="1700808"/>
            <a:ext cx="7560840" cy="3785652"/>
          </a:xfrm>
          <a:prstGeom prst="rect">
            <a:avLst/>
          </a:prstGeom>
        </p:spPr>
        <p:txBody>
          <a:bodyPr wrap="square">
            <a:spAutoFit/>
          </a:bodyPr>
          <a:lstStyle/>
          <a:p>
            <a:pPr marL="285750" indent="-285750">
              <a:buFont typeface="Wingdings" charset="2"/>
              <a:buChar char="q"/>
            </a:pPr>
            <a:r>
              <a:rPr lang="en-US" sz="2000" dirty="0"/>
              <a:t>People can help protect themselves and their family from getting sick with cholera by washing their hands often and properly</a:t>
            </a:r>
          </a:p>
          <a:p>
            <a:pPr marL="285750" indent="-285750">
              <a:buFont typeface="Wingdings" charset="2"/>
              <a:buChar char="q"/>
            </a:pPr>
            <a:r>
              <a:rPr lang="en-US" sz="2000" dirty="0"/>
              <a:t>Soap (or ash) helps remove dirt and cholera germs from hands</a:t>
            </a:r>
          </a:p>
          <a:p>
            <a:pPr marL="285750" indent="-285750">
              <a:buFont typeface="Wingdings" charset="2"/>
              <a:buChar char="q"/>
            </a:pPr>
            <a:r>
              <a:rPr lang="en-US" sz="2000" dirty="0"/>
              <a:t>Unwashed (or poorly washed) hands can transfer cholera germs to food, water, and household surfaces</a:t>
            </a:r>
          </a:p>
          <a:p>
            <a:pPr marL="285750" indent="-285750">
              <a:buFont typeface="Wingdings" charset="2"/>
              <a:buChar char="q"/>
            </a:pPr>
            <a:endParaRPr lang="en-US" sz="2000" dirty="0"/>
          </a:p>
          <a:p>
            <a:endParaRPr lang="en-US" sz="2000" dirty="0"/>
          </a:p>
          <a:p>
            <a:pPr marL="342900" indent="-342900">
              <a:buFont typeface="Wingdings" charset="2"/>
              <a:buChar char="q"/>
            </a:pPr>
            <a:r>
              <a:rPr lang="en-US" sz="2000" dirty="0"/>
              <a:t>Before you eat or prepare food</a:t>
            </a:r>
          </a:p>
          <a:p>
            <a:pPr marL="342900" indent="-342900">
              <a:buFont typeface="Wingdings" charset="2"/>
              <a:buChar char="q"/>
            </a:pPr>
            <a:r>
              <a:rPr lang="en-US" sz="2000" dirty="0"/>
              <a:t>Before feeding your children</a:t>
            </a:r>
          </a:p>
          <a:p>
            <a:pPr marL="342900" indent="-342900">
              <a:buFont typeface="Wingdings" charset="2"/>
              <a:buChar char="q"/>
            </a:pPr>
            <a:r>
              <a:rPr lang="en-US" sz="2000" dirty="0"/>
              <a:t>After using the latrine or toilet</a:t>
            </a:r>
          </a:p>
          <a:p>
            <a:pPr marL="342900" indent="-342900">
              <a:buFont typeface="Wingdings" charset="2"/>
              <a:buChar char="q"/>
            </a:pPr>
            <a:r>
              <a:rPr lang="en-US" sz="2000" dirty="0"/>
              <a:t>After cleaning your child’s bottom</a:t>
            </a:r>
          </a:p>
          <a:p>
            <a:pPr marL="342900" indent="-342900">
              <a:buFont typeface="Wingdings" charset="2"/>
              <a:buChar char="q"/>
            </a:pPr>
            <a:r>
              <a:rPr lang="en-US" sz="2000" dirty="0"/>
              <a:t>After taking care of someone ill with diarrhea</a:t>
            </a:r>
          </a:p>
        </p:txBody>
      </p:sp>
      <p:sp>
        <p:nvSpPr>
          <p:cNvPr id="14" name="TextBox 13"/>
          <p:cNvSpPr txBox="1"/>
          <p:nvPr/>
        </p:nvSpPr>
        <p:spPr>
          <a:xfrm>
            <a:off x="596929" y="3429000"/>
            <a:ext cx="8496944" cy="769441"/>
          </a:xfrm>
          <a:prstGeom prst="rect">
            <a:avLst/>
          </a:prstGeom>
          <a:noFill/>
        </p:spPr>
        <p:txBody>
          <a:bodyPr wrap="square" rtlCol="0">
            <a:spAutoFit/>
          </a:bodyPr>
          <a:lstStyle/>
          <a:p>
            <a:pPr algn="ctr"/>
            <a:r>
              <a:rPr lang="en-US" sz="2400" dirty="0"/>
              <a:t>WHEN  ?</a:t>
            </a:r>
          </a:p>
          <a:p>
            <a:pPr algn="ctr"/>
            <a:endParaRPr lang="en-US" sz="2000" dirty="0"/>
          </a:p>
        </p:txBody>
      </p:sp>
      <p:sp>
        <p:nvSpPr>
          <p:cNvPr id="7"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28585970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3" name="Picture 2" descr="Screen Shot 2019-03-14 at 16.52.0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17116"/>
            <a:ext cx="9144000" cy="5458977"/>
          </a:xfrm>
          <a:prstGeom prst="rect">
            <a:avLst/>
          </a:prstGeom>
        </p:spPr>
      </p:pic>
      <p:sp>
        <p:nvSpPr>
          <p:cNvPr id="8" name="TextBox 7"/>
          <p:cNvSpPr txBox="1"/>
          <p:nvPr/>
        </p:nvSpPr>
        <p:spPr>
          <a:xfrm>
            <a:off x="107504" y="404664"/>
            <a:ext cx="8496944" cy="707886"/>
          </a:xfrm>
          <a:prstGeom prst="rect">
            <a:avLst/>
          </a:prstGeom>
          <a:noFill/>
        </p:spPr>
        <p:txBody>
          <a:bodyPr wrap="square" rtlCol="0">
            <a:spAutoFit/>
          </a:bodyPr>
          <a:lstStyle/>
          <a:p>
            <a:pPr algn="ctr"/>
            <a:r>
              <a:rPr lang="en-US" sz="2000" dirty="0"/>
              <a:t>HAND WASHING WITH SOAP</a:t>
            </a:r>
          </a:p>
          <a:p>
            <a:endParaRPr lang="en-US" sz="2000" dirty="0"/>
          </a:p>
        </p:txBody>
      </p:sp>
      <p:sp>
        <p:nvSpPr>
          <p:cNvPr id="9"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Tree>
    <p:extLst>
      <p:ext uri="{BB962C8B-B14F-4D97-AF65-F5344CB8AC3E}">
        <p14:creationId xmlns:p14="http://schemas.microsoft.com/office/powerpoint/2010/main" val="1781671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395536" y="0"/>
            <a:ext cx="8229600" cy="1143000"/>
          </a:xfrm>
        </p:spPr>
        <p:txBody>
          <a:bodyPr/>
          <a:lstStyle/>
          <a:p>
            <a:r>
              <a:rPr lang="en-US" dirty="0"/>
              <a:t>Session overview</a:t>
            </a:r>
          </a:p>
        </p:txBody>
      </p:sp>
      <p:sp>
        <p:nvSpPr>
          <p:cNvPr id="3" name="Content Placeholder 2">
            <a:extLst>
              <a:ext uri="{FF2B5EF4-FFF2-40B4-BE49-F238E27FC236}">
                <a16:creationId xmlns:a16="http://schemas.microsoft.com/office/drawing/2014/main" id="{9149AF94-562E-46F4-94C6-8B6F6C5CF1CB}"/>
              </a:ext>
            </a:extLst>
          </p:cNvPr>
          <p:cNvSpPr>
            <a:spLocks noGrp="1"/>
          </p:cNvSpPr>
          <p:nvPr>
            <p:ph idx="1"/>
          </p:nvPr>
        </p:nvSpPr>
        <p:spPr>
          <a:xfrm>
            <a:off x="467544" y="1412776"/>
            <a:ext cx="8229600" cy="4525963"/>
          </a:xfrm>
        </p:spPr>
        <p:txBody>
          <a:bodyPr>
            <a:normAutofit/>
          </a:bodyPr>
          <a:lstStyle/>
          <a:p>
            <a:pPr marL="0" indent="0">
              <a:buClr>
                <a:srgbClr val="C00000"/>
              </a:buClr>
              <a:buNone/>
            </a:pPr>
            <a:endParaRPr lang="en-US" sz="2400" dirty="0"/>
          </a:p>
          <a:p>
            <a:pPr marL="457200" indent="-457200">
              <a:buClr>
                <a:srgbClr val="C00000"/>
              </a:buClr>
              <a:buFont typeface="+mj-lt"/>
              <a:buAutoNum type="arabicPeriod"/>
            </a:pPr>
            <a:r>
              <a:rPr lang="en-US" sz="2400" dirty="0"/>
              <a:t>Community Mobilization </a:t>
            </a:r>
            <a:r>
              <a:rPr lang="mr-IN" sz="2400" dirty="0"/>
              <a:t>–</a:t>
            </a:r>
            <a:r>
              <a:rPr lang="en-US" sz="2400" dirty="0"/>
              <a:t> Why</a:t>
            </a:r>
            <a:endParaRPr lang="fr-FR" sz="2400" dirty="0"/>
          </a:p>
          <a:p>
            <a:pPr marL="457200" indent="-457200">
              <a:buClr>
                <a:srgbClr val="C00000"/>
              </a:buClr>
              <a:buFont typeface="+mj-lt"/>
              <a:buAutoNum type="arabicPeriod"/>
            </a:pPr>
            <a:r>
              <a:rPr lang="fr-FR" sz="2400" dirty="0"/>
              <a:t>The 6 pillars of a well prepared community</a:t>
            </a:r>
            <a:endParaRPr lang="en-US" sz="2400" dirty="0"/>
          </a:p>
          <a:p>
            <a:pPr marL="457200" indent="-457200">
              <a:buClr>
                <a:srgbClr val="C00000"/>
              </a:buClr>
              <a:buFont typeface="+mj-lt"/>
              <a:buAutoNum type="arabicPeriod"/>
            </a:pPr>
            <a:r>
              <a:rPr lang="en-US" sz="2400" dirty="0"/>
              <a:t>Mobilizing the community </a:t>
            </a:r>
          </a:p>
          <a:p>
            <a:pPr marL="0" indent="0">
              <a:buClr>
                <a:srgbClr val="C00000"/>
              </a:buClr>
              <a:buNone/>
            </a:pPr>
            <a:r>
              <a:rPr lang="en-US" sz="2400" dirty="0"/>
              <a:t>	Cholera awareness and risk perception</a:t>
            </a:r>
          </a:p>
          <a:p>
            <a:pPr marL="0" indent="0">
              <a:buClr>
                <a:srgbClr val="C00000"/>
              </a:buClr>
              <a:buNone/>
            </a:pPr>
            <a:r>
              <a:rPr lang="en-US" sz="2400" dirty="0"/>
              <a:t>	Signs and Symptoms and what to do in case of AWD</a:t>
            </a:r>
          </a:p>
          <a:p>
            <a:pPr marL="0" indent="0">
              <a:buClr>
                <a:srgbClr val="C00000"/>
              </a:buClr>
              <a:buNone/>
            </a:pPr>
            <a:r>
              <a:rPr lang="en-US" sz="2400" dirty="0"/>
              <a:t>	Oral rehydration therapy and referral </a:t>
            </a:r>
          </a:p>
          <a:p>
            <a:pPr marL="0" indent="0">
              <a:buClr>
                <a:srgbClr val="C00000"/>
              </a:buClr>
              <a:buNone/>
            </a:pPr>
            <a:r>
              <a:rPr lang="en-US" sz="2400" dirty="0"/>
              <a:t>	Cholera protective behaviors</a:t>
            </a:r>
          </a:p>
          <a:p>
            <a:pPr marL="0" indent="0">
              <a:buClr>
                <a:srgbClr val="C00000"/>
              </a:buClr>
              <a:buNone/>
            </a:pPr>
            <a:r>
              <a:rPr lang="en-US" sz="2400" dirty="0"/>
              <a:t>	Limiting gathering organization and attendance</a:t>
            </a:r>
          </a:p>
          <a:p>
            <a:pPr marL="0" indent="0">
              <a:buClr>
                <a:srgbClr val="C00000"/>
              </a:buClr>
              <a:buNone/>
            </a:pPr>
            <a:r>
              <a:rPr lang="en-US" sz="2400" dirty="0"/>
              <a:t>	Addressing funerals</a:t>
            </a:r>
          </a:p>
          <a:p>
            <a:pPr marL="0" indent="0">
              <a:buClr>
                <a:srgbClr val="C00000"/>
              </a:buClr>
              <a:buNone/>
            </a:pPr>
            <a:endParaRPr lang="en-US" sz="2400" dirty="0"/>
          </a:p>
          <a:p>
            <a:pPr marL="0" indent="0">
              <a:buClr>
                <a:srgbClr val="C00000"/>
              </a:buClr>
              <a:buNone/>
            </a:pPr>
            <a:endParaRPr lang="en-US" sz="2400" dirty="0"/>
          </a:p>
          <a:p>
            <a:pPr marL="0" indent="0">
              <a:buClr>
                <a:srgbClr val="C00000"/>
              </a:buClr>
              <a:buNone/>
            </a:pPr>
            <a:endParaRPr lang="en-US" sz="2400" dirty="0"/>
          </a:p>
        </p:txBody>
      </p:sp>
    </p:spTree>
    <p:extLst>
      <p:ext uri="{BB962C8B-B14F-4D97-AF65-F5344CB8AC3E}">
        <p14:creationId xmlns:p14="http://schemas.microsoft.com/office/powerpoint/2010/main" val="35809535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52663" y="321177"/>
            <a:ext cx="3249230"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77B125-CA67-4873-8AF2-1C49CF7B48D8}"/>
              </a:ext>
            </a:extLst>
          </p:cNvPr>
          <p:cNvSpPr>
            <a:spLocks noGrp="1"/>
          </p:cNvSpPr>
          <p:nvPr>
            <p:ph type="title"/>
          </p:nvPr>
        </p:nvSpPr>
        <p:spPr>
          <a:xfrm>
            <a:off x="505677" y="914400"/>
            <a:ext cx="2743200" cy="2887579"/>
          </a:xfrm>
        </p:spPr>
        <p:txBody>
          <a:bodyPr vert="horz" lIns="91440" tIns="45720" rIns="91440" bIns="45720" rtlCol="0" anchor="b">
            <a:normAutofit/>
          </a:bodyPr>
          <a:lstStyle/>
          <a:p>
            <a:pPr>
              <a:lnSpc>
                <a:spcPct val="90000"/>
              </a:lnSpc>
            </a:pPr>
            <a:r>
              <a:rPr lang="en-US" sz="3300" kern="1200">
                <a:solidFill>
                  <a:srgbClr val="FFFFFF"/>
                </a:solidFill>
                <a:latin typeface="+mj-lt"/>
                <a:ea typeface="+mj-ea"/>
                <a:cs typeface="+mj-cs"/>
              </a:rPr>
              <a:t>Areas of hand most frequently missed during handwashing</a:t>
            </a:r>
          </a:p>
        </p:txBody>
      </p:sp>
      <p:cxnSp>
        <p:nvCxnSpPr>
          <p:cNvPr id="11" name="Straight Connector 10">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3344" y="3910267"/>
            <a:ext cx="1940093"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4" name="Picture 2" descr="http://www.ttsh.com.sg/uploadedImages/TTSH/About_Us/7step.jpg">
            <a:extLst>
              <a:ext uri="{FF2B5EF4-FFF2-40B4-BE49-F238E27FC236}">
                <a16:creationId xmlns:a16="http://schemas.microsoft.com/office/drawing/2014/main" id="{96B03435-CA9E-4C6D-9CD9-A7D8AD7AE46F}"/>
              </a:ext>
            </a:extLst>
          </p:cNvPr>
          <p:cNvPicPr>
            <a:picLocks noGrp="1" noChangeAspect="1" noChangeArrowheads="1"/>
          </p:cNvPicPr>
          <p:nvPr>
            <p:ph idx="1"/>
          </p:nvPr>
        </p:nvPicPr>
        <p:blipFill>
          <a:blip r:embed="rId2" cstate="print"/>
          <a:stretch>
            <a:fillRect/>
          </a:stretch>
        </p:blipFill>
        <p:spPr bwMode="auto">
          <a:xfrm>
            <a:off x="3754908" y="404665"/>
            <a:ext cx="5012172" cy="6179552"/>
          </a:xfrm>
          <a:prstGeom prst="rect">
            <a:avLst/>
          </a:prstGeom>
          <a:noFill/>
        </p:spPr>
      </p:pic>
      <p:sp>
        <p:nvSpPr>
          <p:cNvPr id="5" name="TextBox 4">
            <a:extLst>
              <a:ext uri="{FF2B5EF4-FFF2-40B4-BE49-F238E27FC236}">
                <a16:creationId xmlns:a16="http://schemas.microsoft.com/office/drawing/2014/main" id="{320716B5-C7B7-47EC-8B4A-5768551B0DF0}"/>
              </a:ext>
            </a:extLst>
          </p:cNvPr>
          <p:cNvSpPr txBox="1"/>
          <p:nvPr/>
        </p:nvSpPr>
        <p:spPr>
          <a:xfrm>
            <a:off x="5076056" y="692696"/>
            <a:ext cx="864096" cy="369332"/>
          </a:xfrm>
          <a:prstGeom prst="rect">
            <a:avLst/>
          </a:prstGeom>
          <a:noFill/>
        </p:spPr>
        <p:txBody>
          <a:bodyPr wrap="square" rtlCol="0">
            <a:spAutoFit/>
          </a:bodyPr>
          <a:lstStyle/>
          <a:p>
            <a:r>
              <a:rPr lang="en-GB" dirty="0"/>
              <a:t>back</a:t>
            </a:r>
          </a:p>
        </p:txBody>
      </p:sp>
      <p:sp>
        <p:nvSpPr>
          <p:cNvPr id="6" name="TextBox 5">
            <a:extLst>
              <a:ext uri="{FF2B5EF4-FFF2-40B4-BE49-F238E27FC236}">
                <a16:creationId xmlns:a16="http://schemas.microsoft.com/office/drawing/2014/main" id="{5CBE0D86-1CB8-48C0-9275-282F9FAE80E7}"/>
              </a:ext>
            </a:extLst>
          </p:cNvPr>
          <p:cNvSpPr txBox="1"/>
          <p:nvPr/>
        </p:nvSpPr>
        <p:spPr>
          <a:xfrm>
            <a:off x="6732240" y="914400"/>
            <a:ext cx="864096" cy="369332"/>
          </a:xfrm>
          <a:prstGeom prst="rect">
            <a:avLst/>
          </a:prstGeom>
          <a:noFill/>
        </p:spPr>
        <p:txBody>
          <a:bodyPr wrap="square" rtlCol="0">
            <a:spAutoFit/>
          </a:bodyPr>
          <a:lstStyle/>
          <a:p>
            <a:r>
              <a:rPr lang="en-GB" dirty="0"/>
              <a:t>front</a:t>
            </a:r>
          </a:p>
        </p:txBody>
      </p:sp>
    </p:spTree>
    <p:extLst>
      <p:ext uri="{BB962C8B-B14F-4D97-AF65-F5344CB8AC3E}">
        <p14:creationId xmlns:p14="http://schemas.microsoft.com/office/powerpoint/2010/main" val="3418591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5" name="Picture 4" descr="Screen Shot 2019-03-14 at 17.07.2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971260"/>
            <a:ext cx="9144000" cy="5905500"/>
          </a:xfrm>
          <a:prstGeom prst="rect">
            <a:avLst/>
          </a:prstGeom>
        </p:spPr>
      </p:pic>
      <p:sp>
        <p:nvSpPr>
          <p:cNvPr id="9"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
        <p:nvSpPr>
          <p:cNvPr id="3" name="TextBox 2">
            <a:extLst>
              <a:ext uri="{FF2B5EF4-FFF2-40B4-BE49-F238E27FC236}">
                <a16:creationId xmlns:a16="http://schemas.microsoft.com/office/drawing/2014/main" id="{F798F73A-62B9-4398-8F31-BEC57C15E73B}"/>
              </a:ext>
            </a:extLst>
          </p:cNvPr>
          <p:cNvSpPr txBox="1"/>
          <p:nvPr/>
        </p:nvSpPr>
        <p:spPr>
          <a:xfrm>
            <a:off x="2195736" y="472623"/>
            <a:ext cx="4104456" cy="461665"/>
          </a:xfrm>
          <a:prstGeom prst="rect">
            <a:avLst/>
          </a:prstGeom>
          <a:noFill/>
        </p:spPr>
        <p:txBody>
          <a:bodyPr wrap="square" rtlCol="0">
            <a:spAutoFit/>
          </a:bodyPr>
          <a:lstStyle/>
          <a:p>
            <a:pPr algn="ctr"/>
            <a:r>
              <a:rPr lang="en-GB" sz="2400" dirty="0"/>
              <a:t>3. Safe Food Preparation</a:t>
            </a:r>
          </a:p>
        </p:txBody>
      </p:sp>
    </p:spTree>
    <p:extLst>
      <p:ext uri="{BB962C8B-B14F-4D97-AF65-F5344CB8AC3E}">
        <p14:creationId xmlns:p14="http://schemas.microsoft.com/office/powerpoint/2010/main" val="10005426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FEDenglish">
            <a:extLst>
              <a:ext uri="{FF2B5EF4-FFF2-40B4-BE49-F238E27FC236}">
                <a16:creationId xmlns:a16="http://schemas.microsoft.com/office/drawing/2014/main" id="{4CD5D800-7A09-414A-BE4A-00744A4B8A0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pic>
        <p:nvPicPr>
          <p:cNvPr id="2" name="Picture 1" descr="Screen Shot 2019-03-14 at 17.08.0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66312"/>
            <a:ext cx="9144000" cy="5990897"/>
          </a:xfrm>
          <a:prstGeom prst="rect">
            <a:avLst/>
          </a:prstGeom>
        </p:spPr>
      </p:pic>
      <p:sp>
        <p:nvSpPr>
          <p:cNvPr id="5" name="Title 1">
            <a:extLst>
              <a:ext uri="{FF2B5EF4-FFF2-40B4-BE49-F238E27FC236}">
                <a16:creationId xmlns:a16="http://schemas.microsoft.com/office/drawing/2014/main" id="{5DD6079F-1030-4BF3-B784-C3584D8DC444}"/>
              </a:ext>
            </a:extLst>
          </p:cNvPr>
          <p:cNvSpPr txBox="1">
            <a:spLocks/>
          </p:cNvSpPr>
          <p:nvPr/>
        </p:nvSpPr>
        <p:spPr>
          <a:xfrm>
            <a:off x="35496" y="-21965"/>
            <a:ext cx="8229600" cy="498637"/>
          </a:xfrm>
          <a:prstGeom prst="rect">
            <a:avLst/>
          </a:prstGeom>
        </p:spPr>
        <p:txBody>
          <a:bodyPr vert="horz" lIns="91440" tIns="45720" rIns="91440" bIns="45720" rtlCol="0" anchor="ctr">
            <a:normAutofit fontScale="7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CHOLERA PROTECTIVE BEHAVIORS</a:t>
            </a:r>
          </a:p>
        </p:txBody>
      </p:sp>
      <p:sp>
        <p:nvSpPr>
          <p:cNvPr id="3" name="TextBox 2">
            <a:extLst>
              <a:ext uri="{FF2B5EF4-FFF2-40B4-BE49-F238E27FC236}">
                <a16:creationId xmlns:a16="http://schemas.microsoft.com/office/drawing/2014/main" id="{4506C663-A5FA-419B-8AA7-4B13B22B22EC}"/>
              </a:ext>
            </a:extLst>
          </p:cNvPr>
          <p:cNvSpPr txBox="1"/>
          <p:nvPr/>
        </p:nvSpPr>
        <p:spPr>
          <a:xfrm>
            <a:off x="2915816" y="476672"/>
            <a:ext cx="4608512" cy="461665"/>
          </a:xfrm>
          <a:prstGeom prst="rect">
            <a:avLst/>
          </a:prstGeom>
          <a:noFill/>
        </p:spPr>
        <p:txBody>
          <a:bodyPr wrap="square" rtlCol="0">
            <a:spAutoFit/>
          </a:bodyPr>
          <a:lstStyle/>
          <a:p>
            <a:pPr algn="ctr"/>
            <a:r>
              <a:rPr lang="en-GB" sz="2400" dirty="0"/>
              <a:t>4. Safe sanitation and Cleaning</a:t>
            </a:r>
          </a:p>
        </p:txBody>
      </p:sp>
    </p:spTree>
    <p:extLst>
      <p:ext uri="{BB962C8B-B14F-4D97-AF65-F5344CB8AC3E}">
        <p14:creationId xmlns:p14="http://schemas.microsoft.com/office/powerpoint/2010/main" val="2823693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5046"/>
            <a:ext cx="8229600" cy="1143000"/>
          </a:xfrm>
        </p:spPr>
        <p:txBody>
          <a:bodyPr>
            <a:normAutofit fontScale="90000"/>
          </a:bodyPr>
          <a:lstStyle/>
          <a:p>
            <a:pPr marL="457200" indent="-457200"/>
            <a:r>
              <a:rPr lang="fr-FR" sz="3600" dirty="0"/>
              <a:t>LIMITING THE ORGANIZATION AND ATTENDANCE AT MASS GATHERINGS</a:t>
            </a:r>
            <a:br>
              <a:rPr lang="en-US" dirty="0"/>
            </a:br>
            <a:endParaRPr lang="en-US" dirty="0"/>
          </a:p>
        </p:txBody>
      </p:sp>
      <p:sp>
        <p:nvSpPr>
          <p:cNvPr id="5" name="TextBox 4"/>
          <p:cNvSpPr txBox="1"/>
          <p:nvPr/>
        </p:nvSpPr>
        <p:spPr>
          <a:xfrm>
            <a:off x="611560" y="1628800"/>
            <a:ext cx="7920880" cy="1323439"/>
          </a:xfrm>
          <a:prstGeom prst="rect">
            <a:avLst/>
          </a:prstGeom>
          <a:noFill/>
        </p:spPr>
        <p:txBody>
          <a:bodyPr wrap="square" rtlCol="0">
            <a:spAutoFit/>
          </a:bodyPr>
          <a:lstStyle/>
          <a:p>
            <a:pPr marL="342900" indent="-342900">
              <a:buFont typeface="Wingdings" charset="2"/>
              <a:buChar char="q"/>
            </a:pPr>
            <a:r>
              <a:rPr lang="en-US" sz="2000" dirty="0"/>
              <a:t>Attendance at mass gathering is a risk factor for Cholera infection</a:t>
            </a:r>
          </a:p>
          <a:p>
            <a:pPr marL="342900" indent="-342900">
              <a:buFont typeface="Wingdings" charset="2"/>
              <a:buChar char="q"/>
            </a:pPr>
            <a:r>
              <a:rPr lang="en-US" sz="2000" dirty="0"/>
              <a:t>Usual duration of Cholera outbreaks is 3-12 weeks</a:t>
            </a:r>
          </a:p>
          <a:p>
            <a:pPr marL="342900" indent="-342900">
              <a:buFont typeface="Wingdings" charset="2"/>
              <a:buChar char="q"/>
            </a:pPr>
            <a:r>
              <a:rPr lang="en-US" sz="2000" dirty="0"/>
              <a:t>Avoiding the organization and attendance at mass gatherings during cholera outbreaks can help limit the spread of cholera</a:t>
            </a:r>
          </a:p>
        </p:txBody>
      </p:sp>
      <p:sp>
        <p:nvSpPr>
          <p:cNvPr id="6" name="TextBox 5"/>
          <p:cNvSpPr txBox="1"/>
          <p:nvPr/>
        </p:nvSpPr>
        <p:spPr>
          <a:xfrm>
            <a:off x="611560" y="3933056"/>
            <a:ext cx="8280920" cy="1631216"/>
          </a:xfrm>
          <a:prstGeom prst="rect">
            <a:avLst/>
          </a:prstGeom>
          <a:noFill/>
        </p:spPr>
        <p:txBody>
          <a:bodyPr wrap="square" rtlCol="0">
            <a:spAutoFit/>
          </a:bodyPr>
          <a:lstStyle/>
          <a:p>
            <a:pPr marL="342900" indent="-342900">
              <a:buFont typeface="Wingdings" charset="2"/>
              <a:buChar char="q"/>
            </a:pPr>
            <a:r>
              <a:rPr lang="en-US" sz="2000" dirty="0"/>
              <a:t>Inform the population of the risk of spreading cholera during such events</a:t>
            </a:r>
          </a:p>
          <a:p>
            <a:pPr marL="342900" indent="-342900">
              <a:buFont typeface="Wingdings" charset="2"/>
              <a:buChar char="q"/>
            </a:pPr>
            <a:r>
              <a:rPr lang="en-US" sz="2000" dirty="0"/>
              <a:t>Suggest not attending mass events until cholera outbreak ends</a:t>
            </a:r>
          </a:p>
          <a:p>
            <a:pPr marL="342900" indent="-342900">
              <a:buFont typeface="Wingdings" charset="2"/>
              <a:buChar char="q"/>
            </a:pPr>
            <a:r>
              <a:rPr lang="en-US" sz="2000" dirty="0"/>
              <a:t>Discourage the organization of mass events</a:t>
            </a:r>
          </a:p>
          <a:p>
            <a:pPr marL="342900" indent="-342900">
              <a:buFont typeface="Wingdings" charset="2"/>
              <a:buChar char="q"/>
            </a:pPr>
            <a:r>
              <a:rPr lang="en-US" sz="2000" dirty="0"/>
              <a:t>Others ?</a:t>
            </a:r>
          </a:p>
          <a:p>
            <a:pPr marL="342900" indent="-342900">
              <a:buFont typeface="Wingdings" charset="2"/>
              <a:buChar char="q"/>
            </a:pPr>
            <a:endParaRPr lang="en-US" sz="2000" dirty="0"/>
          </a:p>
        </p:txBody>
      </p:sp>
      <p:sp>
        <p:nvSpPr>
          <p:cNvPr id="3" name="TextBox 2"/>
          <p:cNvSpPr txBox="1"/>
          <p:nvPr/>
        </p:nvSpPr>
        <p:spPr>
          <a:xfrm>
            <a:off x="323528" y="3140968"/>
            <a:ext cx="8820472" cy="461665"/>
          </a:xfrm>
          <a:prstGeom prst="rect">
            <a:avLst/>
          </a:prstGeom>
          <a:noFill/>
        </p:spPr>
        <p:txBody>
          <a:bodyPr wrap="square" rtlCol="0">
            <a:spAutoFit/>
          </a:bodyPr>
          <a:lstStyle/>
          <a:p>
            <a:r>
              <a:rPr lang="en-US" sz="2400" dirty="0"/>
              <a:t>How to limit the attendance and organization of mass gathering  ?</a:t>
            </a:r>
          </a:p>
        </p:txBody>
      </p:sp>
    </p:spTree>
    <p:extLst>
      <p:ext uri="{BB962C8B-B14F-4D97-AF65-F5344CB8AC3E}">
        <p14:creationId xmlns:p14="http://schemas.microsoft.com/office/powerpoint/2010/main" val="36923665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32656"/>
            <a:ext cx="9036496" cy="1143000"/>
          </a:xfrm>
        </p:spPr>
        <p:txBody>
          <a:bodyPr>
            <a:normAutofit fontScale="90000"/>
          </a:bodyPr>
          <a:lstStyle/>
          <a:p>
            <a:pPr marL="457200" indent="-457200"/>
            <a:r>
              <a:rPr lang="fr-FR" sz="3200" dirty="0"/>
              <a:t>SPECIFICALLY ADDRESSING THE ISSUE OF COMMUNITY DEATHS and FUNERAL ORGANIZATION</a:t>
            </a:r>
            <a:endParaRPr lang="en-US" sz="3200" dirty="0"/>
          </a:p>
        </p:txBody>
      </p:sp>
      <p:sp>
        <p:nvSpPr>
          <p:cNvPr id="3" name="TextBox 2"/>
          <p:cNvSpPr txBox="1"/>
          <p:nvPr/>
        </p:nvSpPr>
        <p:spPr>
          <a:xfrm>
            <a:off x="323528" y="1772816"/>
            <a:ext cx="8568952" cy="3600986"/>
          </a:xfrm>
          <a:prstGeom prst="rect">
            <a:avLst/>
          </a:prstGeom>
          <a:noFill/>
        </p:spPr>
        <p:txBody>
          <a:bodyPr wrap="square" rtlCol="0">
            <a:spAutoFit/>
          </a:bodyPr>
          <a:lstStyle/>
          <a:p>
            <a:r>
              <a:rPr lang="en-US" sz="2800" dirty="0"/>
              <a:t>When a Person with Cholera Dies in the community…</a:t>
            </a:r>
          </a:p>
          <a:p>
            <a:endParaRPr lang="en-US" sz="2000" dirty="0"/>
          </a:p>
          <a:p>
            <a:pPr marL="285750" indent="-285750">
              <a:buFont typeface="Wingdings" charset="2"/>
              <a:buChar char="q"/>
            </a:pPr>
            <a:r>
              <a:rPr lang="en-US" sz="2000" dirty="0"/>
              <a:t>Local officials or a health care worker should be contacted immediately. </a:t>
            </a:r>
          </a:p>
          <a:p>
            <a:pPr marL="285750" indent="-285750">
              <a:buFont typeface="Wingdings" charset="2"/>
              <a:buChar char="q"/>
            </a:pPr>
            <a:r>
              <a:rPr lang="en-US" sz="2000" dirty="0"/>
              <a:t>When a person with cholera dies, </a:t>
            </a:r>
            <a:r>
              <a:rPr lang="en-US" sz="2000" dirty="0">
                <a:solidFill>
                  <a:srgbClr val="0000FF"/>
                </a:solidFill>
              </a:rPr>
              <a:t>their body releases fluids that can contain cholera germs. </a:t>
            </a:r>
          </a:p>
          <a:p>
            <a:pPr marL="285750" indent="-285750">
              <a:buFont typeface="Wingdings" charset="2"/>
              <a:buChar char="q"/>
            </a:pPr>
            <a:r>
              <a:rPr lang="en-US" sz="2000" dirty="0"/>
              <a:t>Special care should be taken when preparing the body for burial, so others do not get ill with cholera. </a:t>
            </a:r>
          </a:p>
          <a:p>
            <a:pPr marL="285750" indent="-285750">
              <a:buFont typeface="Wingdings" charset="2"/>
              <a:buChar char="q"/>
            </a:pPr>
            <a:r>
              <a:rPr lang="en-US" sz="2000" dirty="0"/>
              <a:t>If possible, </a:t>
            </a:r>
            <a:r>
              <a:rPr lang="en-US" sz="2000" dirty="0">
                <a:solidFill>
                  <a:srgbClr val="0000FF"/>
                </a:solidFill>
              </a:rPr>
              <a:t>family members should not handle or touch the body. </a:t>
            </a:r>
            <a:r>
              <a:rPr lang="en-US" sz="2000" dirty="0"/>
              <a:t>The burial of the body should be supervised by local authorities or a health care worker. </a:t>
            </a:r>
            <a:endParaRPr lang="en-US" sz="2000" dirty="0">
              <a:solidFill>
                <a:srgbClr val="0000FF"/>
              </a:solidFill>
            </a:endParaRPr>
          </a:p>
          <a:p>
            <a:pPr marL="285750" indent="-285750">
              <a:buFont typeface="Wingdings" charset="2"/>
              <a:buChar char="q"/>
            </a:pPr>
            <a:r>
              <a:rPr lang="en-US" sz="2000" dirty="0"/>
              <a:t>Funerals should be held within hours of death, if possible. </a:t>
            </a:r>
          </a:p>
          <a:p>
            <a:endParaRPr lang="en-US" sz="2000" dirty="0"/>
          </a:p>
        </p:txBody>
      </p:sp>
    </p:spTree>
    <p:extLst>
      <p:ext uri="{BB962C8B-B14F-4D97-AF65-F5344CB8AC3E}">
        <p14:creationId xmlns:p14="http://schemas.microsoft.com/office/powerpoint/2010/main" val="40275284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1520" y="2708920"/>
            <a:ext cx="8676456" cy="3477875"/>
          </a:xfrm>
          <a:prstGeom prst="rect">
            <a:avLst/>
          </a:prstGeom>
          <a:noFill/>
        </p:spPr>
        <p:txBody>
          <a:bodyPr wrap="square" rtlCol="0">
            <a:spAutoFit/>
          </a:bodyPr>
          <a:lstStyle/>
          <a:p>
            <a:pPr marL="342900" indent="-342900">
              <a:buFont typeface="Wingdings" charset="2"/>
              <a:buChar char="q"/>
            </a:pPr>
            <a:r>
              <a:rPr lang="en-US" sz="2000" dirty="0"/>
              <a:t>People should not kiss, touch, or hold the body. </a:t>
            </a:r>
          </a:p>
          <a:p>
            <a:pPr marL="342900" indent="-342900">
              <a:buFont typeface="Wingdings" charset="2"/>
              <a:buChar char="q"/>
            </a:pPr>
            <a:r>
              <a:rPr lang="en-US" sz="2000" dirty="0"/>
              <a:t>The body should be disinfected / prepared by a trained health personnel</a:t>
            </a:r>
          </a:p>
          <a:p>
            <a:pPr marL="342900" indent="-342900">
              <a:buFont typeface="Wingdings" charset="2"/>
              <a:buChar char="q"/>
            </a:pPr>
            <a:r>
              <a:rPr lang="en-US" sz="2000" dirty="0"/>
              <a:t>Wash hands well with soap and safe water after touching body</a:t>
            </a:r>
          </a:p>
          <a:p>
            <a:pPr marL="342900" indent="-342900">
              <a:buFont typeface="Wingdings" charset="2"/>
              <a:buChar char="q"/>
            </a:pPr>
            <a:r>
              <a:rPr lang="en-US" sz="2000" dirty="0"/>
              <a:t>Clean all the deceased person’s clothing and bedding with household bleach or by washing with soap and drying in the sun</a:t>
            </a:r>
          </a:p>
          <a:p>
            <a:pPr marL="342900" indent="-342900">
              <a:buFont typeface="Wingdings" charset="2"/>
              <a:buChar char="q"/>
            </a:pPr>
            <a:r>
              <a:rPr lang="en-US" sz="2000" dirty="0"/>
              <a:t>Mattresses can be disinfected by drying well in the sun. </a:t>
            </a:r>
          </a:p>
          <a:p>
            <a:pPr marL="342900" indent="-342900">
              <a:buFont typeface="Wingdings" charset="2"/>
              <a:buChar char="q"/>
            </a:pPr>
            <a:r>
              <a:rPr lang="en-US" sz="2000" dirty="0"/>
              <a:t>Clean any surfaces the body touched with a solution that is 1 part bleach to 9 parts water</a:t>
            </a:r>
          </a:p>
          <a:p>
            <a:pPr marL="342900" indent="-342900">
              <a:buFont typeface="Wingdings" charset="2"/>
              <a:buChar char="q"/>
            </a:pPr>
            <a:r>
              <a:rPr lang="en-US" sz="2000" dirty="0"/>
              <a:t>Wash hands well with soap and safe water immediately after handling clothes of the deceased. </a:t>
            </a:r>
          </a:p>
          <a:p>
            <a:endParaRPr lang="en-US" sz="2000" dirty="0"/>
          </a:p>
        </p:txBody>
      </p:sp>
      <p:sp>
        <p:nvSpPr>
          <p:cNvPr id="5" name="TextBox 4"/>
          <p:cNvSpPr txBox="1"/>
          <p:nvPr/>
        </p:nvSpPr>
        <p:spPr>
          <a:xfrm>
            <a:off x="251520" y="1700808"/>
            <a:ext cx="8496944" cy="1077218"/>
          </a:xfrm>
          <a:prstGeom prst="rect">
            <a:avLst/>
          </a:prstGeom>
          <a:noFill/>
        </p:spPr>
        <p:txBody>
          <a:bodyPr wrap="square" rtlCol="0">
            <a:spAutoFit/>
          </a:bodyPr>
          <a:lstStyle/>
          <a:p>
            <a:endParaRPr lang="en-US" sz="2000" dirty="0"/>
          </a:p>
          <a:p>
            <a:pPr algn="ctr"/>
            <a:r>
              <a:rPr lang="en-US" sz="2400" dirty="0"/>
              <a:t>DEAD BODY PREPARATION</a:t>
            </a:r>
          </a:p>
          <a:p>
            <a:endParaRPr lang="en-US" sz="2000" dirty="0"/>
          </a:p>
        </p:txBody>
      </p:sp>
      <p:sp>
        <p:nvSpPr>
          <p:cNvPr id="8" name="Title 1"/>
          <p:cNvSpPr>
            <a:spLocks noGrp="1"/>
          </p:cNvSpPr>
          <p:nvPr>
            <p:ph type="title"/>
          </p:nvPr>
        </p:nvSpPr>
        <p:spPr>
          <a:xfrm>
            <a:off x="179512" y="332656"/>
            <a:ext cx="8964488" cy="1143000"/>
          </a:xfrm>
        </p:spPr>
        <p:txBody>
          <a:bodyPr>
            <a:normAutofit fontScale="90000"/>
          </a:bodyPr>
          <a:lstStyle/>
          <a:p>
            <a:pPr marL="457200" indent="-457200"/>
            <a:r>
              <a:rPr lang="fr-FR" sz="3200" dirty="0"/>
              <a:t>SPECIFICALLY ADDRESSING THE ISSUE OF COMMUNITY DEATHS and FUNERAL ORGANIZATION</a:t>
            </a:r>
            <a:endParaRPr lang="en-US" sz="3200" dirty="0"/>
          </a:p>
        </p:txBody>
      </p:sp>
    </p:spTree>
    <p:extLst>
      <p:ext uri="{BB962C8B-B14F-4D97-AF65-F5344CB8AC3E}">
        <p14:creationId xmlns:p14="http://schemas.microsoft.com/office/powerpoint/2010/main" val="20320977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008" y="2204864"/>
            <a:ext cx="8964488" cy="4093428"/>
          </a:xfrm>
          <a:prstGeom prst="rect">
            <a:avLst/>
          </a:prstGeom>
          <a:noFill/>
        </p:spPr>
        <p:txBody>
          <a:bodyPr wrap="square" rtlCol="0">
            <a:spAutoFit/>
          </a:bodyPr>
          <a:lstStyle/>
          <a:p>
            <a:pPr marL="342900" indent="-342900">
              <a:buFont typeface="Wingdings" charset="2"/>
              <a:buChar char="q"/>
            </a:pPr>
            <a:r>
              <a:rPr lang="en-US" sz="2000" dirty="0"/>
              <a:t>Funeral feasts are often associated with cholera spread. They should be cancelled. If there is a feast, special care should be taken by all guests and family members to prevent the spread of cholera.</a:t>
            </a:r>
          </a:p>
          <a:p>
            <a:pPr marL="342900" indent="-342900">
              <a:buFont typeface="Wingdings" charset="2"/>
              <a:buChar char="q"/>
            </a:pPr>
            <a:r>
              <a:rPr lang="en-US" sz="2000" dirty="0"/>
              <a:t>Do not prepare food if you prepared the body for burial or touched the body.</a:t>
            </a:r>
          </a:p>
          <a:p>
            <a:pPr marL="342900" indent="-342900">
              <a:buFont typeface="Wingdings" charset="2"/>
              <a:buChar char="q"/>
            </a:pPr>
            <a:r>
              <a:rPr lang="en-US" sz="2000" dirty="0"/>
              <a:t>Do not touch the body during the funeral feast. </a:t>
            </a:r>
          </a:p>
          <a:p>
            <a:pPr marL="342900" indent="-342900">
              <a:buFont typeface="Wingdings" charset="2"/>
              <a:buChar char="q"/>
            </a:pPr>
            <a:r>
              <a:rPr lang="en-US" sz="2000" dirty="0"/>
              <a:t>Wash hands often with soap and safe water (especially before eating)</a:t>
            </a:r>
          </a:p>
          <a:p>
            <a:pPr marL="342900" indent="-342900">
              <a:buFont typeface="Wingdings" charset="2"/>
              <a:buChar char="q"/>
            </a:pPr>
            <a:r>
              <a:rPr lang="en-US" sz="2000" dirty="0"/>
              <a:t>Drink and use safe water for all household uses. </a:t>
            </a:r>
          </a:p>
          <a:p>
            <a:pPr marL="342900" indent="-342900">
              <a:buFont typeface="Wingdings" charset="2"/>
              <a:buChar char="q"/>
            </a:pPr>
            <a:r>
              <a:rPr lang="en-US" sz="2000" dirty="0"/>
              <a:t>Cook food well, keep food covered, eat it hot, and peel fruits and vegetables. </a:t>
            </a:r>
          </a:p>
          <a:p>
            <a:pPr marL="342900" indent="-342900">
              <a:buFont typeface="Wingdings" charset="2"/>
              <a:buChar char="q"/>
            </a:pPr>
            <a:r>
              <a:rPr lang="en-US" sz="2000" dirty="0"/>
              <a:t>Clean food preparation areas and kitchenware with soap and safe water and let dry completely before reuse. </a:t>
            </a:r>
          </a:p>
          <a:p>
            <a:pPr marL="342900" indent="-342900">
              <a:buFont typeface="Wingdings" charset="2"/>
              <a:buChar char="q"/>
            </a:pPr>
            <a:r>
              <a:rPr lang="en-US" sz="2000" dirty="0"/>
              <a:t>Use latrines or other sanitation systems to dispose of feces. </a:t>
            </a:r>
          </a:p>
          <a:p>
            <a:pPr marL="342900" indent="-342900">
              <a:buFont typeface="Wingdings" charset="2"/>
              <a:buChar char="q"/>
            </a:pPr>
            <a:r>
              <a:rPr lang="en-US" sz="2000" dirty="0"/>
              <a:t>If latrines or chemical toilets are unavailable, bury your feces. </a:t>
            </a:r>
          </a:p>
          <a:p>
            <a:pPr marL="342900" indent="-342900">
              <a:buFont typeface="Wingdings" charset="2"/>
              <a:buChar char="q"/>
            </a:pPr>
            <a:endParaRPr lang="en-US" sz="2000" dirty="0"/>
          </a:p>
        </p:txBody>
      </p:sp>
      <p:sp>
        <p:nvSpPr>
          <p:cNvPr id="5" name="TextBox 4"/>
          <p:cNvSpPr txBox="1"/>
          <p:nvPr/>
        </p:nvSpPr>
        <p:spPr>
          <a:xfrm>
            <a:off x="107504" y="1301651"/>
            <a:ext cx="8928992" cy="1077218"/>
          </a:xfrm>
          <a:prstGeom prst="rect">
            <a:avLst/>
          </a:prstGeom>
          <a:noFill/>
        </p:spPr>
        <p:txBody>
          <a:bodyPr wrap="square" rtlCol="0">
            <a:spAutoFit/>
          </a:bodyPr>
          <a:lstStyle/>
          <a:p>
            <a:endParaRPr lang="en-US" sz="2000" dirty="0"/>
          </a:p>
          <a:p>
            <a:pPr algn="ctr"/>
            <a:r>
              <a:rPr lang="en-US" sz="2400" dirty="0"/>
              <a:t>FUNERAL FEAST ORGANIZATION</a:t>
            </a:r>
          </a:p>
          <a:p>
            <a:r>
              <a:rPr lang="en-US" sz="2000" dirty="0"/>
              <a:t> </a:t>
            </a:r>
          </a:p>
        </p:txBody>
      </p:sp>
      <p:sp>
        <p:nvSpPr>
          <p:cNvPr id="7" name="Title 1"/>
          <p:cNvSpPr>
            <a:spLocks noGrp="1"/>
          </p:cNvSpPr>
          <p:nvPr>
            <p:ph type="title"/>
          </p:nvPr>
        </p:nvSpPr>
        <p:spPr>
          <a:xfrm>
            <a:off x="179512" y="332656"/>
            <a:ext cx="8964488" cy="1143000"/>
          </a:xfrm>
        </p:spPr>
        <p:txBody>
          <a:bodyPr>
            <a:normAutofit/>
          </a:bodyPr>
          <a:lstStyle/>
          <a:p>
            <a:pPr marL="457200" indent="-457200"/>
            <a:r>
              <a:rPr lang="fr-FR" sz="3200" dirty="0"/>
              <a:t>SPECIFICALLY ADRESSING THE ISSUE OF COMMUNITY DEATHS &amp; FUNERAL ORGANIZATION</a:t>
            </a:r>
            <a:endParaRPr lang="en-US" sz="3200" dirty="0"/>
          </a:p>
        </p:txBody>
      </p:sp>
    </p:spTree>
    <p:extLst>
      <p:ext uri="{BB962C8B-B14F-4D97-AF65-F5344CB8AC3E}">
        <p14:creationId xmlns:p14="http://schemas.microsoft.com/office/powerpoint/2010/main" val="28802660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1196752"/>
            <a:ext cx="4248472" cy="707886"/>
          </a:xfrm>
          <a:prstGeom prst="rect">
            <a:avLst/>
          </a:prstGeom>
          <a:noFill/>
        </p:spPr>
        <p:txBody>
          <a:bodyPr wrap="square" rtlCol="0">
            <a:spAutoFit/>
          </a:bodyPr>
          <a:lstStyle/>
          <a:p>
            <a:endParaRPr lang="en-US" sz="2000" dirty="0"/>
          </a:p>
          <a:p>
            <a:r>
              <a:rPr lang="en-US" sz="2000" dirty="0"/>
              <a:t>SETTINGS (examples)</a:t>
            </a:r>
          </a:p>
        </p:txBody>
      </p:sp>
      <p:sp>
        <p:nvSpPr>
          <p:cNvPr id="6" name="TextBox 5"/>
          <p:cNvSpPr txBox="1"/>
          <p:nvPr/>
        </p:nvSpPr>
        <p:spPr>
          <a:xfrm>
            <a:off x="395536" y="2780928"/>
            <a:ext cx="4248472" cy="2246769"/>
          </a:xfrm>
          <a:prstGeom prst="rect">
            <a:avLst/>
          </a:prstGeom>
          <a:noFill/>
        </p:spPr>
        <p:txBody>
          <a:bodyPr wrap="square" rtlCol="0">
            <a:spAutoFit/>
          </a:bodyPr>
          <a:lstStyle/>
          <a:p>
            <a:pPr marL="342900" indent="-342900">
              <a:buFont typeface="Wingdings" charset="2"/>
              <a:buChar char="q"/>
            </a:pPr>
            <a:r>
              <a:rPr lang="en-US" sz="2000" dirty="0"/>
              <a:t>Homes (house to house visits)</a:t>
            </a:r>
          </a:p>
          <a:p>
            <a:pPr marL="342900" indent="-342900">
              <a:buFont typeface="Wingdings" charset="2"/>
              <a:buChar char="q"/>
            </a:pPr>
            <a:r>
              <a:rPr lang="en-US" sz="2000" dirty="0"/>
              <a:t>Community meetings</a:t>
            </a:r>
          </a:p>
          <a:p>
            <a:pPr marL="342900" indent="-342900">
              <a:buFont typeface="Wingdings" charset="2"/>
              <a:buChar char="q"/>
            </a:pPr>
            <a:r>
              <a:rPr lang="en-US" sz="2000" dirty="0"/>
              <a:t>Churches / Mosque, etc.</a:t>
            </a:r>
          </a:p>
          <a:p>
            <a:pPr marL="342900" indent="-342900">
              <a:buFont typeface="Wingdings" charset="2"/>
              <a:buChar char="q"/>
            </a:pPr>
            <a:r>
              <a:rPr lang="en-US" sz="2000" dirty="0"/>
              <a:t>Activity based groups</a:t>
            </a:r>
          </a:p>
          <a:p>
            <a:pPr marL="342900" indent="-342900">
              <a:buFont typeface="Wingdings" charset="2"/>
              <a:buChar char="q"/>
            </a:pPr>
            <a:r>
              <a:rPr lang="en-US" sz="2000" dirty="0"/>
              <a:t>School classes and clubs</a:t>
            </a:r>
          </a:p>
          <a:p>
            <a:pPr marL="342900" indent="-342900">
              <a:buFont typeface="Wingdings" charset="2"/>
              <a:buChar char="q"/>
            </a:pPr>
            <a:r>
              <a:rPr lang="en-US" sz="2000" dirty="0"/>
              <a:t>Funerals and public gatherings</a:t>
            </a:r>
            <a:br>
              <a:rPr lang="en-US" sz="2000" dirty="0"/>
            </a:br>
            <a:r>
              <a:rPr lang="en-US" sz="2000" dirty="0"/>
              <a:t> (markets, etc.)</a:t>
            </a:r>
          </a:p>
        </p:txBody>
      </p:sp>
      <p:sp>
        <p:nvSpPr>
          <p:cNvPr id="7" name="Title 1">
            <a:extLst>
              <a:ext uri="{FF2B5EF4-FFF2-40B4-BE49-F238E27FC236}">
                <a16:creationId xmlns:a16="http://schemas.microsoft.com/office/drawing/2014/main" id="{5DD6079F-1030-4BF3-B784-C3584D8DC444}"/>
              </a:ext>
            </a:extLst>
          </p:cNvPr>
          <p:cNvSpPr>
            <a:spLocks noGrp="1"/>
          </p:cNvSpPr>
          <p:nvPr>
            <p:ph type="title"/>
          </p:nvPr>
        </p:nvSpPr>
        <p:spPr>
          <a:xfrm>
            <a:off x="467544" y="-243408"/>
            <a:ext cx="8229600" cy="1282154"/>
          </a:xfrm>
        </p:spPr>
        <p:txBody>
          <a:bodyPr>
            <a:normAutofit/>
          </a:bodyPr>
          <a:lstStyle/>
          <a:p>
            <a:pPr marL="457200" indent="-457200"/>
            <a:r>
              <a:rPr lang="fr-FR" dirty="0"/>
              <a:t>Mobilizing the community</a:t>
            </a:r>
            <a:endParaRPr lang="en-US" dirty="0"/>
          </a:p>
        </p:txBody>
      </p:sp>
      <p:sp>
        <p:nvSpPr>
          <p:cNvPr id="8" name="TextBox 7"/>
          <p:cNvSpPr txBox="1"/>
          <p:nvPr/>
        </p:nvSpPr>
        <p:spPr>
          <a:xfrm>
            <a:off x="4860032" y="1196752"/>
            <a:ext cx="4104456" cy="1015663"/>
          </a:xfrm>
          <a:prstGeom prst="rect">
            <a:avLst/>
          </a:prstGeom>
          <a:noFill/>
        </p:spPr>
        <p:txBody>
          <a:bodyPr wrap="square" rtlCol="0">
            <a:spAutoFit/>
          </a:bodyPr>
          <a:lstStyle/>
          <a:p>
            <a:endParaRPr lang="en-US" sz="2000" dirty="0"/>
          </a:p>
          <a:p>
            <a:r>
              <a:rPr lang="en-US" sz="2000" dirty="0"/>
              <a:t>TOPICS (examples)</a:t>
            </a:r>
          </a:p>
          <a:p>
            <a:endParaRPr lang="en-US" sz="2000" dirty="0"/>
          </a:p>
        </p:txBody>
      </p:sp>
      <p:sp>
        <p:nvSpPr>
          <p:cNvPr id="9" name="TextBox 8"/>
          <p:cNvSpPr txBox="1"/>
          <p:nvPr/>
        </p:nvSpPr>
        <p:spPr>
          <a:xfrm>
            <a:off x="4716016" y="2602647"/>
            <a:ext cx="4320480" cy="2554545"/>
          </a:xfrm>
          <a:prstGeom prst="rect">
            <a:avLst/>
          </a:prstGeom>
          <a:noFill/>
        </p:spPr>
        <p:txBody>
          <a:bodyPr wrap="square" rtlCol="0">
            <a:spAutoFit/>
          </a:bodyPr>
          <a:lstStyle/>
          <a:p>
            <a:pPr marL="342900" indent="-342900">
              <a:buFont typeface="Wingdings" charset="2"/>
              <a:buChar char="q"/>
            </a:pPr>
            <a:r>
              <a:rPr lang="en-US" sz="2000" dirty="0"/>
              <a:t>Cholera Awareness </a:t>
            </a:r>
          </a:p>
          <a:p>
            <a:pPr marL="342900" indent="-342900">
              <a:buFont typeface="Wingdings" charset="2"/>
              <a:buChar char="q"/>
            </a:pPr>
            <a:r>
              <a:rPr lang="en-US" sz="2000" dirty="0"/>
              <a:t>Cholera risk perception</a:t>
            </a:r>
          </a:p>
          <a:p>
            <a:pPr marL="342900" indent="-342900">
              <a:buFont typeface="Wingdings" charset="2"/>
              <a:buChar char="q"/>
            </a:pPr>
            <a:r>
              <a:rPr lang="en-US" sz="2000" dirty="0"/>
              <a:t>Signs &amp; Symptoms </a:t>
            </a:r>
          </a:p>
          <a:p>
            <a:pPr marL="342900" indent="-342900">
              <a:buFont typeface="Wingdings" charset="2"/>
              <a:buChar char="q"/>
            </a:pPr>
            <a:r>
              <a:rPr lang="en-US" sz="2000" dirty="0"/>
              <a:t>What to do in case of AWD</a:t>
            </a:r>
          </a:p>
          <a:p>
            <a:pPr marL="342900" indent="-342900">
              <a:buFont typeface="Wingdings" charset="2"/>
              <a:buChar char="q"/>
            </a:pPr>
            <a:r>
              <a:rPr lang="en-US" sz="2000" dirty="0"/>
              <a:t>Oral rehydration therapy &amp; referral</a:t>
            </a:r>
          </a:p>
          <a:p>
            <a:pPr marL="342900" indent="-342900">
              <a:buFont typeface="Wingdings" charset="2"/>
              <a:buChar char="q"/>
            </a:pPr>
            <a:r>
              <a:rPr lang="en-US" sz="2000" dirty="0"/>
              <a:t>Cholera protective behaviors</a:t>
            </a:r>
          </a:p>
          <a:p>
            <a:pPr marL="342900" indent="-342900">
              <a:buFont typeface="Wingdings" charset="2"/>
              <a:buChar char="q"/>
            </a:pPr>
            <a:r>
              <a:rPr lang="en-US" sz="2000" dirty="0"/>
              <a:t>Limiting gatherings attendance</a:t>
            </a:r>
          </a:p>
          <a:p>
            <a:pPr marL="342900" indent="-342900">
              <a:buFont typeface="Wingdings" charset="2"/>
              <a:buChar char="q"/>
            </a:pPr>
            <a:r>
              <a:rPr lang="en-US" sz="2000" dirty="0"/>
              <a:t>Precautions during funerals</a:t>
            </a:r>
          </a:p>
        </p:txBody>
      </p:sp>
      <p:cxnSp>
        <p:nvCxnSpPr>
          <p:cNvPr id="13" name="Straight Connector 12"/>
          <p:cNvCxnSpPr/>
          <p:nvPr/>
        </p:nvCxnSpPr>
        <p:spPr>
          <a:xfrm>
            <a:off x="4355976" y="1556792"/>
            <a:ext cx="0" cy="4248472"/>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88790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FC461-93C4-4684-A798-7BE928271FA2}"/>
              </a:ext>
            </a:extLst>
          </p:cNvPr>
          <p:cNvSpPr>
            <a:spLocks noGrp="1"/>
          </p:cNvSpPr>
          <p:nvPr>
            <p:ph type="title"/>
          </p:nvPr>
        </p:nvSpPr>
        <p:spPr/>
        <p:txBody>
          <a:bodyPr/>
          <a:lstStyle/>
          <a:p>
            <a:r>
              <a:rPr lang="en-GB" dirty="0">
                <a:solidFill>
                  <a:srgbClr val="0070C0"/>
                </a:solidFill>
              </a:rPr>
              <a:t>Activity 2</a:t>
            </a:r>
          </a:p>
        </p:txBody>
      </p:sp>
      <p:sp>
        <p:nvSpPr>
          <p:cNvPr id="3" name="Content Placeholder 2">
            <a:extLst>
              <a:ext uri="{FF2B5EF4-FFF2-40B4-BE49-F238E27FC236}">
                <a16:creationId xmlns:a16="http://schemas.microsoft.com/office/drawing/2014/main" id="{3717D641-E8D0-4C82-B3DA-91BE2BC2ED4F}"/>
              </a:ext>
            </a:extLst>
          </p:cNvPr>
          <p:cNvSpPr>
            <a:spLocks noGrp="1"/>
          </p:cNvSpPr>
          <p:nvPr>
            <p:ph idx="1"/>
          </p:nvPr>
        </p:nvSpPr>
        <p:spPr/>
        <p:txBody>
          <a:bodyPr>
            <a:normAutofit/>
          </a:bodyPr>
          <a:lstStyle/>
          <a:p>
            <a:pPr marL="0" indent="0">
              <a:buNone/>
            </a:pPr>
            <a:r>
              <a:rPr lang="en-GB" dirty="0">
                <a:solidFill>
                  <a:srgbClr val="0070C0"/>
                </a:solidFill>
              </a:rPr>
              <a:t>Think about a particular setting (market place, school). </a:t>
            </a:r>
          </a:p>
          <a:p>
            <a:r>
              <a:rPr lang="en-GB" sz="2800" dirty="0">
                <a:solidFill>
                  <a:srgbClr val="0070C0"/>
                </a:solidFill>
              </a:rPr>
              <a:t>Who is the target audience in the setting? </a:t>
            </a:r>
          </a:p>
          <a:p>
            <a:r>
              <a:rPr lang="en-GB" sz="2800" dirty="0">
                <a:solidFill>
                  <a:srgbClr val="0070C0"/>
                </a:solidFill>
              </a:rPr>
              <a:t>How can that target audience be used to reach more people ?</a:t>
            </a:r>
          </a:p>
          <a:p>
            <a:r>
              <a:rPr lang="en-GB" sz="2800" dirty="0">
                <a:solidFill>
                  <a:srgbClr val="0070C0"/>
                </a:solidFill>
              </a:rPr>
              <a:t>Which are the most pertinent messages for that audience?</a:t>
            </a:r>
          </a:p>
          <a:p>
            <a:r>
              <a:rPr lang="en-GB" sz="2800" dirty="0">
                <a:solidFill>
                  <a:srgbClr val="0070C0"/>
                </a:solidFill>
              </a:rPr>
              <a:t>What media would be best for conveying the messages to the target audience?</a:t>
            </a:r>
          </a:p>
        </p:txBody>
      </p:sp>
    </p:spTree>
    <p:extLst>
      <p:ext uri="{BB962C8B-B14F-4D97-AF65-F5344CB8AC3E}">
        <p14:creationId xmlns:p14="http://schemas.microsoft.com/office/powerpoint/2010/main" val="633953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indent="-457200"/>
            <a:r>
              <a:rPr lang="en-US" dirty="0"/>
              <a:t>1- </a:t>
            </a:r>
            <a:r>
              <a:rPr lang="fr-FR" dirty="0"/>
              <a:t>Community Mobilization - Why</a:t>
            </a:r>
            <a:endParaRPr lang="en-US" dirty="0"/>
          </a:p>
        </p:txBody>
      </p:sp>
    </p:spTree>
    <p:extLst>
      <p:ext uri="{BB962C8B-B14F-4D97-AF65-F5344CB8AC3E}">
        <p14:creationId xmlns:p14="http://schemas.microsoft.com/office/powerpoint/2010/main" val="2771269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457200" y="130604"/>
            <a:ext cx="8229600" cy="1282154"/>
          </a:xfrm>
        </p:spPr>
        <p:txBody>
          <a:bodyPr>
            <a:normAutofit fontScale="90000"/>
          </a:bodyPr>
          <a:lstStyle/>
          <a:p>
            <a:pPr marL="457200" indent="-457200"/>
            <a:r>
              <a:rPr lang="en-US" dirty="0"/>
              <a:t>Community Mobilization </a:t>
            </a:r>
            <a:r>
              <a:rPr lang="mr-IN" dirty="0"/>
              <a:t>–</a:t>
            </a:r>
            <a:br>
              <a:rPr lang="en-US" dirty="0"/>
            </a:br>
            <a:r>
              <a:rPr lang="en-US" dirty="0"/>
              <a:t>Why</a:t>
            </a:r>
          </a:p>
        </p:txBody>
      </p:sp>
      <p:sp>
        <p:nvSpPr>
          <p:cNvPr id="31" name="TextBox 30"/>
          <p:cNvSpPr txBox="1"/>
          <p:nvPr/>
        </p:nvSpPr>
        <p:spPr>
          <a:xfrm>
            <a:off x="251520" y="1628800"/>
            <a:ext cx="8784976" cy="4401205"/>
          </a:xfrm>
          <a:prstGeom prst="rect">
            <a:avLst/>
          </a:prstGeom>
          <a:noFill/>
        </p:spPr>
        <p:txBody>
          <a:bodyPr wrap="square" rtlCol="0">
            <a:spAutoFit/>
          </a:bodyPr>
          <a:lstStyle/>
          <a:p>
            <a:pPr marL="457200" indent="-457200">
              <a:buFont typeface="+mj-lt"/>
              <a:buAutoNum type="arabicPeriod"/>
            </a:pPr>
            <a:r>
              <a:rPr lang="en-US" sz="2000" dirty="0"/>
              <a:t>If cholera has been confirmed or is highly suspected (several cases of AWD in a short number of days) </a:t>
            </a:r>
            <a:r>
              <a:rPr lang="mr-IN" sz="2000" dirty="0"/>
              <a:t>–</a:t>
            </a:r>
            <a:r>
              <a:rPr lang="en-US" sz="2000" dirty="0"/>
              <a:t> then it is essential to try to limit the spread of the disease</a:t>
            </a:r>
          </a:p>
          <a:p>
            <a:pPr marL="457200" indent="-457200">
              <a:buFont typeface="+mj-lt"/>
              <a:buAutoNum type="arabicPeriod"/>
            </a:pPr>
            <a:endParaRPr lang="en-US" sz="2000" dirty="0"/>
          </a:p>
          <a:p>
            <a:pPr marL="457200" indent="-457200">
              <a:buFont typeface="+mj-lt"/>
              <a:buAutoNum type="arabicPeriod"/>
            </a:pPr>
            <a:r>
              <a:rPr lang="en-US" sz="2000" dirty="0"/>
              <a:t>Cholera can be prevented and treated, and death avoided by prompt action</a:t>
            </a:r>
          </a:p>
          <a:p>
            <a:pPr marL="457200" indent="-457200">
              <a:buFont typeface="+mj-lt"/>
              <a:buAutoNum type="arabicPeriod"/>
            </a:pPr>
            <a:endParaRPr lang="en-US" sz="2000" dirty="0"/>
          </a:p>
          <a:p>
            <a:pPr marL="457200" indent="-457200">
              <a:buFont typeface="+mj-lt"/>
              <a:buAutoNum type="arabicPeriod"/>
            </a:pPr>
            <a:r>
              <a:rPr lang="en-US" sz="2000" dirty="0"/>
              <a:t>One should not wait for other actors to respond to save lives and limit transmission </a:t>
            </a:r>
            <a:r>
              <a:rPr lang="mr-IN" sz="2000" dirty="0"/>
              <a:t>–</a:t>
            </a:r>
            <a:r>
              <a:rPr lang="en-US" sz="2000" dirty="0"/>
              <a:t> essential measures must be taken right now at community level</a:t>
            </a:r>
          </a:p>
          <a:p>
            <a:pPr marL="457200" indent="-457200">
              <a:buFont typeface="+mj-lt"/>
              <a:buAutoNum type="arabicPeriod"/>
            </a:pPr>
            <a:endParaRPr lang="en-US" sz="2000" dirty="0"/>
          </a:p>
          <a:p>
            <a:pPr marL="457200" indent="-457200">
              <a:buFont typeface="+mj-lt"/>
              <a:buAutoNum type="arabicPeriod"/>
            </a:pPr>
            <a:r>
              <a:rPr lang="en-US" sz="2000" dirty="0"/>
              <a:t>A well-prepared community can stop the spread of the disease and help treat and refer patients</a:t>
            </a:r>
          </a:p>
          <a:p>
            <a:pPr marL="457200" indent="-457200">
              <a:buFont typeface="+mj-lt"/>
              <a:buAutoNum type="arabicPeriod"/>
            </a:pPr>
            <a:endParaRPr lang="en-US" sz="2000" dirty="0"/>
          </a:p>
          <a:p>
            <a:pPr marL="457200" indent="-457200">
              <a:buFont typeface="+mj-lt"/>
              <a:buAutoNum type="arabicPeriod"/>
            </a:pPr>
            <a:r>
              <a:rPr lang="en-US" sz="2000" dirty="0"/>
              <a:t>Red Cross Community Health Volunteers can help mobilize the community</a:t>
            </a:r>
          </a:p>
          <a:p>
            <a:pPr marL="457200" indent="-457200">
              <a:buAutoNum type="arabicPeriod"/>
            </a:pPr>
            <a:endParaRPr lang="en-US" sz="2000" dirty="0"/>
          </a:p>
        </p:txBody>
      </p:sp>
    </p:spTree>
    <p:extLst>
      <p:ext uri="{BB962C8B-B14F-4D97-AF65-F5344CB8AC3E}">
        <p14:creationId xmlns:p14="http://schemas.microsoft.com/office/powerpoint/2010/main" val="3410936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457200" indent="-457200"/>
            <a:r>
              <a:rPr lang="en-US" dirty="0"/>
              <a:t>2 - </a:t>
            </a:r>
            <a:r>
              <a:rPr lang="fr-FR" dirty="0"/>
              <a:t>The 6 pillars of well prepared Community</a:t>
            </a:r>
            <a:endParaRPr lang="en-US" dirty="0"/>
          </a:p>
        </p:txBody>
      </p:sp>
    </p:spTree>
    <p:extLst>
      <p:ext uri="{BB962C8B-B14F-4D97-AF65-F5344CB8AC3E}">
        <p14:creationId xmlns:p14="http://schemas.microsoft.com/office/powerpoint/2010/main" val="3871387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5330670" y="744064"/>
            <a:ext cx="2952328" cy="2952328"/>
          </a:xfrm>
          <a:prstGeom prst="ellipse">
            <a:avLst/>
          </a:prstGeom>
          <a:gradFill flip="none" rotWithShape="1">
            <a:gsLst>
              <a:gs pos="0">
                <a:schemeClr val="accent3">
                  <a:tint val="50000"/>
                  <a:satMod val="300000"/>
                  <a:alpha val="60000"/>
                </a:schemeClr>
              </a:gs>
              <a:gs pos="35000">
                <a:schemeClr val="accent3">
                  <a:tint val="37000"/>
                  <a:satMod val="300000"/>
                  <a:alpha val="60000"/>
                </a:schemeClr>
              </a:gs>
              <a:gs pos="100000">
                <a:schemeClr val="accent3">
                  <a:tint val="15000"/>
                  <a:satMod val="350000"/>
                  <a:alpha val="60000"/>
                </a:schemeClr>
              </a:gs>
            </a:gsLst>
            <a:lin ang="1620000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t>1. Community members are aware of Cholera &amp; perceive the risk for themselves</a:t>
            </a:r>
          </a:p>
        </p:txBody>
      </p:sp>
      <p:sp>
        <p:nvSpPr>
          <p:cNvPr id="7" name="Oval 6"/>
          <p:cNvSpPr/>
          <p:nvPr/>
        </p:nvSpPr>
        <p:spPr>
          <a:xfrm>
            <a:off x="2938890" y="4049688"/>
            <a:ext cx="2952328" cy="2808312"/>
          </a:xfrm>
          <a:prstGeom prst="ellipse">
            <a:avLst/>
          </a:prstGeom>
          <a:gradFill flip="none" rotWithShape="1">
            <a:gsLst>
              <a:gs pos="0">
                <a:schemeClr val="accent5">
                  <a:tint val="50000"/>
                  <a:satMod val="300000"/>
                  <a:alpha val="54000"/>
                </a:schemeClr>
              </a:gs>
              <a:gs pos="35000">
                <a:schemeClr val="accent5">
                  <a:tint val="37000"/>
                  <a:satMod val="300000"/>
                  <a:alpha val="54000"/>
                </a:schemeClr>
              </a:gs>
              <a:gs pos="100000">
                <a:schemeClr val="accent5">
                  <a:tint val="15000"/>
                  <a:satMod val="350000"/>
                  <a:alpha val="54000"/>
                </a:schemeClr>
              </a:gs>
            </a:gsLst>
            <a:lin ang="16200000" scaled="1"/>
            <a:tileRect/>
          </a:gra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a:p>
            <a:pPr algn="ctr"/>
            <a:r>
              <a:rPr lang="en-US" dirty="0"/>
              <a:t>3. Oral Rehydration Therapy is available</a:t>
            </a:r>
          </a:p>
          <a:p>
            <a:pPr algn="ctr"/>
            <a:r>
              <a:rPr lang="en-US" dirty="0"/>
              <a:t>&amp; Referral system organized</a:t>
            </a:r>
          </a:p>
        </p:txBody>
      </p:sp>
      <p:sp>
        <p:nvSpPr>
          <p:cNvPr id="8" name="Oval 7"/>
          <p:cNvSpPr/>
          <p:nvPr/>
        </p:nvSpPr>
        <p:spPr>
          <a:xfrm>
            <a:off x="518864" y="3212976"/>
            <a:ext cx="2952328" cy="2808312"/>
          </a:xfrm>
          <a:prstGeom prst="ellipse">
            <a:avLst/>
          </a:prstGeom>
          <a:gradFill flip="none" rotWithShape="1">
            <a:gsLst>
              <a:gs pos="0">
                <a:schemeClr val="accent6">
                  <a:tint val="50000"/>
                  <a:satMod val="300000"/>
                  <a:alpha val="53000"/>
                </a:schemeClr>
              </a:gs>
              <a:gs pos="35000">
                <a:schemeClr val="accent6">
                  <a:tint val="37000"/>
                  <a:satMod val="300000"/>
                  <a:alpha val="53000"/>
                </a:schemeClr>
              </a:gs>
              <a:gs pos="100000">
                <a:schemeClr val="accent6">
                  <a:tint val="15000"/>
                  <a:satMod val="350000"/>
                  <a:alpha val="53000"/>
                </a:schemeClr>
              </a:gs>
            </a:gsLst>
            <a:lin ang="16200000" scaled="1"/>
            <a:tileRect/>
          </a:gra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a:t>4. Community members adopt protective behaviors</a:t>
            </a:r>
          </a:p>
        </p:txBody>
      </p:sp>
      <p:sp>
        <p:nvSpPr>
          <p:cNvPr id="9" name="Oval 8"/>
          <p:cNvSpPr/>
          <p:nvPr/>
        </p:nvSpPr>
        <p:spPr>
          <a:xfrm>
            <a:off x="446856" y="764704"/>
            <a:ext cx="2952328" cy="2808312"/>
          </a:xfrm>
          <a:prstGeom prst="ellipse">
            <a:avLst/>
          </a:prstGeom>
          <a:gradFill flip="none" rotWithShape="1">
            <a:gsLst>
              <a:gs pos="0">
                <a:schemeClr val="accent1">
                  <a:shade val="51000"/>
                  <a:satMod val="130000"/>
                  <a:alpha val="49000"/>
                </a:schemeClr>
              </a:gs>
              <a:gs pos="80000">
                <a:schemeClr val="accent1">
                  <a:shade val="93000"/>
                  <a:satMod val="130000"/>
                  <a:alpha val="49000"/>
                </a:schemeClr>
              </a:gs>
              <a:gs pos="100000">
                <a:schemeClr val="accent1">
                  <a:shade val="94000"/>
                  <a:satMod val="135000"/>
                  <a:alpha val="49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5. Community members limit the attendance to mass gathering, ceremonies and shared community meals</a:t>
            </a:r>
          </a:p>
        </p:txBody>
      </p:sp>
      <p:sp>
        <p:nvSpPr>
          <p:cNvPr id="10" name="Oval 9"/>
          <p:cNvSpPr/>
          <p:nvPr/>
        </p:nvSpPr>
        <p:spPr>
          <a:xfrm>
            <a:off x="2905472" y="-1584"/>
            <a:ext cx="2952328" cy="2808312"/>
          </a:xfrm>
          <a:prstGeom prst="ellipse">
            <a:avLst/>
          </a:prstGeom>
          <a:gradFill flip="none" rotWithShape="1">
            <a:gsLst>
              <a:gs pos="0">
                <a:schemeClr val="accent3">
                  <a:shade val="51000"/>
                  <a:satMod val="130000"/>
                  <a:alpha val="45000"/>
                </a:schemeClr>
              </a:gs>
              <a:gs pos="80000">
                <a:schemeClr val="accent3">
                  <a:shade val="93000"/>
                  <a:satMod val="130000"/>
                  <a:alpha val="45000"/>
                </a:schemeClr>
              </a:gs>
              <a:gs pos="100000">
                <a:schemeClr val="accent3">
                  <a:shade val="94000"/>
                  <a:satMod val="135000"/>
                  <a:alpha val="45000"/>
                </a:schemeClr>
              </a:gs>
            </a:gsLst>
            <a:lin ang="16200000" scaled="0"/>
            <a:tileRect/>
          </a:gradFill>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0000"/>
                </a:solidFill>
              </a:rPr>
              <a:t>6. Community members understand the risk around Funerals</a:t>
            </a:r>
          </a:p>
        </p:txBody>
      </p:sp>
      <p:sp>
        <p:nvSpPr>
          <p:cNvPr id="11" name="Oval 10"/>
          <p:cNvSpPr/>
          <p:nvPr/>
        </p:nvSpPr>
        <p:spPr>
          <a:xfrm>
            <a:off x="5293273" y="3174392"/>
            <a:ext cx="2952328" cy="2808312"/>
          </a:xfrm>
          <a:prstGeom prst="ellipse">
            <a:avLst/>
          </a:prstGeom>
          <a:gradFill flip="none" rotWithShape="1">
            <a:gsLst>
              <a:gs pos="0">
                <a:schemeClr val="accent4">
                  <a:tint val="50000"/>
                  <a:satMod val="300000"/>
                  <a:alpha val="50000"/>
                </a:schemeClr>
              </a:gs>
              <a:gs pos="35000">
                <a:schemeClr val="accent4">
                  <a:tint val="37000"/>
                  <a:satMod val="300000"/>
                  <a:alpha val="50000"/>
                </a:schemeClr>
              </a:gs>
              <a:gs pos="100000">
                <a:schemeClr val="accent4">
                  <a:tint val="15000"/>
                  <a:satMod val="350000"/>
                  <a:alpha val="50000"/>
                </a:schemeClr>
              </a:gs>
            </a:gsLst>
            <a:lin ang="16200000" scaled="1"/>
            <a:tileRect/>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2. Community members know</a:t>
            </a:r>
          </a:p>
          <a:p>
            <a:pPr algn="ctr"/>
            <a:r>
              <a:rPr lang="en-US" dirty="0"/>
              <a:t>Signs &amp; Symptoms</a:t>
            </a:r>
          </a:p>
          <a:p>
            <a:pPr algn="ctr"/>
            <a:r>
              <a:rPr lang="en-US" dirty="0"/>
              <a:t>and what to do in case of AWD</a:t>
            </a:r>
          </a:p>
        </p:txBody>
      </p:sp>
      <p:sp>
        <p:nvSpPr>
          <p:cNvPr id="12" name="Oval 11"/>
          <p:cNvSpPr/>
          <p:nvPr/>
        </p:nvSpPr>
        <p:spPr>
          <a:xfrm>
            <a:off x="2838636" y="1965736"/>
            <a:ext cx="2952328" cy="2808312"/>
          </a:xfrm>
          <a:prstGeom prst="ellipse">
            <a:avLst/>
          </a:prstGeom>
          <a:gradFill flip="none" rotWithShape="1">
            <a:gsLst>
              <a:gs pos="0">
                <a:schemeClr val="accent2">
                  <a:tint val="50000"/>
                  <a:satMod val="300000"/>
                  <a:alpha val="54000"/>
                </a:schemeClr>
              </a:gs>
              <a:gs pos="35000">
                <a:schemeClr val="accent2">
                  <a:tint val="37000"/>
                  <a:satMod val="300000"/>
                  <a:alpha val="54000"/>
                </a:schemeClr>
              </a:gs>
              <a:gs pos="100000">
                <a:schemeClr val="accent2">
                  <a:tint val="15000"/>
                  <a:satMod val="350000"/>
                  <a:alpha val="54000"/>
                </a:schemeClr>
              </a:gs>
            </a:gsLst>
            <a:lin ang="16200000" scaled="1"/>
            <a:tileRect/>
          </a:gradFill>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solidFill>
                  <a:schemeClr val="tx1"/>
                </a:solidFill>
              </a:rPr>
              <a:t>WELL PREPARED COMMUNITY</a:t>
            </a:r>
          </a:p>
        </p:txBody>
      </p:sp>
    </p:spTree>
    <p:extLst>
      <p:ext uri="{BB962C8B-B14F-4D97-AF65-F5344CB8AC3E}">
        <p14:creationId xmlns:p14="http://schemas.microsoft.com/office/powerpoint/2010/main" val="1415109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457200" indent="-457200"/>
            <a:r>
              <a:rPr lang="en-US" dirty="0"/>
              <a:t>3- </a:t>
            </a:r>
            <a:r>
              <a:rPr lang="fr-FR" dirty="0"/>
              <a:t>Mobilizing the community</a:t>
            </a:r>
            <a:endParaRPr lang="en-US" dirty="0"/>
          </a:p>
        </p:txBody>
      </p:sp>
    </p:spTree>
    <p:extLst>
      <p:ext uri="{BB962C8B-B14F-4D97-AF65-F5344CB8AC3E}">
        <p14:creationId xmlns:p14="http://schemas.microsoft.com/office/powerpoint/2010/main" val="1511312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3789040"/>
            <a:ext cx="8496944" cy="923330"/>
          </a:xfrm>
          <a:prstGeom prst="rect">
            <a:avLst/>
          </a:prstGeom>
          <a:noFill/>
        </p:spPr>
        <p:txBody>
          <a:bodyPr wrap="square" rtlCol="0">
            <a:spAutoFit/>
          </a:bodyPr>
          <a:lstStyle/>
          <a:p>
            <a:r>
              <a:rPr lang="en-US" dirty="0"/>
              <a:t>TIPS : You are not alone ! Try to identify community members / partners who can help you promote cholera prevention and treatment messages</a:t>
            </a:r>
          </a:p>
          <a:p>
            <a:endParaRPr lang="en-US" dirty="0"/>
          </a:p>
        </p:txBody>
      </p:sp>
      <p:sp>
        <p:nvSpPr>
          <p:cNvPr id="5" name="TextBox 4"/>
          <p:cNvSpPr txBox="1"/>
          <p:nvPr/>
        </p:nvSpPr>
        <p:spPr>
          <a:xfrm>
            <a:off x="611560" y="1340768"/>
            <a:ext cx="8136904" cy="2185214"/>
          </a:xfrm>
          <a:prstGeom prst="rect">
            <a:avLst/>
          </a:prstGeom>
          <a:noFill/>
        </p:spPr>
        <p:txBody>
          <a:bodyPr wrap="square" rtlCol="0">
            <a:spAutoFit/>
          </a:bodyPr>
          <a:lstStyle/>
          <a:p>
            <a:pPr algn="ctr"/>
            <a:r>
              <a:rPr lang="en-US" sz="2800" dirty="0"/>
              <a:t>ENCOURAGE community members to come together and take action</a:t>
            </a:r>
          </a:p>
          <a:p>
            <a:endParaRPr lang="en-US" sz="2000" dirty="0"/>
          </a:p>
          <a:p>
            <a:pPr marL="342900" indent="-342900">
              <a:buFont typeface="Wingdings" charset="2"/>
              <a:buChar char="q"/>
            </a:pPr>
            <a:r>
              <a:rPr lang="en-US" sz="2000" dirty="0"/>
              <a:t>To adopt new behaviors to prevent cholera illness and deaths.</a:t>
            </a:r>
          </a:p>
          <a:p>
            <a:pPr marL="342900" indent="-342900">
              <a:buFont typeface="Wingdings" charset="2"/>
              <a:buChar char="q"/>
            </a:pPr>
            <a:r>
              <a:rPr lang="en-US" sz="2000" dirty="0"/>
              <a:t>Through building relationships, sharing information, and problem solving with community members</a:t>
            </a:r>
          </a:p>
        </p:txBody>
      </p:sp>
      <p:sp>
        <p:nvSpPr>
          <p:cNvPr id="7" name="Title 1">
            <a:extLst>
              <a:ext uri="{FF2B5EF4-FFF2-40B4-BE49-F238E27FC236}">
                <a16:creationId xmlns:a16="http://schemas.microsoft.com/office/drawing/2014/main" id="{5DD6079F-1030-4BF3-B784-C3584D8DC444}"/>
              </a:ext>
            </a:extLst>
          </p:cNvPr>
          <p:cNvSpPr>
            <a:spLocks noGrp="1"/>
          </p:cNvSpPr>
          <p:nvPr>
            <p:ph type="title"/>
          </p:nvPr>
        </p:nvSpPr>
        <p:spPr>
          <a:xfrm>
            <a:off x="467544" y="-243408"/>
            <a:ext cx="8229600" cy="1282154"/>
          </a:xfrm>
        </p:spPr>
        <p:txBody>
          <a:bodyPr>
            <a:normAutofit/>
          </a:bodyPr>
          <a:lstStyle/>
          <a:p>
            <a:pPr marL="457200" indent="-457200"/>
            <a:r>
              <a:rPr lang="fr-FR" dirty="0"/>
              <a:t>Mobilizing the Community</a:t>
            </a:r>
            <a:endParaRPr lang="en-US" dirty="0"/>
          </a:p>
        </p:txBody>
      </p:sp>
    </p:spTree>
    <p:extLst>
      <p:ext uri="{BB962C8B-B14F-4D97-AF65-F5344CB8AC3E}">
        <p14:creationId xmlns:p14="http://schemas.microsoft.com/office/powerpoint/2010/main" val="4560162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A25A529-20EC-4CBD-8015-EF969CBA8E9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6976213-5E2B-4ECA-AF10-373F5BFCCD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8a7467-8352-403e-b49e-65a35cb59c87"/>
    <ds:schemaRef ds:uri="7e1b0daf-797c-4a8c-a7fb-059e12aafc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9B5D847-B92E-40DE-97FC-2CCA989DEA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33</TotalTime>
  <Words>2724</Words>
  <Application>Microsoft Macintosh PowerPoint</Application>
  <PresentationFormat>On-screen Show (4:3)</PresentationFormat>
  <Paragraphs>394</Paragraphs>
  <Slides>38</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Wingdings</vt:lpstr>
      <vt:lpstr>Office Theme</vt:lpstr>
      <vt:lpstr>Cholera &amp; Oral Rehydration Therapy Training Level 1 – Community ORT Volunteers  Session #05 –  Community Mobilization</vt:lpstr>
      <vt:lpstr>Before you mobilize your community, know what you are talking about: A quiz</vt:lpstr>
      <vt:lpstr>Session overview</vt:lpstr>
      <vt:lpstr>1- Community Mobilization - Why</vt:lpstr>
      <vt:lpstr>Community Mobilization – Why</vt:lpstr>
      <vt:lpstr>2 - The 6 pillars of well prepared Community</vt:lpstr>
      <vt:lpstr>PowerPoint Presentation</vt:lpstr>
      <vt:lpstr>3- Mobilizing the community</vt:lpstr>
      <vt:lpstr>Mobilizing the Community</vt:lpstr>
      <vt:lpstr>Activity 1</vt:lpstr>
      <vt:lpstr>Mobilizing the community</vt:lpstr>
      <vt:lpstr>Mobilizing the community</vt:lpstr>
      <vt:lpstr>Mobilizing the community</vt:lpstr>
      <vt:lpstr>CHOLERA AWARENESS AND RISK PERCEPTION</vt:lpstr>
      <vt:lpstr>PowerPoint Presentation</vt:lpstr>
      <vt:lpstr>ORAL REHYDRATION THERAPY</vt:lpstr>
      <vt:lpstr>REFERRAL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Areas of hand most frequently missed during handwashing</vt:lpstr>
      <vt:lpstr>PowerPoint Presentation</vt:lpstr>
      <vt:lpstr>PowerPoint Presentation</vt:lpstr>
      <vt:lpstr>LIMITING THE ORGANIZATION AND ATTENDANCE AT MASS GATHERINGS </vt:lpstr>
      <vt:lpstr>SPECIFICALLY ADDRESSING THE ISSUE OF COMMUNITY DEATHS and FUNERAL ORGANIZATION</vt:lpstr>
      <vt:lpstr>SPECIFICALLY ADDRESSING THE ISSUE OF COMMUNITY DEATHS and FUNERAL ORGANIZATION</vt:lpstr>
      <vt:lpstr>SPECIFICALLY ADRESSING THE ISSUE OF COMMUNITY DEATHS &amp; FUNERAL ORGANIZATION</vt:lpstr>
      <vt:lpstr>Mobilizing the community</vt:lpstr>
      <vt:lpstr>Activity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Cholera &amp; Oral Rehydration Therapy Training Level 1 – Community ORT Volunteers  Session #04 –  Community Mobilization</dc:title>
  <dc:creator>Christopher BREWER</dc:creator>
  <cp:lastModifiedBy>Eva TURRO FONT</cp:lastModifiedBy>
  <cp:revision>10</cp:revision>
  <cp:lastPrinted>2019-12-05T15:09:15Z</cp:lastPrinted>
  <dcterms:created xsi:type="dcterms:W3CDTF">2019-05-22T08:55:05Z</dcterms:created>
  <dcterms:modified xsi:type="dcterms:W3CDTF">2023-01-18T08:32:01Z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0x010100FAE3C2241DE8244C8C878119BC3F1C82</vt:lpwstr>
  </property>
</Properties>
</file>