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3"/>
  </p:notesMasterIdLst>
  <p:sldIdLst>
    <p:sldId id="257" r:id="rId5"/>
    <p:sldId id="340" r:id="rId6"/>
    <p:sldId id="448" r:id="rId7"/>
    <p:sldId id="463" r:id="rId8"/>
    <p:sldId id="464" r:id="rId9"/>
    <p:sldId id="451" r:id="rId10"/>
    <p:sldId id="452" r:id="rId11"/>
    <p:sldId id="462" r:id="rId12"/>
    <p:sldId id="467" r:id="rId13"/>
    <p:sldId id="453" r:id="rId14"/>
    <p:sldId id="454" r:id="rId15"/>
    <p:sldId id="456" r:id="rId16"/>
    <p:sldId id="457" r:id="rId17"/>
    <p:sldId id="458" r:id="rId18"/>
    <p:sldId id="459" r:id="rId19"/>
    <p:sldId id="465" r:id="rId20"/>
    <p:sldId id="466" r:id="rId21"/>
    <p:sldId id="460"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17" autoAdjust="0"/>
    <p:restoredTop sz="91462" autoAdjust="0"/>
  </p:normalViewPr>
  <p:slideViewPr>
    <p:cSldViewPr>
      <p:cViewPr varScale="1">
        <p:scale>
          <a:sx n="102" d="100"/>
          <a:sy n="102" d="100"/>
        </p:scale>
        <p:origin x="1952" y="184"/>
      </p:cViewPr>
      <p:guideLst>
        <p:guide orient="horz" pos="2160"/>
        <p:guide pos="2880"/>
      </p:guideLst>
    </p:cSldViewPr>
  </p:slideViewPr>
  <p:outlineViewPr>
    <p:cViewPr>
      <p:scale>
        <a:sx n="33" d="100"/>
        <a:sy n="33" d="100"/>
      </p:scale>
      <p:origin x="0" y="-90696"/>
    </p:cViewPr>
  </p:outlin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52E013-8E5F-4151-8F01-1D7079A4BC41}" type="datetimeFigureOut">
              <a:rPr lang="en-GB" smtClean="0"/>
              <a:t>18/01/2023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42FD4B-7126-4A73-BBC8-4DDF9E1319BE}" type="slidenum">
              <a:rPr lang="en-GB" smtClean="0"/>
              <a:t>‹#›</a:t>
            </a:fld>
            <a:endParaRPr lang="en-GB"/>
          </a:p>
        </p:txBody>
      </p:sp>
    </p:spTree>
    <p:extLst>
      <p:ext uri="{BB962C8B-B14F-4D97-AF65-F5344CB8AC3E}">
        <p14:creationId xmlns:p14="http://schemas.microsoft.com/office/powerpoint/2010/main" val="2667455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b-NO" dirty="0"/>
              <a:t>Register</a:t>
            </a:r>
            <a:r>
              <a:rPr lang="nb-NO" baseline="0" dirty="0"/>
              <a:t> participants</a:t>
            </a:r>
          </a:p>
          <a:p>
            <a:r>
              <a:rPr lang="nb-NO" baseline="0" dirty="0"/>
              <a:t>Official opening and recitals </a:t>
            </a:r>
            <a:endParaRPr lang="en-GB" dirty="0"/>
          </a:p>
        </p:txBody>
      </p:sp>
      <p:sp>
        <p:nvSpPr>
          <p:cNvPr id="4" name="Slide Number Placeholder 3"/>
          <p:cNvSpPr>
            <a:spLocks noGrp="1"/>
          </p:cNvSpPr>
          <p:nvPr>
            <p:ph type="sldNum" sz="quarter" idx="10"/>
          </p:nvPr>
        </p:nvSpPr>
        <p:spPr/>
        <p:txBody>
          <a:bodyPr/>
          <a:lstStyle/>
          <a:p>
            <a:fld id="{9E42FD4B-7126-4A73-BBC8-4DDF9E1319BE}" type="slidenum">
              <a:rPr lang="en-GB" smtClean="0"/>
              <a:t>1</a:t>
            </a:fld>
            <a:endParaRPr lang="en-GB"/>
          </a:p>
        </p:txBody>
      </p:sp>
    </p:spTree>
    <p:extLst>
      <p:ext uri="{BB962C8B-B14F-4D97-AF65-F5344CB8AC3E}">
        <p14:creationId xmlns:p14="http://schemas.microsoft.com/office/powerpoint/2010/main" val="14172526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a:solidFill>
                  <a:schemeClr val="tx1"/>
                </a:solidFill>
                <a:latin typeface="Times New Roman" pitchFamily="18" charset="0"/>
                <a:ea typeface="ＭＳ Ｐゴシック" charset="-128"/>
                <a:cs typeface="ＭＳ Ｐゴシック" charset="0"/>
              </a:rPr>
              <a:t>Responding to rumours </a:t>
            </a:r>
          </a:p>
          <a:p>
            <a:r>
              <a:rPr lang="en-GB" sz="1200" b="0" i="0" u="none" strike="noStrike" kern="1200" baseline="0" dirty="0">
                <a:solidFill>
                  <a:schemeClr val="tx1"/>
                </a:solidFill>
                <a:latin typeface="Times New Roman" pitchFamily="18" charset="0"/>
                <a:ea typeface="ＭＳ Ｐゴシック" charset="-128"/>
                <a:cs typeface="ＭＳ Ｐゴシック" charset="0"/>
              </a:rPr>
              <a:t>• Don’t just ignore or deny the rumour. Replace it by sharing factual information through trusted communication channels using words and the language that the community best understand </a:t>
            </a:r>
          </a:p>
          <a:p>
            <a:r>
              <a:rPr lang="en-GB" sz="1200" b="0" i="0" u="none" strike="noStrike" kern="1200" baseline="0" dirty="0">
                <a:solidFill>
                  <a:schemeClr val="tx1"/>
                </a:solidFill>
                <a:latin typeface="Times New Roman" pitchFamily="18" charset="0"/>
                <a:ea typeface="ＭＳ Ｐゴシック" charset="-128"/>
                <a:cs typeface="ＭＳ Ｐゴシック" charset="0"/>
              </a:rPr>
              <a:t>• Check that the messages and the new narrative are being received, understood and believed by the community </a:t>
            </a:r>
          </a:p>
          <a:p>
            <a:r>
              <a:rPr lang="en-GB" sz="1200" b="0" i="0" u="none" strike="noStrike" kern="1200" baseline="0" dirty="0">
                <a:solidFill>
                  <a:schemeClr val="tx1"/>
                </a:solidFill>
                <a:latin typeface="Times New Roman" pitchFamily="18" charset="0"/>
                <a:ea typeface="ＭＳ Ｐゴシック" charset="-128"/>
                <a:cs typeface="ＭＳ Ｐゴシック" charset="0"/>
              </a:rPr>
              <a:t>International Federation of Red Cross and Red Crescent Societies</a:t>
            </a:r>
          </a:p>
          <a:p>
            <a:r>
              <a:rPr lang="en-GB" sz="1200" b="0" i="0" u="none" strike="noStrike" kern="1200" baseline="0" dirty="0">
                <a:solidFill>
                  <a:schemeClr val="tx1"/>
                </a:solidFill>
                <a:latin typeface="Times New Roman" pitchFamily="18" charset="0"/>
                <a:ea typeface="ＭＳ Ｐゴシック" charset="-128"/>
                <a:cs typeface="ＭＳ Ｐゴシック" charset="0"/>
              </a:rPr>
              <a:t>• Make sure all staff and volunteers, especially community mobilizers are regularly informed about the latest rumours and how they should respond if they hear them. </a:t>
            </a:r>
          </a:p>
          <a:p>
            <a:r>
              <a:rPr lang="en-GB" sz="1200" b="0" i="0" u="none" strike="noStrike" kern="1200" baseline="0" dirty="0">
                <a:solidFill>
                  <a:schemeClr val="tx1"/>
                </a:solidFill>
                <a:latin typeface="Times New Roman" pitchFamily="18" charset="0"/>
                <a:ea typeface="ＭＳ Ｐゴシック" charset="-128"/>
                <a:cs typeface="ＭＳ Ｐゴシック" charset="0"/>
              </a:rPr>
              <a:t>• Respect local beliefs! For instance, a common </a:t>
            </a:r>
            <a:r>
              <a:rPr lang="en-GB" sz="1200" b="0" i="0" u="none" strike="noStrike" kern="1200" baseline="0" dirty="0" err="1">
                <a:solidFill>
                  <a:schemeClr val="tx1"/>
                </a:solidFill>
                <a:latin typeface="Times New Roman" pitchFamily="18" charset="0"/>
                <a:ea typeface="ＭＳ Ｐゴシック" charset="-128"/>
                <a:cs typeface="ＭＳ Ｐゴシック" charset="0"/>
              </a:rPr>
              <a:t>rumor</a:t>
            </a:r>
            <a:r>
              <a:rPr lang="en-GB" sz="1200" b="0" i="0" u="none" strike="noStrike" kern="1200" baseline="0" dirty="0">
                <a:solidFill>
                  <a:schemeClr val="tx1"/>
                </a:solidFill>
                <a:latin typeface="Times New Roman" pitchFamily="18" charset="0"/>
                <a:ea typeface="ＭＳ Ｐゴシック" charset="-128"/>
                <a:cs typeface="ＭＳ Ｐゴシック" charset="0"/>
              </a:rPr>
              <a:t> during the Ebola outbreak was that Ebola is caused by witchcraft; the conventional response was to refer to Ebola as a virus. However, more useful would have been to accept this alternative explanation and create recommendations consistent with community mind-set (e.g., don’t touch this person unprotected, but provide food [and prayers] as a token of empathy). </a:t>
            </a:r>
          </a:p>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15</a:t>
            </a:fld>
            <a:endParaRPr lang="en-GB"/>
          </a:p>
        </p:txBody>
      </p:sp>
    </p:spTree>
    <p:extLst>
      <p:ext uri="{BB962C8B-B14F-4D97-AF65-F5344CB8AC3E}">
        <p14:creationId xmlns:p14="http://schemas.microsoft.com/office/powerpoint/2010/main" val="25440246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Put the first statement up</a:t>
            </a:r>
          </a:p>
          <a:p>
            <a:r>
              <a:rPr lang="en-US" dirty="0"/>
              <a:t>Could it be that the ORS did make someone more ill ?  What is the source of the </a:t>
            </a:r>
            <a:r>
              <a:rPr lang="en-US" dirty="0" err="1"/>
              <a:t>rumour</a:t>
            </a:r>
            <a:r>
              <a:rPr lang="en-US" dirty="0"/>
              <a:t> ? Ask the source of the </a:t>
            </a:r>
            <a:r>
              <a:rPr lang="en-US" dirty="0" err="1"/>
              <a:t>rumour</a:t>
            </a:r>
            <a:r>
              <a:rPr lang="en-US" dirty="0"/>
              <a:t> ? (statement 2)</a:t>
            </a:r>
          </a:p>
          <a:p>
            <a:r>
              <a:rPr lang="en-US" dirty="0"/>
              <a:t>Triangulate: Village leader and volunteer at the ORP (statements 3 and 4)</a:t>
            </a:r>
          </a:p>
          <a:p>
            <a:r>
              <a:rPr lang="en-US" dirty="0"/>
              <a:t>ORP Leader and Supervisor: (statement 5) </a:t>
            </a:r>
          </a:p>
        </p:txBody>
      </p:sp>
      <p:sp>
        <p:nvSpPr>
          <p:cNvPr id="4" name="Slide Number Placeholder 3"/>
          <p:cNvSpPr>
            <a:spLocks noGrp="1"/>
          </p:cNvSpPr>
          <p:nvPr>
            <p:ph type="sldNum" sz="quarter" idx="5"/>
          </p:nvPr>
        </p:nvSpPr>
        <p:spPr/>
        <p:txBody>
          <a:bodyPr/>
          <a:lstStyle/>
          <a:p>
            <a:fld id="{9E42FD4B-7126-4A73-BBC8-4DDF9E1319BE}" type="slidenum">
              <a:rPr lang="en-GB" smtClean="0"/>
              <a:t>16</a:t>
            </a:fld>
            <a:endParaRPr lang="en-GB"/>
          </a:p>
        </p:txBody>
      </p:sp>
    </p:spTree>
    <p:extLst>
      <p:ext uri="{BB962C8B-B14F-4D97-AF65-F5344CB8AC3E}">
        <p14:creationId xmlns:p14="http://schemas.microsoft.com/office/powerpoint/2010/main" val="38973068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18</a:t>
            </a:fld>
            <a:endParaRPr lang="en-GB"/>
          </a:p>
        </p:txBody>
      </p:sp>
    </p:spTree>
    <p:extLst>
      <p:ext uri="{BB962C8B-B14F-4D97-AF65-F5344CB8AC3E}">
        <p14:creationId xmlns:p14="http://schemas.microsoft.com/office/powerpoint/2010/main" val="29416017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2</a:t>
            </a:fld>
            <a:endParaRPr lang="en-GB"/>
          </a:p>
        </p:txBody>
      </p:sp>
    </p:spTree>
    <p:extLst>
      <p:ext uri="{BB962C8B-B14F-4D97-AF65-F5344CB8AC3E}">
        <p14:creationId xmlns:p14="http://schemas.microsoft.com/office/powerpoint/2010/main" val="235504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3200" baseline="0" dirty="0"/>
          </a:p>
          <a:p>
            <a:endParaRPr lang="en-US" sz="3200" baseline="0" dirty="0"/>
          </a:p>
          <a:p>
            <a:endParaRPr lang="en-US" sz="3200" dirty="0"/>
          </a:p>
        </p:txBody>
      </p:sp>
      <p:sp>
        <p:nvSpPr>
          <p:cNvPr id="4" name="Slide Number Placeholder 3"/>
          <p:cNvSpPr>
            <a:spLocks noGrp="1"/>
          </p:cNvSpPr>
          <p:nvPr>
            <p:ph type="sldNum" sz="quarter" idx="10"/>
          </p:nvPr>
        </p:nvSpPr>
        <p:spPr/>
        <p:txBody>
          <a:bodyPr/>
          <a:lstStyle/>
          <a:p>
            <a:fld id="{9E42FD4B-7126-4A73-BBC8-4DDF9E1319BE}" type="slidenum">
              <a:rPr lang="en-GB" smtClean="0"/>
              <a:t>3</a:t>
            </a:fld>
            <a:endParaRPr lang="en-GB"/>
          </a:p>
        </p:txBody>
      </p:sp>
    </p:spTree>
    <p:extLst>
      <p:ext uri="{BB962C8B-B14F-4D97-AF65-F5344CB8AC3E}">
        <p14:creationId xmlns:p14="http://schemas.microsoft.com/office/powerpoint/2010/main" val="7525484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NB Emphasize that the most common way people contract cholera is through water supply and re/emphasize the fact </a:t>
            </a:r>
          </a:p>
        </p:txBody>
      </p:sp>
      <p:sp>
        <p:nvSpPr>
          <p:cNvPr id="4" name="Slide Number Placeholder 3"/>
          <p:cNvSpPr>
            <a:spLocks noGrp="1"/>
          </p:cNvSpPr>
          <p:nvPr>
            <p:ph type="sldNum" sz="quarter" idx="5"/>
          </p:nvPr>
        </p:nvSpPr>
        <p:spPr/>
        <p:txBody>
          <a:bodyPr/>
          <a:lstStyle/>
          <a:p>
            <a:fld id="{9E42FD4B-7126-4A73-BBC8-4DDF9E1319BE}" type="slidenum">
              <a:rPr lang="en-GB" smtClean="0"/>
              <a:t>5</a:t>
            </a:fld>
            <a:endParaRPr lang="en-GB"/>
          </a:p>
        </p:txBody>
      </p:sp>
    </p:spTree>
    <p:extLst>
      <p:ext uri="{BB962C8B-B14F-4D97-AF65-F5344CB8AC3E}">
        <p14:creationId xmlns:p14="http://schemas.microsoft.com/office/powerpoint/2010/main" val="7598508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3200" baseline="0" dirty="0"/>
          </a:p>
          <a:p>
            <a:endParaRPr lang="en-US" sz="3200" baseline="0" dirty="0"/>
          </a:p>
          <a:p>
            <a:endParaRPr lang="en-US" sz="3200" dirty="0"/>
          </a:p>
        </p:txBody>
      </p:sp>
      <p:sp>
        <p:nvSpPr>
          <p:cNvPr id="4" name="Slide Number Placeholder 3"/>
          <p:cNvSpPr>
            <a:spLocks noGrp="1"/>
          </p:cNvSpPr>
          <p:nvPr>
            <p:ph type="sldNum" sz="quarter" idx="10"/>
          </p:nvPr>
        </p:nvSpPr>
        <p:spPr/>
        <p:txBody>
          <a:bodyPr/>
          <a:lstStyle/>
          <a:p>
            <a:fld id="{9E42FD4B-7126-4A73-BBC8-4DDF9E1319BE}" type="slidenum">
              <a:rPr lang="en-GB" smtClean="0"/>
              <a:t>8</a:t>
            </a:fld>
            <a:endParaRPr lang="en-GB"/>
          </a:p>
        </p:txBody>
      </p:sp>
    </p:spTree>
    <p:extLst>
      <p:ext uri="{BB962C8B-B14F-4D97-AF65-F5344CB8AC3E}">
        <p14:creationId xmlns:p14="http://schemas.microsoft.com/office/powerpoint/2010/main" val="7525484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List these rumours on a flip chart. It can be useful to have ideas about rumours around cholera that are specific to a country.</a:t>
            </a:r>
            <a:endParaRPr lang="en-US" dirty="0"/>
          </a:p>
        </p:txBody>
      </p:sp>
      <p:sp>
        <p:nvSpPr>
          <p:cNvPr id="4" name="Slide Number Placeholder 3"/>
          <p:cNvSpPr>
            <a:spLocks noGrp="1"/>
          </p:cNvSpPr>
          <p:nvPr>
            <p:ph type="sldNum" sz="quarter" idx="5"/>
          </p:nvPr>
        </p:nvSpPr>
        <p:spPr/>
        <p:txBody>
          <a:bodyPr/>
          <a:lstStyle/>
          <a:p>
            <a:fld id="{9E42FD4B-7126-4A73-BBC8-4DDF9E1319BE}" type="slidenum">
              <a:rPr lang="en-GB" smtClean="0"/>
              <a:t>9</a:t>
            </a:fld>
            <a:endParaRPr lang="en-GB"/>
          </a:p>
        </p:txBody>
      </p:sp>
    </p:spTree>
    <p:extLst>
      <p:ext uri="{BB962C8B-B14F-4D97-AF65-F5344CB8AC3E}">
        <p14:creationId xmlns:p14="http://schemas.microsoft.com/office/powerpoint/2010/main" val="25939006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E42FD4B-7126-4A73-BBC8-4DDF9E1319BE}" type="slidenum">
              <a:rPr lang="en-GB" smtClean="0"/>
              <a:t>11</a:t>
            </a:fld>
            <a:endParaRPr lang="en-GB"/>
          </a:p>
        </p:txBody>
      </p:sp>
    </p:spTree>
    <p:extLst>
      <p:ext uri="{BB962C8B-B14F-4D97-AF65-F5344CB8AC3E}">
        <p14:creationId xmlns:p14="http://schemas.microsoft.com/office/powerpoint/2010/main" val="27362669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Allocate two or three examples to each table if little time is available </a:t>
            </a:r>
          </a:p>
        </p:txBody>
      </p:sp>
      <p:sp>
        <p:nvSpPr>
          <p:cNvPr id="4" name="Slide Number Placeholder 3"/>
          <p:cNvSpPr>
            <a:spLocks noGrp="1"/>
          </p:cNvSpPr>
          <p:nvPr>
            <p:ph type="sldNum" sz="quarter" idx="5"/>
          </p:nvPr>
        </p:nvSpPr>
        <p:spPr/>
        <p:txBody>
          <a:bodyPr/>
          <a:lstStyle/>
          <a:p>
            <a:fld id="{9E42FD4B-7126-4A73-BBC8-4DDF9E1319BE}" type="slidenum">
              <a:rPr lang="en-GB" smtClean="0"/>
              <a:t>13</a:t>
            </a:fld>
            <a:endParaRPr lang="en-GB"/>
          </a:p>
        </p:txBody>
      </p:sp>
    </p:spTree>
    <p:extLst>
      <p:ext uri="{BB962C8B-B14F-4D97-AF65-F5344CB8AC3E}">
        <p14:creationId xmlns:p14="http://schemas.microsoft.com/office/powerpoint/2010/main" val="27997332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Importantly, consider how they know what they know and don’t be afraid to ask them that. You don’t want someone’s opinion; you want the facts, so it is helpful to consider a person’s qualifications, position, interests and biases. </a:t>
            </a:r>
          </a:p>
          <a:p>
            <a:endParaRPr lang="fr-CH" dirty="0"/>
          </a:p>
          <a:p>
            <a:r>
              <a:rPr lang="en-GB" dirty="0"/>
              <a:t>1. Explain to your contact that you are verifying a rumour, which may or may not be true, and explain the rumour that you have heard.</a:t>
            </a:r>
          </a:p>
          <a:p>
            <a:r>
              <a:rPr lang="en-GB" dirty="0"/>
              <a:t>2. Ask them what is true/untrue20 about the rumour and to state in simple terms the facts and how they know them.</a:t>
            </a:r>
          </a:p>
          <a:p>
            <a:r>
              <a:rPr lang="en-GB" dirty="0"/>
              <a:t>3. Ask for any supporting documentation, or where members of the community could get more information.</a:t>
            </a:r>
          </a:p>
          <a:p>
            <a:r>
              <a:rPr lang="en-GB" dirty="0"/>
              <a:t>4. Repeat to them what you have heard to check that you have understood correctly. You should finish with a clear understanding of the facts – if you aren’t sure ask again.</a:t>
            </a:r>
          </a:p>
          <a:p>
            <a:endParaRPr lang="fr-CH"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b="0" i="0" u="none" strike="noStrike" kern="1200" baseline="0" dirty="0">
                <a:solidFill>
                  <a:schemeClr val="tx1"/>
                </a:solidFill>
                <a:latin typeface="Times New Roman" pitchFamily="18" charset="0"/>
                <a:ea typeface="ＭＳ Ｐゴシック" charset="-128"/>
                <a:cs typeface="ＭＳ Ｐゴシック" charset="0"/>
              </a:rPr>
              <a:t>• Understanding what triggered the rumour can help you plan a response and prevent it from being repeated. For example, did the rumour start because a badly worded message? Something a volunteer said? A Government announcement? Or because of the way we carried out activities – for example around safe and dignified burials? </a:t>
            </a:r>
          </a:p>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14</a:t>
            </a:fld>
            <a:endParaRPr lang="en-GB"/>
          </a:p>
        </p:txBody>
      </p:sp>
    </p:spTree>
    <p:extLst>
      <p:ext uri="{BB962C8B-B14F-4D97-AF65-F5344CB8AC3E}">
        <p14:creationId xmlns:p14="http://schemas.microsoft.com/office/powerpoint/2010/main" val="31008347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AU"/>
          </a:p>
        </p:txBody>
      </p:sp>
      <p:sp>
        <p:nvSpPr>
          <p:cNvPr id="4" name="Date Placeholder 3"/>
          <p:cNvSpPr>
            <a:spLocks noGrp="1"/>
          </p:cNvSpPr>
          <p:nvPr>
            <p:ph type="dt" sz="half" idx="10"/>
          </p:nvPr>
        </p:nvSpPr>
        <p:spPr/>
        <p:txBody>
          <a:bodyPr/>
          <a:lstStyle/>
          <a:p>
            <a:fld id="{9F928C3D-267A-461E-B51C-3D69E226332C}" type="datetimeFigureOut">
              <a:rPr lang="en-AU" smtClean="0"/>
              <a:t>18/1/2023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144A10A-A621-4A95-9E59-C7F742B50D9B}" type="slidenum">
              <a:rPr lang="en-AU" smtClean="0"/>
              <a:t>‹#›</a:t>
            </a:fld>
            <a:endParaRPr lang="en-AU"/>
          </a:p>
        </p:txBody>
      </p:sp>
    </p:spTree>
    <p:extLst>
      <p:ext uri="{BB962C8B-B14F-4D97-AF65-F5344CB8AC3E}">
        <p14:creationId xmlns:p14="http://schemas.microsoft.com/office/powerpoint/2010/main" val="30881692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9F928C3D-267A-461E-B51C-3D69E226332C}" type="datetimeFigureOut">
              <a:rPr lang="en-AU" smtClean="0"/>
              <a:t>18/1/2023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144A10A-A621-4A95-9E59-C7F742B50D9B}" type="slidenum">
              <a:rPr lang="en-AU" smtClean="0"/>
              <a:t>‹#›</a:t>
            </a:fld>
            <a:endParaRPr lang="en-AU"/>
          </a:p>
        </p:txBody>
      </p:sp>
      <p:pic>
        <p:nvPicPr>
          <p:cNvPr id="7" name="Picture 6" descr="A picture containing text, clipart&#10;&#10;Description automatically generated">
            <a:extLst>
              <a:ext uri="{FF2B5EF4-FFF2-40B4-BE49-F238E27FC236}">
                <a16:creationId xmlns:a16="http://schemas.microsoft.com/office/drawing/2014/main" id="{81F4A685-46CF-BF00-1BB8-DB881EBF375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7200" y="6356349"/>
            <a:ext cx="1267202" cy="365126"/>
          </a:xfrm>
          <a:prstGeom prst="rect">
            <a:avLst/>
          </a:prstGeom>
        </p:spPr>
      </p:pic>
    </p:spTree>
    <p:extLst>
      <p:ext uri="{BB962C8B-B14F-4D97-AF65-F5344CB8AC3E}">
        <p14:creationId xmlns:p14="http://schemas.microsoft.com/office/powerpoint/2010/main" val="9032095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9F928C3D-267A-461E-B51C-3D69E226332C}" type="datetimeFigureOut">
              <a:rPr lang="en-AU" smtClean="0"/>
              <a:t>18/1/2023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144A10A-A621-4A95-9E59-C7F742B50D9B}" type="slidenum">
              <a:rPr lang="en-AU" smtClean="0"/>
              <a:t>‹#›</a:t>
            </a:fld>
            <a:endParaRPr lang="en-AU"/>
          </a:p>
        </p:txBody>
      </p:sp>
      <p:pic>
        <p:nvPicPr>
          <p:cNvPr id="7" name="Picture 6" descr="A picture containing text, clipart&#10;&#10;Description automatically generated">
            <a:extLst>
              <a:ext uri="{FF2B5EF4-FFF2-40B4-BE49-F238E27FC236}">
                <a16:creationId xmlns:a16="http://schemas.microsoft.com/office/drawing/2014/main" id="{AB0F1278-A4C6-E21D-25A2-8704802FCF9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7200" y="6356349"/>
            <a:ext cx="1267202" cy="365126"/>
          </a:xfrm>
          <a:prstGeom prst="rect">
            <a:avLst/>
          </a:prstGeom>
        </p:spPr>
      </p:pic>
    </p:spTree>
    <p:extLst>
      <p:ext uri="{BB962C8B-B14F-4D97-AF65-F5344CB8AC3E}">
        <p14:creationId xmlns:p14="http://schemas.microsoft.com/office/powerpoint/2010/main" val="34582721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9F928C3D-267A-461E-B51C-3D69E226332C}" type="datetimeFigureOut">
              <a:rPr lang="en-AU" smtClean="0"/>
              <a:t>18/1/2023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144A10A-A621-4A95-9E59-C7F742B50D9B}" type="slidenum">
              <a:rPr lang="en-AU" smtClean="0"/>
              <a:t>‹#›</a:t>
            </a:fld>
            <a:endParaRPr lang="en-AU"/>
          </a:p>
        </p:txBody>
      </p:sp>
      <p:pic>
        <p:nvPicPr>
          <p:cNvPr id="8" name="Picture 7" descr="A picture containing text, clipart&#10;&#10;Description automatically generated">
            <a:extLst>
              <a:ext uri="{FF2B5EF4-FFF2-40B4-BE49-F238E27FC236}">
                <a16:creationId xmlns:a16="http://schemas.microsoft.com/office/drawing/2014/main" id="{06D20B19-3C95-B5C3-46BB-04834E0AE5C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7200" y="6356349"/>
            <a:ext cx="1267202" cy="365126"/>
          </a:xfrm>
          <a:prstGeom prst="rect">
            <a:avLst/>
          </a:prstGeom>
        </p:spPr>
      </p:pic>
    </p:spTree>
    <p:extLst>
      <p:ext uri="{BB962C8B-B14F-4D97-AF65-F5344CB8AC3E}">
        <p14:creationId xmlns:p14="http://schemas.microsoft.com/office/powerpoint/2010/main" val="31158769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F928C3D-267A-461E-B51C-3D69E226332C}" type="datetimeFigureOut">
              <a:rPr lang="en-AU" smtClean="0"/>
              <a:t>18/1/2023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144A10A-A621-4A95-9E59-C7F742B50D9B}" type="slidenum">
              <a:rPr lang="en-AU" smtClean="0"/>
              <a:t>‹#›</a:t>
            </a:fld>
            <a:endParaRPr lang="en-AU"/>
          </a:p>
        </p:txBody>
      </p:sp>
      <p:pic>
        <p:nvPicPr>
          <p:cNvPr id="7" name="Picture 6" descr="A picture containing text, clipart&#10;&#10;Description automatically generated">
            <a:extLst>
              <a:ext uri="{FF2B5EF4-FFF2-40B4-BE49-F238E27FC236}">
                <a16:creationId xmlns:a16="http://schemas.microsoft.com/office/drawing/2014/main" id="{77E89127-9643-456C-E756-91BBE903BD7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7200" y="6356349"/>
            <a:ext cx="1267202" cy="365126"/>
          </a:xfrm>
          <a:prstGeom prst="rect">
            <a:avLst/>
          </a:prstGeom>
        </p:spPr>
      </p:pic>
    </p:spTree>
    <p:extLst>
      <p:ext uri="{BB962C8B-B14F-4D97-AF65-F5344CB8AC3E}">
        <p14:creationId xmlns:p14="http://schemas.microsoft.com/office/powerpoint/2010/main" val="2145140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p:cNvSpPr>
            <a:spLocks noGrp="1"/>
          </p:cNvSpPr>
          <p:nvPr>
            <p:ph type="dt" sz="half" idx="10"/>
          </p:nvPr>
        </p:nvSpPr>
        <p:spPr/>
        <p:txBody>
          <a:bodyPr/>
          <a:lstStyle/>
          <a:p>
            <a:fld id="{9F928C3D-267A-461E-B51C-3D69E226332C}" type="datetimeFigureOut">
              <a:rPr lang="en-AU" smtClean="0"/>
              <a:t>18/1/2023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144A10A-A621-4A95-9E59-C7F742B50D9B}" type="slidenum">
              <a:rPr lang="en-AU" smtClean="0"/>
              <a:t>‹#›</a:t>
            </a:fld>
            <a:endParaRPr lang="en-AU"/>
          </a:p>
        </p:txBody>
      </p:sp>
      <p:pic>
        <p:nvPicPr>
          <p:cNvPr id="8" name="Picture 7" descr="A picture containing text, clipart&#10;&#10;Description automatically generated">
            <a:extLst>
              <a:ext uri="{FF2B5EF4-FFF2-40B4-BE49-F238E27FC236}">
                <a16:creationId xmlns:a16="http://schemas.microsoft.com/office/drawing/2014/main" id="{A4389E54-EAC1-1963-7F1C-CB3EA5BE96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7200" y="6356349"/>
            <a:ext cx="1267202" cy="365126"/>
          </a:xfrm>
          <a:prstGeom prst="rect">
            <a:avLst/>
          </a:prstGeom>
        </p:spPr>
      </p:pic>
    </p:spTree>
    <p:extLst>
      <p:ext uri="{BB962C8B-B14F-4D97-AF65-F5344CB8AC3E}">
        <p14:creationId xmlns:p14="http://schemas.microsoft.com/office/powerpoint/2010/main" val="12804816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p:cNvSpPr>
            <a:spLocks noGrp="1"/>
          </p:cNvSpPr>
          <p:nvPr>
            <p:ph type="dt" sz="half" idx="10"/>
          </p:nvPr>
        </p:nvSpPr>
        <p:spPr/>
        <p:txBody>
          <a:bodyPr/>
          <a:lstStyle/>
          <a:p>
            <a:fld id="{9F928C3D-267A-461E-B51C-3D69E226332C}" type="datetimeFigureOut">
              <a:rPr lang="en-AU" smtClean="0"/>
              <a:t>18/1/2023</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8144A10A-A621-4A95-9E59-C7F742B50D9B}" type="slidenum">
              <a:rPr lang="en-AU" smtClean="0"/>
              <a:t>‹#›</a:t>
            </a:fld>
            <a:endParaRPr lang="en-AU"/>
          </a:p>
        </p:txBody>
      </p:sp>
      <p:pic>
        <p:nvPicPr>
          <p:cNvPr id="10" name="Picture 9" descr="A picture containing text, clipart&#10;&#10;Description automatically generated">
            <a:extLst>
              <a:ext uri="{FF2B5EF4-FFF2-40B4-BE49-F238E27FC236}">
                <a16:creationId xmlns:a16="http://schemas.microsoft.com/office/drawing/2014/main" id="{8B9DC854-AA0C-61F4-B389-E3617010F8D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7200" y="6356349"/>
            <a:ext cx="1267202" cy="365126"/>
          </a:xfrm>
          <a:prstGeom prst="rect">
            <a:avLst/>
          </a:prstGeom>
        </p:spPr>
      </p:pic>
    </p:spTree>
    <p:extLst>
      <p:ext uri="{BB962C8B-B14F-4D97-AF65-F5344CB8AC3E}">
        <p14:creationId xmlns:p14="http://schemas.microsoft.com/office/powerpoint/2010/main" val="36237878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Date Placeholder 2"/>
          <p:cNvSpPr>
            <a:spLocks noGrp="1"/>
          </p:cNvSpPr>
          <p:nvPr>
            <p:ph type="dt" sz="half" idx="10"/>
          </p:nvPr>
        </p:nvSpPr>
        <p:spPr/>
        <p:txBody>
          <a:bodyPr/>
          <a:lstStyle/>
          <a:p>
            <a:fld id="{9F928C3D-267A-461E-B51C-3D69E226332C}" type="datetimeFigureOut">
              <a:rPr lang="en-AU" smtClean="0"/>
              <a:t>18/1/2023</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8144A10A-A621-4A95-9E59-C7F742B50D9B}" type="slidenum">
              <a:rPr lang="en-AU" smtClean="0"/>
              <a:t>‹#›</a:t>
            </a:fld>
            <a:endParaRPr lang="en-AU"/>
          </a:p>
        </p:txBody>
      </p:sp>
      <p:pic>
        <p:nvPicPr>
          <p:cNvPr id="6" name="Picture 5" descr="A picture containing text, clipart&#10;&#10;Description automatically generated">
            <a:extLst>
              <a:ext uri="{FF2B5EF4-FFF2-40B4-BE49-F238E27FC236}">
                <a16:creationId xmlns:a16="http://schemas.microsoft.com/office/drawing/2014/main" id="{F9AFA393-936F-AE75-B951-D5CB1648A0F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7200" y="6356349"/>
            <a:ext cx="1267202" cy="365126"/>
          </a:xfrm>
          <a:prstGeom prst="rect">
            <a:avLst/>
          </a:prstGeom>
        </p:spPr>
      </p:pic>
    </p:spTree>
    <p:extLst>
      <p:ext uri="{BB962C8B-B14F-4D97-AF65-F5344CB8AC3E}">
        <p14:creationId xmlns:p14="http://schemas.microsoft.com/office/powerpoint/2010/main" val="27938513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928C3D-267A-461E-B51C-3D69E226332C}" type="datetimeFigureOut">
              <a:rPr lang="en-AU" smtClean="0"/>
              <a:t>18/1/2023</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8144A10A-A621-4A95-9E59-C7F742B50D9B}" type="slidenum">
              <a:rPr lang="en-AU" smtClean="0"/>
              <a:t>‹#›</a:t>
            </a:fld>
            <a:endParaRPr lang="en-AU"/>
          </a:p>
        </p:txBody>
      </p:sp>
      <p:pic>
        <p:nvPicPr>
          <p:cNvPr id="5" name="Picture 4" descr="A picture containing text, clipart&#10;&#10;Description automatically generated">
            <a:extLst>
              <a:ext uri="{FF2B5EF4-FFF2-40B4-BE49-F238E27FC236}">
                <a16:creationId xmlns:a16="http://schemas.microsoft.com/office/drawing/2014/main" id="{04CA70B1-C9C4-E0DC-A3ED-BA3A2251613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7200" y="6356349"/>
            <a:ext cx="1267202" cy="365126"/>
          </a:xfrm>
          <a:prstGeom prst="rect">
            <a:avLst/>
          </a:prstGeom>
        </p:spPr>
      </p:pic>
    </p:spTree>
    <p:extLst>
      <p:ext uri="{BB962C8B-B14F-4D97-AF65-F5344CB8AC3E}">
        <p14:creationId xmlns:p14="http://schemas.microsoft.com/office/powerpoint/2010/main" val="40183287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F928C3D-267A-461E-B51C-3D69E226332C}" type="datetimeFigureOut">
              <a:rPr lang="en-AU" smtClean="0"/>
              <a:t>18/1/2023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144A10A-A621-4A95-9E59-C7F742B50D9B}" type="slidenum">
              <a:rPr lang="en-AU" smtClean="0"/>
              <a:t>‹#›</a:t>
            </a:fld>
            <a:endParaRPr lang="en-AU"/>
          </a:p>
        </p:txBody>
      </p:sp>
      <p:pic>
        <p:nvPicPr>
          <p:cNvPr id="8" name="Picture 7" descr="A picture containing text, clipart&#10;&#10;Description automatically generated">
            <a:extLst>
              <a:ext uri="{FF2B5EF4-FFF2-40B4-BE49-F238E27FC236}">
                <a16:creationId xmlns:a16="http://schemas.microsoft.com/office/drawing/2014/main" id="{B9FBD3FC-7CE8-17D8-D940-26CEBAA0863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7200" y="6356349"/>
            <a:ext cx="1267202" cy="365126"/>
          </a:xfrm>
          <a:prstGeom prst="rect">
            <a:avLst/>
          </a:prstGeom>
        </p:spPr>
      </p:pic>
    </p:spTree>
    <p:extLst>
      <p:ext uri="{BB962C8B-B14F-4D97-AF65-F5344CB8AC3E}">
        <p14:creationId xmlns:p14="http://schemas.microsoft.com/office/powerpoint/2010/main" val="27828913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F928C3D-267A-461E-B51C-3D69E226332C}" type="datetimeFigureOut">
              <a:rPr lang="en-AU" smtClean="0"/>
              <a:t>18/1/2023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144A10A-A621-4A95-9E59-C7F742B50D9B}" type="slidenum">
              <a:rPr lang="en-AU" smtClean="0"/>
              <a:t>‹#›</a:t>
            </a:fld>
            <a:endParaRPr lang="en-AU"/>
          </a:p>
        </p:txBody>
      </p:sp>
      <p:pic>
        <p:nvPicPr>
          <p:cNvPr id="8" name="Picture 7" descr="A picture containing text, clipart&#10;&#10;Description automatically generated">
            <a:extLst>
              <a:ext uri="{FF2B5EF4-FFF2-40B4-BE49-F238E27FC236}">
                <a16:creationId xmlns:a16="http://schemas.microsoft.com/office/drawing/2014/main" id="{8327A199-001F-7140-D6BE-253F0547757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7200" y="6356349"/>
            <a:ext cx="1267202" cy="365126"/>
          </a:xfrm>
          <a:prstGeom prst="rect">
            <a:avLst/>
          </a:prstGeom>
        </p:spPr>
      </p:pic>
    </p:spTree>
    <p:extLst>
      <p:ext uri="{BB962C8B-B14F-4D97-AF65-F5344CB8AC3E}">
        <p14:creationId xmlns:p14="http://schemas.microsoft.com/office/powerpoint/2010/main" val="28355184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928C3D-267A-461E-B51C-3D69E226332C}" type="datetimeFigureOut">
              <a:rPr lang="en-AU" smtClean="0"/>
              <a:t>18/1/2023</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44A10A-A621-4A95-9E59-C7F742B50D9B}" type="slidenum">
              <a:rPr lang="en-AU" smtClean="0"/>
              <a:t>‹#›</a:t>
            </a:fld>
            <a:endParaRPr lang="en-AU"/>
          </a:p>
        </p:txBody>
      </p:sp>
      <p:sp>
        <p:nvSpPr>
          <p:cNvPr id="8" name="QuadreDeText 7">
            <a:extLst>
              <a:ext uri="{FF2B5EF4-FFF2-40B4-BE49-F238E27FC236}">
                <a16:creationId xmlns:a16="http://schemas.microsoft.com/office/drawing/2014/main" id="{A2F7303D-EE2E-E903-4F9C-E103C6597438}"/>
              </a:ext>
            </a:extLst>
          </p:cNvPr>
          <p:cNvSpPr txBox="1"/>
          <p:nvPr>
            <p:extLst>
              <p:ext uri="{1162E1C5-73C7-4A58-AE30-91384D911F3F}">
                <p184:classification xmlns:p184="http://schemas.microsoft.com/office/powerpoint/2018/4/main" val="ftr"/>
              </p:ext>
            </p:extLst>
          </p:nvPr>
        </p:nvSpPr>
        <p:spPr>
          <a:xfrm>
            <a:off x="0" y="6705600"/>
            <a:ext cx="433388" cy="152400"/>
          </a:xfrm>
          <a:prstGeom prst="rect">
            <a:avLst/>
          </a:prstGeom>
        </p:spPr>
        <p:txBody>
          <a:bodyPr horzOverflow="overflow" lIns="0" tIns="0" rIns="0" bIns="0">
            <a:spAutoFit/>
          </a:bodyPr>
          <a:lstStyle/>
          <a:p>
            <a:pPr algn="l"/>
            <a:r>
              <a:rPr lang="ca-ES" sz="1000">
                <a:solidFill>
                  <a:srgbClr val="000000"/>
                </a:solidFill>
                <a:latin typeface="Calibri" panose="020F0502020204030204" pitchFamily="34" charset="0"/>
                <a:cs typeface="Calibri" panose="020F0502020204030204" pitchFamily="34" charset="0"/>
              </a:rPr>
              <a:t>Internal</a:t>
            </a:r>
          </a:p>
        </p:txBody>
      </p:sp>
    </p:spTree>
    <p:extLst>
      <p:ext uri="{BB962C8B-B14F-4D97-AF65-F5344CB8AC3E}">
        <p14:creationId xmlns:p14="http://schemas.microsoft.com/office/powerpoint/2010/main" val="38627945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467544" y="2636912"/>
            <a:ext cx="8676456" cy="1470025"/>
          </a:xfrm>
        </p:spPr>
        <p:txBody>
          <a:bodyPr>
            <a:normAutofit fontScale="90000"/>
          </a:bodyPr>
          <a:lstStyle/>
          <a:p>
            <a:pPr algn="l"/>
            <a:r>
              <a:rPr lang="fr-FR" dirty="0"/>
              <a:t>Cholera &amp; </a:t>
            </a:r>
            <a:r>
              <a:rPr lang="en-AU" dirty="0"/>
              <a:t>Oral Rehydration Therapy </a:t>
            </a:r>
            <a:r>
              <a:rPr lang="en-AU" sz="3600" dirty="0">
                <a:solidFill>
                  <a:schemeClr val="bg1">
                    <a:lumMod val="65000"/>
                  </a:schemeClr>
                </a:solidFill>
              </a:rPr>
              <a:t>Training Level 1 </a:t>
            </a:r>
            <a:r>
              <a:rPr lang="mr-IN" sz="3600" dirty="0">
                <a:solidFill>
                  <a:schemeClr val="bg1">
                    <a:lumMod val="65000"/>
                  </a:schemeClr>
                </a:solidFill>
              </a:rPr>
              <a:t>–</a:t>
            </a:r>
            <a:r>
              <a:rPr lang="en-AU" sz="3600" dirty="0">
                <a:solidFill>
                  <a:schemeClr val="bg1">
                    <a:lumMod val="65000"/>
                  </a:schemeClr>
                </a:solidFill>
              </a:rPr>
              <a:t> Community ORT Volunteers</a:t>
            </a:r>
            <a:br>
              <a:rPr lang="en-AU" dirty="0">
                <a:solidFill>
                  <a:schemeClr val="bg1">
                    <a:lumMod val="65000"/>
                  </a:schemeClr>
                </a:solidFill>
              </a:rPr>
            </a:br>
            <a:br>
              <a:rPr lang="en-AU" dirty="0">
                <a:solidFill>
                  <a:schemeClr val="bg1">
                    <a:lumMod val="65000"/>
                  </a:schemeClr>
                </a:solidFill>
              </a:rPr>
            </a:br>
            <a:r>
              <a:rPr lang="en-AU" sz="3600" dirty="0"/>
              <a:t>Session #06 </a:t>
            </a:r>
            <a:r>
              <a:rPr lang="mr-IN" sz="3600" dirty="0"/>
              <a:t>–</a:t>
            </a:r>
            <a:r>
              <a:rPr lang="en-AU" sz="3600" dirty="0"/>
              <a:t> </a:t>
            </a:r>
            <a:br>
              <a:rPr lang="en-AU" sz="3600" dirty="0"/>
            </a:br>
            <a:r>
              <a:rPr lang="en-AU" sz="3600" dirty="0"/>
              <a:t>Stigma prevention &amp; Rumours management</a:t>
            </a:r>
          </a:p>
        </p:txBody>
      </p:sp>
      <p:sp>
        <p:nvSpPr>
          <p:cNvPr id="5" name="Subtitle 4"/>
          <p:cNvSpPr>
            <a:spLocks noGrp="1"/>
          </p:cNvSpPr>
          <p:nvPr>
            <p:ph type="subTitle" idx="1"/>
          </p:nvPr>
        </p:nvSpPr>
        <p:spPr>
          <a:xfrm>
            <a:off x="1259632" y="5805264"/>
            <a:ext cx="6400800" cy="792088"/>
          </a:xfrm>
        </p:spPr>
        <p:txBody>
          <a:bodyPr/>
          <a:lstStyle/>
          <a:p>
            <a:r>
              <a:rPr lang="en-AU" dirty="0"/>
              <a:t>Date, Place</a:t>
            </a:r>
          </a:p>
          <a:p>
            <a:endParaRPr lang="en-AU" dirty="0"/>
          </a:p>
        </p:txBody>
      </p:sp>
      <p:pic>
        <p:nvPicPr>
          <p:cNvPr id="3" name="Picture 2" descr="A picture containing text, clipart&#10;&#10;Description automatically generated">
            <a:extLst>
              <a:ext uri="{FF2B5EF4-FFF2-40B4-BE49-F238E27FC236}">
                <a16:creationId xmlns:a16="http://schemas.microsoft.com/office/drawing/2014/main" id="{0845B603-F544-34EB-044E-28A6E57009E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95619"/>
            <a:ext cx="3041276" cy="876300"/>
          </a:xfrm>
          <a:prstGeom prst="rect">
            <a:avLst/>
          </a:prstGeom>
        </p:spPr>
      </p:pic>
    </p:spTree>
    <p:extLst>
      <p:ext uri="{BB962C8B-B14F-4D97-AF65-F5344CB8AC3E}">
        <p14:creationId xmlns:p14="http://schemas.microsoft.com/office/powerpoint/2010/main" val="7465270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57050-C105-4025-ACD7-5C0017D513DB}"/>
              </a:ext>
            </a:extLst>
          </p:cNvPr>
          <p:cNvSpPr>
            <a:spLocks noGrp="1"/>
          </p:cNvSpPr>
          <p:nvPr>
            <p:ph type="title"/>
          </p:nvPr>
        </p:nvSpPr>
        <p:spPr>
          <a:xfrm>
            <a:off x="0" y="31848"/>
            <a:ext cx="9144000" cy="1143000"/>
          </a:xfrm>
        </p:spPr>
        <p:txBody>
          <a:bodyPr>
            <a:normAutofit/>
          </a:bodyPr>
          <a:lstStyle/>
          <a:p>
            <a:r>
              <a:rPr lang="en-US" dirty="0"/>
              <a:t>How to manage Rumours?</a:t>
            </a:r>
          </a:p>
        </p:txBody>
      </p:sp>
      <p:sp>
        <p:nvSpPr>
          <p:cNvPr id="6" name="Content Placeholder 2">
            <a:extLst>
              <a:ext uri="{FF2B5EF4-FFF2-40B4-BE49-F238E27FC236}">
                <a16:creationId xmlns:a16="http://schemas.microsoft.com/office/drawing/2014/main" id="{55F3DA91-D74E-4844-9CF9-F978471CDA9C}"/>
              </a:ext>
            </a:extLst>
          </p:cNvPr>
          <p:cNvSpPr>
            <a:spLocks noGrp="1"/>
          </p:cNvSpPr>
          <p:nvPr/>
        </p:nvSpPr>
        <p:spPr bwMode="auto">
          <a:xfrm>
            <a:off x="1987567" y="1988840"/>
            <a:ext cx="4888689" cy="35064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73050" indent="-273050" algn="l" rtl="0" eaLnBrk="1" fontAlgn="base" hangingPunct="1">
              <a:spcBef>
                <a:spcPct val="20000"/>
              </a:spcBef>
              <a:spcAft>
                <a:spcPct val="0"/>
              </a:spcAft>
              <a:buClr>
                <a:srgbClr val="CF1C21"/>
              </a:buClr>
              <a:buSzPct val="80000"/>
              <a:buFont typeface="Wingdings" pitchFamily="2" charset="2"/>
              <a:buChar char="§"/>
              <a:defRPr sz="2200" kern="1200">
                <a:solidFill>
                  <a:schemeClr val="tx1"/>
                </a:solidFill>
                <a:latin typeface="Arial" pitchFamily="34" charset="0"/>
                <a:ea typeface="+mn-ea"/>
                <a:cs typeface="Arial" pitchFamily="34" charset="0"/>
              </a:defRPr>
            </a:lvl1pPr>
            <a:lvl2pPr marL="450850" indent="-177800"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2pPr>
            <a:lvl3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3pPr>
            <a:lvl4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4pPr>
            <a:lvl5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143000" indent="-1143000">
              <a:buFont typeface="+mj-lt"/>
              <a:buAutoNum type="arabicPeriod"/>
            </a:pPr>
            <a:r>
              <a:rPr lang="en-US" sz="6000" b="1" dirty="0"/>
              <a:t>Listen</a:t>
            </a:r>
          </a:p>
          <a:p>
            <a:pPr marL="1143000" indent="-1143000">
              <a:buFont typeface="+mj-lt"/>
              <a:buAutoNum type="arabicPeriod"/>
            </a:pPr>
            <a:r>
              <a:rPr lang="en-US" sz="6000" b="1" dirty="0"/>
              <a:t>Verify</a:t>
            </a:r>
          </a:p>
          <a:p>
            <a:pPr marL="1143000" indent="-1143000">
              <a:buFont typeface="+mj-lt"/>
              <a:buAutoNum type="arabicPeriod"/>
            </a:pPr>
            <a:r>
              <a:rPr lang="en-US" sz="6000" b="1" dirty="0"/>
              <a:t>Respond</a:t>
            </a:r>
          </a:p>
        </p:txBody>
      </p:sp>
    </p:spTree>
    <p:extLst>
      <p:ext uri="{BB962C8B-B14F-4D97-AF65-F5344CB8AC3E}">
        <p14:creationId xmlns:p14="http://schemas.microsoft.com/office/powerpoint/2010/main" val="40006670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57050-C105-4025-ACD7-5C0017D513DB}"/>
              </a:ext>
            </a:extLst>
          </p:cNvPr>
          <p:cNvSpPr>
            <a:spLocks noGrp="1"/>
          </p:cNvSpPr>
          <p:nvPr>
            <p:ph type="title"/>
          </p:nvPr>
        </p:nvSpPr>
        <p:spPr>
          <a:xfrm>
            <a:off x="251520" y="764703"/>
            <a:ext cx="9144000" cy="648073"/>
          </a:xfrm>
        </p:spPr>
        <p:txBody>
          <a:bodyPr>
            <a:normAutofit/>
          </a:bodyPr>
          <a:lstStyle/>
          <a:p>
            <a:r>
              <a:rPr lang="en-US" sz="2800" b="1" dirty="0">
                <a:solidFill>
                  <a:srgbClr val="FF0000"/>
                </a:solidFill>
              </a:rPr>
              <a:t>STEP 1 - LISTEN </a:t>
            </a:r>
          </a:p>
        </p:txBody>
      </p:sp>
      <p:sp>
        <p:nvSpPr>
          <p:cNvPr id="5" name="Content Placeholder 2">
            <a:extLst>
              <a:ext uri="{FF2B5EF4-FFF2-40B4-BE49-F238E27FC236}">
                <a16:creationId xmlns:a16="http://schemas.microsoft.com/office/drawing/2014/main" id="{7E4F1810-1D8E-4C20-BF64-8FC0BD5A8CB2}"/>
              </a:ext>
            </a:extLst>
          </p:cNvPr>
          <p:cNvSpPr>
            <a:spLocks noGrp="1"/>
          </p:cNvSpPr>
          <p:nvPr/>
        </p:nvSpPr>
        <p:spPr bwMode="auto">
          <a:xfrm>
            <a:off x="179512" y="1412776"/>
            <a:ext cx="8784975" cy="4680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73050" indent="-273050" algn="l" rtl="0" eaLnBrk="1" fontAlgn="base" hangingPunct="1">
              <a:spcBef>
                <a:spcPct val="20000"/>
              </a:spcBef>
              <a:spcAft>
                <a:spcPct val="0"/>
              </a:spcAft>
              <a:buClr>
                <a:srgbClr val="CF1C21"/>
              </a:buClr>
              <a:buSzPct val="80000"/>
              <a:buFont typeface="Wingdings" pitchFamily="2" charset="2"/>
              <a:buChar char="§"/>
              <a:defRPr sz="2200" kern="1200">
                <a:solidFill>
                  <a:schemeClr val="tx1"/>
                </a:solidFill>
                <a:latin typeface="Arial" pitchFamily="34" charset="0"/>
                <a:ea typeface="+mn-ea"/>
                <a:cs typeface="Arial" pitchFamily="34" charset="0"/>
              </a:defRPr>
            </a:lvl1pPr>
            <a:lvl2pPr marL="450850" indent="-177800"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2pPr>
            <a:lvl3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3pPr>
            <a:lvl4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4pPr>
            <a:lvl5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t>Establish a </a:t>
            </a:r>
            <a:r>
              <a:rPr lang="en-US" sz="2400" b="1" dirty="0"/>
              <a:t>system for listening and capturing Rumours. </a:t>
            </a:r>
          </a:p>
          <a:p>
            <a:pPr marL="273050" lvl="1" indent="0">
              <a:buNone/>
            </a:pPr>
            <a:r>
              <a:rPr lang="en-US" sz="1800" dirty="0"/>
              <a:t>For example: Organize a weekly Questions &amp; Answers with the community on cholera. Ask trusted community members to tell you when they hear a </a:t>
            </a:r>
            <a:r>
              <a:rPr lang="en-US" sz="1800" dirty="0" err="1"/>
              <a:t>rumour</a:t>
            </a:r>
            <a:r>
              <a:rPr lang="en-US" sz="1800" dirty="0"/>
              <a:t>.</a:t>
            </a:r>
          </a:p>
          <a:p>
            <a:pPr marL="273050" lvl="1" indent="0">
              <a:buNone/>
            </a:pPr>
            <a:endParaRPr lang="en-US" sz="1800" dirty="0"/>
          </a:p>
          <a:p>
            <a:r>
              <a:rPr lang="en-US" sz="2400" dirty="0"/>
              <a:t>Engage in </a:t>
            </a:r>
            <a:r>
              <a:rPr lang="en-US" sz="2400" b="1" i="1" dirty="0"/>
              <a:t>open and unstructured conversation </a:t>
            </a:r>
            <a:r>
              <a:rPr lang="en-US" sz="2400" dirty="0"/>
              <a:t>with people coming for ORS, and also when not working at the ORP!</a:t>
            </a:r>
          </a:p>
          <a:p>
            <a:endParaRPr lang="en-US" sz="2400" dirty="0">
              <a:solidFill>
                <a:srgbClr val="FF0000"/>
              </a:solidFill>
            </a:endParaRPr>
          </a:p>
          <a:p>
            <a:r>
              <a:rPr lang="en-US" sz="2400" dirty="0"/>
              <a:t>Listen to a </a:t>
            </a:r>
            <a:r>
              <a:rPr lang="en-US" sz="2400" b="1" i="1" dirty="0"/>
              <a:t>diverse group of people and create TRUST</a:t>
            </a:r>
          </a:p>
          <a:p>
            <a:pPr marL="0" indent="0">
              <a:buNone/>
            </a:pPr>
            <a:endParaRPr lang="en-US" sz="2400" b="1" i="1" dirty="0"/>
          </a:p>
          <a:p>
            <a:r>
              <a:rPr lang="en-US" sz="2400" dirty="0"/>
              <a:t>Don’t ask specifically about rumours, and </a:t>
            </a:r>
            <a:r>
              <a:rPr lang="en-US" sz="2400" b="1" i="1" dirty="0"/>
              <a:t>don’t dismiss what people say.</a:t>
            </a:r>
          </a:p>
          <a:p>
            <a:pPr marL="0" indent="0">
              <a:buNone/>
            </a:pPr>
            <a:endParaRPr lang="en-US" sz="2400" dirty="0"/>
          </a:p>
        </p:txBody>
      </p:sp>
      <p:sp>
        <p:nvSpPr>
          <p:cNvPr id="6" name="Title 1">
            <a:extLst>
              <a:ext uri="{FF2B5EF4-FFF2-40B4-BE49-F238E27FC236}">
                <a16:creationId xmlns:a16="http://schemas.microsoft.com/office/drawing/2014/main" id="{B6857050-C105-4025-ACD7-5C0017D513DB}"/>
              </a:ext>
            </a:extLst>
          </p:cNvPr>
          <p:cNvSpPr txBox="1">
            <a:spLocks/>
          </p:cNvSpPr>
          <p:nvPr/>
        </p:nvSpPr>
        <p:spPr>
          <a:xfrm>
            <a:off x="0" y="-99392"/>
            <a:ext cx="91440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t>How to Manage </a:t>
            </a:r>
            <a:r>
              <a:rPr lang="en-US" dirty="0" err="1"/>
              <a:t>Rumours</a:t>
            </a:r>
            <a:endParaRPr lang="en-US" dirty="0"/>
          </a:p>
        </p:txBody>
      </p:sp>
    </p:spTree>
    <p:extLst>
      <p:ext uri="{BB962C8B-B14F-4D97-AF65-F5344CB8AC3E}">
        <p14:creationId xmlns:p14="http://schemas.microsoft.com/office/powerpoint/2010/main" val="29296039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50A0CBBD-DA32-4C6D-888D-7F6E6CC6FCA1}"/>
              </a:ext>
            </a:extLst>
          </p:cNvPr>
          <p:cNvSpPr>
            <a:spLocks noGrp="1"/>
          </p:cNvSpPr>
          <p:nvPr/>
        </p:nvSpPr>
        <p:spPr bwMode="auto">
          <a:xfrm>
            <a:off x="107503" y="548680"/>
            <a:ext cx="9036497" cy="525658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73050" indent="-273050" algn="l" rtl="0" eaLnBrk="1" fontAlgn="base" hangingPunct="1">
              <a:spcBef>
                <a:spcPct val="20000"/>
              </a:spcBef>
              <a:spcAft>
                <a:spcPct val="0"/>
              </a:spcAft>
              <a:buClr>
                <a:srgbClr val="CF1C21"/>
              </a:buClr>
              <a:buSzPct val="80000"/>
              <a:buFont typeface="Wingdings" pitchFamily="2" charset="2"/>
              <a:buChar char="§"/>
              <a:defRPr sz="2200" kern="1200">
                <a:solidFill>
                  <a:schemeClr val="tx1"/>
                </a:solidFill>
                <a:latin typeface="Arial" pitchFamily="34" charset="0"/>
                <a:ea typeface="+mn-ea"/>
                <a:cs typeface="Arial" pitchFamily="34" charset="0"/>
              </a:defRPr>
            </a:lvl1pPr>
            <a:lvl2pPr marL="450850" indent="-177800"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2pPr>
            <a:lvl3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3pPr>
            <a:lvl4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4pPr>
            <a:lvl5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3200" dirty="0">
                <a:latin typeface="+mj-lt"/>
                <a:ea typeface="+mj-ea"/>
                <a:cs typeface="+mj-cs"/>
              </a:rPr>
              <a:t>Should you respond to the </a:t>
            </a:r>
            <a:r>
              <a:rPr lang="en-US" sz="3200" dirty="0" err="1">
                <a:latin typeface="+mj-lt"/>
                <a:ea typeface="+mj-ea"/>
                <a:cs typeface="+mj-cs"/>
              </a:rPr>
              <a:t>rumour</a:t>
            </a:r>
            <a:r>
              <a:rPr lang="en-US" sz="3200" dirty="0">
                <a:latin typeface="+mj-lt"/>
                <a:ea typeface="+mj-ea"/>
                <a:cs typeface="+mj-cs"/>
              </a:rPr>
              <a:t> ?</a:t>
            </a:r>
          </a:p>
          <a:p>
            <a:pPr marL="0" indent="0">
              <a:buNone/>
            </a:pPr>
            <a:endParaRPr lang="en-US" sz="2000" dirty="0"/>
          </a:p>
          <a:p>
            <a:pPr marL="0" indent="0">
              <a:buNone/>
            </a:pPr>
            <a:r>
              <a:rPr lang="en-US" b="1" dirty="0">
                <a:latin typeface="+mn-lt"/>
              </a:rPr>
              <a:t>What are the potential consequences of this rumour, if it spreads?</a:t>
            </a:r>
          </a:p>
          <a:p>
            <a:pPr lvl="1"/>
            <a:r>
              <a:rPr lang="en-US" sz="2200" dirty="0">
                <a:latin typeface="+mn-lt"/>
              </a:rPr>
              <a:t>Will people’s health or life be at risk?</a:t>
            </a:r>
          </a:p>
          <a:p>
            <a:pPr lvl="1"/>
            <a:r>
              <a:rPr lang="en-US" sz="2200" dirty="0">
                <a:latin typeface="+mn-lt"/>
              </a:rPr>
              <a:t>Could it impact the spread of cholera? </a:t>
            </a:r>
          </a:p>
          <a:p>
            <a:pPr marL="273050" lvl="1" indent="0">
              <a:buNone/>
            </a:pPr>
            <a:r>
              <a:rPr lang="en-US" sz="2200" dirty="0">
                <a:latin typeface="+mn-lt"/>
              </a:rPr>
              <a:t>Example: people not coming to the ORP or people engaging in practices that put them at higher risk of cholera</a:t>
            </a:r>
          </a:p>
          <a:p>
            <a:pPr marL="273050" lvl="1" indent="0">
              <a:buNone/>
            </a:pPr>
            <a:endParaRPr lang="en-US" sz="2200" dirty="0">
              <a:latin typeface="+mn-lt"/>
            </a:endParaRPr>
          </a:p>
          <a:p>
            <a:pPr marL="0" indent="0">
              <a:buNone/>
            </a:pPr>
            <a:r>
              <a:rPr lang="en-US" b="1" dirty="0">
                <a:latin typeface="+mn-lt"/>
              </a:rPr>
              <a:t>How likely is it that the rumour will spread if no action is taken? </a:t>
            </a:r>
          </a:p>
          <a:p>
            <a:pPr lvl="2"/>
            <a:r>
              <a:rPr lang="en-US" sz="2200" dirty="0">
                <a:latin typeface="+mn-lt"/>
              </a:rPr>
              <a:t>Who is spreading the rumour? Do they have a lot of influence?</a:t>
            </a:r>
          </a:p>
          <a:p>
            <a:pPr lvl="2"/>
            <a:r>
              <a:rPr lang="en-US" sz="2200" dirty="0">
                <a:latin typeface="+mn-lt"/>
              </a:rPr>
              <a:t>How much has it been spread already? </a:t>
            </a:r>
          </a:p>
          <a:p>
            <a:pPr lvl="2"/>
            <a:r>
              <a:rPr lang="en-US" sz="2200" dirty="0">
                <a:latin typeface="+mn-lt"/>
              </a:rPr>
              <a:t>What do other people think about the rumour? Do they believe it?</a:t>
            </a:r>
          </a:p>
          <a:p>
            <a:pPr lvl="1"/>
            <a:endParaRPr lang="en-US" sz="2200" b="1" dirty="0">
              <a:latin typeface="+mn-lt"/>
            </a:endParaRPr>
          </a:p>
          <a:p>
            <a:pPr marL="0" indent="0">
              <a:buNone/>
            </a:pPr>
            <a:endParaRPr lang="en-US" sz="2400" dirty="0"/>
          </a:p>
        </p:txBody>
      </p:sp>
      <p:sp>
        <p:nvSpPr>
          <p:cNvPr id="5" name="Title 1">
            <a:extLst>
              <a:ext uri="{FF2B5EF4-FFF2-40B4-BE49-F238E27FC236}">
                <a16:creationId xmlns:a16="http://schemas.microsoft.com/office/drawing/2014/main" id="{B6857050-C105-4025-ACD7-5C0017D513DB}"/>
              </a:ext>
            </a:extLst>
          </p:cNvPr>
          <p:cNvSpPr txBox="1">
            <a:spLocks/>
          </p:cNvSpPr>
          <p:nvPr/>
        </p:nvSpPr>
        <p:spPr>
          <a:xfrm>
            <a:off x="0" y="-99392"/>
            <a:ext cx="91440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pic>
        <p:nvPicPr>
          <p:cNvPr id="3074" name="Picture 2" descr="1255102453"/>
          <p:cNvPicPr>
            <a:picLocks noChangeAspect="1" noChangeArrowheads="1"/>
          </p:cNvPicPr>
          <p:nvPr/>
        </p:nvPicPr>
        <p:blipFill rotWithShape="1">
          <a:blip r:embed="rId2">
            <a:extLst>
              <a:ext uri="{28A0092B-C50C-407E-A947-70E740481C1C}">
                <a14:useLocalDpi xmlns:a14="http://schemas.microsoft.com/office/drawing/2010/main" val="0"/>
              </a:ext>
            </a:extLst>
          </a:blip>
          <a:srcRect l="19612" t="15319" r="30592" b="19436"/>
          <a:stretch/>
        </p:blipFill>
        <p:spPr bwMode="auto">
          <a:xfrm>
            <a:off x="323528" y="56878"/>
            <a:ext cx="1152128" cy="1355898"/>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7190633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DB6BEEEE-31BE-4DB6-90DC-4E904F8A14E0}"/>
              </a:ext>
            </a:extLst>
          </p:cNvPr>
          <p:cNvSpPr txBox="1"/>
          <p:nvPr/>
        </p:nvSpPr>
        <p:spPr>
          <a:xfrm>
            <a:off x="2483768" y="764704"/>
            <a:ext cx="5256584" cy="369332"/>
          </a:xfrm>
          <a:prstGeom prst="rect">
            <a:avLst/>
          </a:prstGeom>
          <a:noFill/>
        </p:spPr>
        <p:txBody>
          <a:bodyPr wrap="square" rtlCol="0">
            <a:spAutoFit/>
          </a:bodyPr>
          <a:lstStyle/>
          <a:p>
            <a:r>
              <a:rPr lang="en-US" b="1" dirty="0">
                <a:solidFill>
                  <a:schemeClr val="accent1"/>
                </a:solidFill>
              </a:rPr>
              <a:t>WHAT COULD BE THE CONSEQUENCES ?</a:t>
            </a:r>
          </a:p>
        </p:txBody>
      </p:sp>
      <p:sp>
        <p:nvSpPr>
          <p:cNvPr id="6" name="Title 1">
            <a:extLst>
              <a:ext uri="{FF2B5EF4-FFF2-40B4-BE49-F238E27FC236}">
                <a16:creationId xmlns:a16="http://schemas.microsoft.com/office/drawing/2014/main" id="{B6857050-C105-4025-ACD7-5C0017D513DB}"/>
              </a:ext>
            </a:extLst>
          </p:cNvPr>
          <p:cNvSpPr txBox="1">
            <a:spLocks/>
          </p:cNvSpPr>
          <p:nvPr/>
        </p:nvSpPr>
        <p:spPr>
          <a:xfrm>
            <a:off x="0" y="-99392"/>
            <a:ext cx="9144000" cy="123342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solidFill>
                  <a:schemeClr val="accent1"/>
                </a:solidFill>
              </a:rPr>
              <a:t>Activity 2</a:t>
            </a:r>
          </a:p>
        </p:txBody>
      </p:sp>
      <p:sp>
        <p:nvSpPr>
          <p:cNvPr id="5" name="TextBox 4"/>
          <p:cNvSpPr txBox="1"/>
          <p:nvPr/>
        </p:nvSpPr>
        <p:spPr>
          <a:xfrm>
            <a:off x="179512" y="1484784"/>
            <a:ext cx="4536504" cy="4524316"/>
          </a:xfrm>
          <a:prstGeom prst="rect">
            <a:avLst/>
          </a:prstGeom>
          <a:noFill/>
        </p:spPr>
        <p:txBody>
          <a:bodyPr wrap="square" rtlCol="0">
            <a:spAutoFit/>
          </a:bodyPr>
          <a:lstStyle/>
          <a:p>
            <a:r>
              <a:rPr lang="en-US" dirty="0">
                <a:solidFill>
                  <a:schemeClr val="accent1"/>
                </a:solidFill>
              </a:rPr>
              <a:t>A. Eating garlic can help prevent cholera</a:t>
            </a:r>
          </a:p>
          <a:p>
            <a:endParaRPr lang="en-US" dirty="0">
              <a:solidFill>
                <a:schemeClr val="accent1"/>
              </a:solidFill>
            </a:endParaRPr>
          </a:p>
          <a:p>
            <a:r>
              <a:rPr lang="en-US" dirty="0">
                <a:solidFill>
                  <a:schemeClr val="accent1"/>
                </a:solidFill>
              </a:rPr>
              <a:t>B. People who drink chlorinated water will get sick with cholera</a:t>
            </a:r>
          </a:p>
          <a:p>
            <a:endParaRPr lang="en-US" dirty="0">
              <a:solidFill>
                <a:schemeClr val="accent1"/>
              </a:solidFill>
            </a:endParaRPr>
          </a:p>
          <a:p>
            <a:r>
              <a:rPr lang="en-US" dirty="0">
                <a:solidFill>
                  <a:schemeClr val="accent1"/>
                </a:solidFill>
              </a:rPr>
              <a:t>C. If you go to a cholera treatment center, you will die</a:t>
            </a:r>
          </a:p>
          <a:p>
            <a:endParaRPr lang="en-US" dirty="0">
              <a:solidFill>
                <a:schemeClr val="accent1"/>
              </a:solidFill>
            </a:endParaRPr>
          </a:p>
          <a:p>
            <a:r>
              <a:rPr lang="en-US" dirty="0">
                <a:solidFill>
                  <a:schemeClr val="accent1"/>
                </a:solidFill>
              </a:rPr>
              <a:t>D. People who get cholera are poor, dirty, ignorant people / category (fishermen)</a:t>
            </a:r>
          </a:p>
          <a:p>
            <a:endParaRPr lang="en-US" dirty="0">
              <a:solidFill>
                <a:schemeClr val="accent1"/>
              </a:solidFill>
            </a:endParaRPr>
          </a:p>
          <a:p>
            <a:r>
              <a:rPr lang="en-US" dirty="0">
                <a:solidFill>
                  <a:schemeClr val="accent1"/>
                </a:solidFill>
              </a:rPr>
              <a:t>E. Cholera is transmitted by “bad air”</a:t>
            </a:r>
          </a:p>
          <a:p>
            <a:pPr marL="285750" indent="-285750">
              <a:buFont typeface="Wingdings" charset="2"/>
              <a:buChar char="q"/>
            </a:pPr>
            <a:endParaRPr lang="en-US" dirty="0">
              <a:solidFill>
                <a:schemeClr val="accent1"/>
              </a:solidFill>
            </a:endParaRPr>
          </a:p>
          <a:p>
            <a:r>
              <a:rPr lang="en-US" dirty="0">
                <a:solidFill>
                  <a:schemeClr val="accent1"/>
                </a:solidFill>
              </a:rPr>
              <a:t>F. Cholera does not exist. It is an invention of the government / The Red Cross to get funding from donors</a:t>
            </a:r>
          </a:p>
        </p:txBody>
      </p:sp>
      <p:cxnSp>
        <p:nvCxnSpPr>
          <p:cNvPr id="11" name="Straight Connector 10"/>
          <p:cNvCxnSpPr/>
          <p:nvPr/>
        </p:nvCxnSpPr>
        <p:spPr>
          <a:xfrm>
            <a:off x="4788024" y="1340768"/>
            <a:ext cx="0" cy="4896544"/>
          </a:xfrm>
          <a:prstGeom prst="line">
            <a:avLst/>
          </a:prstGeom>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5111552" y="1700808"/>
            <a:ext cx="4032448" cy="4247317"/>
          </a:xfrm>
          <a:prstGeom prst="rect">
            <a:avLst/>
          </a:prstGeom>
          <a:noFill/>
        </p:spPr>
        <p:txBody>
          <a:bodyPr wrap="square" rtlCol="0">
            <a:spAutoFit/>
          </a:bodyPr>
          <a:lstStyle/>
          <a:p>
            <a:r>
              <a:rPr lang="en-US" dirty="0">
                <a:solidFill>
                  <a:schemeClr val="accent1"/>
                </a:solidFill>
              </a:rPr>
              <a:t>1. Cause Harm</a:t>
            </a:r>
          </a:p>
          <a:p>
            <a:endParaRPr lang="en-US" dirty="0">
              <a:solidFill>
                <a:schemeClr val="accent1"/>
              </a:solidFill>
            </a:endParaRPr>
          </a:p>
          <a:p>
            <a:r>
              <a:rPr lang="en-US" dirty="0">
                <a:solidFill>
                  <a:schemeClr val="accent1"/>
                </a:solidFill>
              </a:rPr>
              <a:t>2. Stop people from accessing services</a:t>
            </a:r>
          </a:p>
          <a:p>
            <a:endParaRPr lang="en-US" dirty="0">
              <a:solidFill>
                <a:schemeClr val="accent1"/>
              </a:solidFill>
            </a:endParaRPr>
          </a:p>
          <a:p>
            <a:r>
              <a:rPr lang="en-US" dirty="0">
                <a:solidFill>
                  <a:schemeClr val="accent1"/>
                </a:solidFill>
              </a:rPr>
              <a:t>3. Cause conflict or stigmatization</a:t>
            </a:r>
          </a:p>
          <a:p>
            <a:pPr marL="285750" indent="-285750">
              <a:buFont typeface="Wingdings" charset="2"/>
              <a:buChar char="q"/>
            </a:pPr>
            <a:endParaRPr lang="en-US" dirty="0">
              <a:solidFill>
                <a:schemeClr val="accent1"/>
              </a:solidFill>
            </a:endParaRPr>
          </a:p>
          <a:p>
            <a:r>
              <a:rPr lang="en-US" dirty="0">
                <a:solidFill>
                  <a:schemeClr val="accent1"/>
                </a:solidFill>
              </a:rPr>
              <a:t>4. Lead to Risk Behavior</a:t>
            </a:r>
          </a:p>
          <a:p>
            <a:endParaRPr lang="en-US" dirty="0">
              <a:solidFill>
                <a:schemeClr val="accent1"/>
              </a:solidFill>
            </a:endParaRPr>
          </a:p>
          <a:p>
            <a:r>
              <a:rPr lang="en-US" dirty="0">
                <a:solidFill>
                  <a:schemeClr val="accent1"/>
                </a:solidFill>
              </a:rPr>
              <a:t>5. Put group of people at risk</a:t>
            </a:r>
          </a:p>
          <a:p>
            <a:pPr marL="285750" indent="-285750">
              <a:buFont typeface="Wingdings" charset="2"/>
              <a:buChar char="q"/>
            </a:pPr>
            <a:endParaRPr lang="en-US" dirty="0">
              <a:solidFill>
                <a:schemeClr val="accent1"/>
              </a:solidFill>
            </a:endParaRPr>
          </a:p>
          <a:p>
            <a:r>
              <a:rPr lang="en-US" dirty="0">
                <a:solidFill>
                  <a:schemeClr val="accent1"/>
                </a:solidFill>
              </a:rPr>
              <a:t>6. Put response teams at risk</a:t>
            </a:r>
          </a:p>
          <a:p>
            <a:pPr marL="285750" indent="-285750">
              <a:buFont typeface="Wingdings" charset="2"/>
              <a:buChar char="q"/>
            </a:pPr>
            <a:endParaRPr lang="en-US" dirty="0">
              <a:solidFill>
                <a:schemeClr val="accent1"/>
              </a:solidFill>
            </a:endParaRPr>
          </a:p>
          <a:p>
            <a:r>
              <a:rPr lang="en-US" dirty="0">
                <a:solidFill>
                  <a:schemeClr val="accent1"/>
                </a:solidFill>
              </a:rPr>
              <a:t>7. Impact Red Cross reputation</a:t>
            </a:r>
          </a:p>
          <a:p>
            <a:pPr marL="285750" indent="-285750">
              <a:buFont typeface="Wingdings" charset="2"/>
              <a:buChar char="q"/>
            </a:pPr>
            <a:endParaRPr lang="en-US" dirty="0"/>
          </a:p>
          <a:p>
            <a:pPr marL="285750" indent="-285750">
              <a:buFont typeface="Wingdings" charset="2"/>
              <a:buChar char="q"/>
            </a:pPr>
            <a:endParaRPr lang="en-US" dirty="0"/>
          </a:p>
        </p:txBody>
      </p:sp>
    </p:spTree>
    <p:extLst>
      <p:ext uri="{BB962C8B-B14F-4D97-AF65-F5344CB8AC3E}">
        <p14:creationId xmlns:p14="http://schemas.microsoft.com/office/powerpoint/2010/main" val="12766165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2 - Θέση περιεχομένου">
            <a:extLst>
              <a:ext uri="{FF2B5EF4-FFF2-40B4-BE49-F238E27FC236}">
                <a16:creationId xmlns:a16="http://schemas.microsoft.com/office/drawing/2014/main" id="{56263162-CD11-4C0F-9CB7-5ADA070A4B6A}"/>
              </a:ext>
            </a:extLst>
          </p:cNvPr>
          <p:cNvSpPr>
            <a:spLocks noGrp="1"/>
          </p:cNvSpPr>
          <p:nvPr/>
        </p:nvSpPr>
        <p:spPr bwMode="auto">
          <a:xfrm>
            <a:off x="107504" y="1412776"/>
            <a:ext cx="8855968" cy="455104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lvl1pPr marL="273050" indent="-273050" algn="l" rtl="0" eaLnBrk="1" fontAlgn="base" hangingPunct="1">
              <a:spcBef>
                <a:spcPct val="20000"/>
              </a:spcBef>
              <a:spcAft>
                <a:spcPct val="0"/>
              </a:spcAft>
              <a:buClr>
                <a:srgbClr val="CF1C21"/>
              </a:buClr>
              <a:buSzPct val="80000"/>
              <a:buFont typeface="Wingdings" pitchFamily="2" charset="2"/>
              <a:buChar char="§"/>
              <a:defRPr sz="2200" kern="1200">
                <a:solidFill>
                  <a:schemeClr val="tx1"/>
                </a:solidFill>
                <a:latin typeface="Arial" pitchFamily="34" charset="0"/>
                <a:ea typeface="+mn-ea"/>
                <a:cs typeface="Arial" pitchFamily="34" charset="0"/>
              </a:defRPr>
            </a:lvl1pPr>
            <a:lvl2pPr marL="450850" indent="-177800"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2pPr>
            <a:lvl3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3pPr>
            <a:lvl4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4pPr>
            <a:lvl5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Aft>
                <a:spcPts val="1200"/>
              </a:spcAft>
            </a:pPr>
            <a:r>
              <a:rPr lang="en-US" dirty="0"/>
              <a:t>Is the </a:t>
            </a:r>
            <a:r>
              <a:rPr lang="en-US" dirty="0" err="1"/>
              <a:t>rumour</a:t>
            </a:r>
            <a:r>
              <a:rPr lang="en-US" dirty="0"/>
              <a:t> true, false or does it connect two truths with a falsehood ? </a:t>
            </a:r>
          </a:p>
          <a:p>
            <a:pPr>
              <a:spcAft>
                <a:spcPts val="1200"/>
              </a:spcAft>
            </a:pPr>
            <a:r>
              <a:rPr lang="en-US" dirty="0"/>
              <a:t>Check with the experts and get the facts </a:t>
            </a:r>
            <a:r>
              <a:rPr lang="en-US" dirty="0">
                <a:sym typeface="Wingdings" panose="05000000000000000000" pitchFamily="2" charset="2"/>
              </a:rPr>
              <a:t> Contact your ORP supervisor or Health staff</a:t>
            </a:r>
            <a:endParaRPr lang="en-US" dirty="0"/>
          </a:p>
          <a:p>
            <a:pPr>
              <a:spcAft>
                <a:spcPts val="1200"/>
              </a:spcAft>
            </a:pPr>
            <a:r>
              <a:rPr lang="en-US" dirty="0"/>
              <a:t>Speak to the source of the rumour if possible, or to the community for more information </a:t>
            </a:r>
          </a:p>
          <a:p>
            <a:pPr marL="273050" lvl="1" indent="0">
              <a:spcAft>
                <a:spcPts val="1200"/>
              </a:spcAft>
              <a:buNone/>
            </a:pPr>
            <a:r>
              <a:rPr lang="en-US" dirty="0"/>
              <a:t>	Triangulate with 3 independent sources in the community</a:t>
            </a:r>
          </a:p>
          <a:p>
            <a:pPr marL="273050" lvl="1" indent="0">
              <a:spcAft>
                <a:spcPts val="1200"/>
              </a:spcAft>
              <a:buNone/>
            </a:pPr>
            <a:r>
              <a:rPr lang="en-US" dirty="0"/>
              <a:t>	Understanding </a:t>
            </a:r>
            <a:r>
              <a:rPr lang="en-US" b="1" dirty="0"/>
              <a:t>why</a:t>
            </a:r>
            <a:r>
              <a:rPr lang="en-US" dirty="0"/>
              <a:t> the </a:t>
            </a:r>
            <a:r>
              <a:rPr lang="en-US" dirty="0" err="1"/>
              <a:t>rumour</a:t>
            </a:r>
            <a:r>
              <a:rPr lang="en-US" dirty="0"/>
              <a:t> developed can help you address 	it    	and prevent more rumours</a:t>
            </a:r>
          </a:p>
          <a:p>
            <a:pPr>
              <a:spcAft>
                <a:spcPts val="1200"/>
              </a:spcAft>
            </a:pPr>
            <a:r>
              <a:rPr lang="en-US" dirty="0"/>
              <a:t>Be careful not to spread false rumours in the process of verification!</a:t>
            </a:r>
          </a:p>
          <a:p>
            <a:pPr>
              <a:spcAft>
                <a:spcPts val="1200"/>
              </a:spcAft>
            </a:pPr>
            <a:endParaRPr lang="el-GR" dirty="0"/>
          </a:p>
        </p:txBody>
      </p:sp>
      <p:sp>
        <p:nvSpPr>
          <p:cNvPr id="7" name="Title 1">
            <a:extLst>
              <a:ext uri="{FF2B5EF4-FFF2-40B4-BE49-F238E27FC236}">
                <a16:creationId xmlns:a16="http://schemas.microsoft.com/office/drawing/2014/main" id="{B6857050-C105-4025-ACD7-5C0017D513DB}"/>
              </a:ext>
            </a:extLst>
          </p:cNvPr>
          <p:cNvSpPr>
            <a:spLocks noGrp="1"/>
          </p:cNvSpPr>
          <p:nvPr>
            <p:ph type="title"/>
          </p:nvPr>
        </p:nvSpPr>
        <p:spPr>
          <a:xfrm>
            <a:off x="-108520" y="764704"/>
            <a:ext cx="9144000" cy="648072"/>
          </a:xfrm>
        </p:spPr>
        <p:txBody>
          <a:bodyPr>
            <a:normAutofit/>
          </a:bodyPr>
          <a:lstStyle/>
          <a:p>
            <a:r>
              <a:rPr lang="en-US" sz="2800" b="1" dirty="0">
                <a:solidFill>
                  <a:srgbClr val="FF0000"/>
                </a:solidFill>
              </a:rPr>
              <a:t>STEP 2 - VERIFY </a:t>
            </a:r>
          </a:p>
        </p:txBody>
      </p:sp>
      <p:sp>
        <p:nvSpPr>
          <p:cNvPr id="8" name="Title 1">
            <a:extLst>
              <a:ext uri="{FF2B5EF4-FFF2-40B4-BE49-F238E27FC236}">
                <a16:creationId xmlns:a16="http://schemas.microsoft.com/office/drawing/2014/main" id="{B6857050-C105-4025-ACD7-5C0017D513DB}"/>
              </a:ext>
            </a:extLst>
          </p:cNvPr>
          <p:cNvSpPr txBox="1">
            <a:spLocks/>
          </p:cNvSpPr>
          <p:nvPr/>
        </p:nvSpPr>
        <p:spPr>
          <a:xfrm>
            <a:off x="-36512" y="-65729"/>
            <a:ext cx="91440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000" dirty="0"/>
              <a:t>How to Manage </a:t>
            </a:r>
            <a:r>
              <a:rPr lang="en-US" sz="4000" dirty="0" err="1"/>
              <a:t>Rumours</a:t>
            </a:r>
            <a:endParaRPr lang="en-US" sz="4000" dirty="0"/>
          </a:p>
        </p:txBody>
      </p:sp>
    </p:spTree>
    <p:extLst>
      <p:ext uri="{BB962C8B-B14F-4D97-AF65-F5344CB8AC3E}">
        <p14:creationId xmlns:p14="http://schemas.microsoft.com/office/powerpoint/2010/main" val="7366883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2 - Θέση περιεχομένου">
            <a:extLst>
              <a:ext uri="{FF2B5EF4-FFF2-40B4-BE49-F238E27FC236}">
                <a16:creationId xmlns:a16="http://schemas.microsoft.com/office/drawing/2014/main" id="{6706C1F3-F50F-4FF4-ACFA-EEED4E8F6CEC}"/>
              </a:ext>
            </a:extLst>
          </p:cNvPr>
          <p:cNvSpPr>
            <a:spLocks noGrp="1"/>
          </p:cNvSpPr>
          <p:nvPr>
            <p:ph idx="1"/>
          </p:nvPr>
        </p:nvSpPr>
        <p:spPr>
          <a:xfrm>
            <a:off x="251520" y="1484784"/>
            <a:ext cx="8712967" cy="4608512"/>
          </a:xfrm>
        </p:spPr>
        <p:txBody>
          <a:bodyPr>
            <a:noAutofit/>
          </a:bodyPr>
          <a:lstStyle/>
          <a:p>
            <a:pPr>
              <a:spcBef>
                <a:spcPts val="0"/>
              </a:spcBef>
              <a:spcAft>
                <a:spcPts val="1200"/>
              </a:spcAft>
              <a:buClr>
                <a:srgbClr val="FF0000"/>
              </a:buClr>
              <a:buFont typeface="Wingdings" panose="05000000000000000000" pitchFamily="2" charset="2"/>
              <a:buChar char="§"/>
            </a:pPr>
            <a:r>
              <a:rPr lang="en-US" sz="2400" dirty="0"/>
              <a:t>Don’t just ignore or deny the rumour! </a:t>
            </a:r>
          </a:p>
          <a:p>
            <a:pPr>
              <a:spcBef>
                <a:spcPts val="0"/>
              </a:spcBef>
              <a:spcAft>
                <a:spcPts val="1200"/>
              </a:spcAft>
              <a:buClr>
                <a:srgbClr val="FF0000"/>
              </a:buClr>
              <a:buFont typeface="Wingdings" panose="05000000000000000000" pitchFamily="2" charset="2"/>
              <a:buChar char="§"/>
            </a:pPr>
            <a:r>
              <a:rPr lang="en-US" sz="2400" dirty="0"/>
              <a:t>Replace the </a:t>
            </a:r>
            <a:r>
              <a:rPr lang="en-US" sz="2400" dirty="0" err="1"/>
              <a:t>rumour</a:t>
            </a:r>
            <a:r>
              <a:rPr lang="en-US" sz="2400" dirty="0"/>
              <a:t> with factual information and support people to make informed choices</a:t>
            </a:r>
          </a:p>
          <a:p>
            <a:pPr>
              <a:spcBef>
                <a:spcPts val="0"/>
              </a:spcBef>
              <a:spcAft>
                <a:spcPts val="1200"/>
              </a:spcAft>
              <a:buClr>
                <a:srgbClr val="FF0000"/>
              </a:buClr>
              <a:buFont typeface="Wingdings" panose="05000000000000000000" pitchFamily="2" charset="2"/>
              <a:buChar char="§"/>
            </a:pPr>
            <a:r>
              <a:rPr lang="en-US" sz="2400" dirty="0"/>
              <a:t>Use trusted and respected communication channels</a:t>
            </a:r>
          </a:p>
          <a:p>
            <a:pPr>
              <a:spcBef>
                <a:spcPts val="0"/>
              </a:spcBef>
              <a:spcAft>
                <a:spcPts val="1200"/>
              </a:spcAft>
              <a:buClr>
                <a:srgbClr val="FF0000"/>
              </a:buClr>
              <a:buFont typeface="Wingdings" panose="05000000000000000000" pitchFamily="2" charset="2"/>
              <a:buChar char="§"/>
            </a:pPr>
            <a:r>
              <a:rPr lang="en-US" sz="2400" dirty="0"/>
              <a:t>Use the right language (avoid emotive and judgmental words)</a:t>
            </a:r>
          </a:p>
          <a:p>
            <a:pPr>
              <a:spcBef>
                <a:spcPts val="0"/>
              </a:spcBef>
              <a:spcAft>
                <a:spcPts val="1200"/>
              </a:spcAft>
              <a:buClr>
                <a:srgbClr val="FF0000"/>
              </a:buClr>
              <a:buFont typeface="Wingdings" panose="05000000000000000000" pitchFamily="2" charset="2"/>
              <a:buChar char="§"/>
            </a:pPr>
            <a:r>
              <a:rPr lang="en-US" sz="2400" dirty="0"/>
              <a:t>Respect local customs and culture</a:t>
            </a:r>
          </a:p>
          <a:p>
            <a:pPr>
              <a:spcBef>
                <a:spcPts val="0"/>
              </a:spcBef>
              <a:spcAft>
                <a:spcPts val="1200"/>
              </a:spcAft>
              <a:buClr>
                <a:srgbClr val="FF0000"/>
              </a:buClr>
              <a:buFont typeface="Wingdings" panose="05000000000000000000" pitchFamily="2" charset="2"/>
              <a:buChar char="§"/>
            </a:pPr>
            <a:r>
              <a:rPr lang="en-US" sz="2400" dirty="0"/>
              <a:t>Engage in conversation and check you are being understood</a:t>
            </a:r>
          </a:p>
          <a:p>
            <a:pPr>
              <a:spcBef>
                <a:spcPts val="0"/>
              </a:spcBef>
              <a:spcAft>
                <a:spcPts val="1200"/>
              </a:spcAft>
              <a:buClr>
                <a:srgbClr val="FF0000"/>
              </a:buClr>
              <a:buFont typeface="Wingdings" panose="05000000000000000000" pitchFamily="2" charset="2"/>
              <a:buChar char="§"/>
            </a:pPr>
            <a:r>
              <a:rPr lang="en-US" sz="2400" dirty="0"/>
              <a:t>Ensure all staff and volunteers are armed with the correct information and are saying the same thing</a:t>
            </a:r>
          </a:p>
        </p:txBody>
      </p:sp>
      <p:sp>
        <p:nvSpPr>
          <p:cNvPr id="6" name="Title 1">
            <a:extLst>
              <a:ext uri="{FF2B5EF4-FFF2-40B4-BE49-F238E27FC236}">
                <a16:creationId xmlns:a16="http://schemas.microsoft.com/office/drawing/2014/main" id="{B6857050-C105-4025-ACD7-5C0017D513DB}"/>
              </a:ext>
            </a:extLst>
          </p:cNvPr>
          <p:cNvSpPr txBox="1">
            <a:spLocks/>
          </p:cNvSpPr>
          <p:nvPr/>
        </p:nvSpPr>
        <p:spPr>
          <a:xfrm>
            <a:off x="0" y="-99392"/>
            <a:ext cx="91440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t>How to Manage </a:t>
            </a:r>
            <a:r>
              <a:rPr lang="en-US" dirty="0" err="1"/>
              <a:t>Rumours</a:t>
            </a:r>
            <a:endParaRPr lang="en-US" dirty="0"/>
          </a:p>
        </p:txBody>
      </p:sp>
      <p:sp>
        <p:nvSpPr>
          <p:cNvPr id="7" name="Title 1">
            <a:extLst>
              <a:ext uri="{FF2B5EF4-FFF2-40B4-BE49-F238E27FC236}">
                <a16:creationId xmlns:a16="http://schemas.microsoft.com/office/drawing/2014/main" id="{B6857050-C105-4025-ACD7-5C0017D513DB}"/>
              </a:ext>
            </a:extLst>
          </p:cNvPr>
          <p:cNvSpPr>
            <a:spLocks noGrp="1"/>
          </p:cNvSpPr>
          <p:nvPr>
            <p:ph type="title"/>
          </p:nvPr>
        </p:nvSpPr>
        <p:spPr>
          <a:xfrm>
            <a:off x="251520" y="836712"/>
            <a:ext cx="9144000" cy="504056"/>
          </a:xfrm>
        </p:spPr>
        <p:txBody>
          <a:bodyPr>
            <a:noAutofit/>
          </a:bodyPr>
          <a:lstStyle/>
          <a:p>
            <a:r>
              <a:rPr lang="en-US" sz="2800" b="1" dirty="0">
                <a:solidFill>
                  <a:srgbClr val="FF0000"/>
                </a:solidFill>
              </a:rPr>
              <a:t>STEP 3 - RESPOND </a:t>
            </a:r>
          </a:p>
        </p:txBody>
      </p:sp>
    </p:spTree>
    <p:extLst>
      <p:ext uri="{BB962C8B-B14F-4D97-AF65-F5344CB8AC3E}">
        <p14:creationId xmlns:p14="http://schemas.microsoft.com/office/powerpoint/2010/main" val="35960585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99030C-4EB0-4DA3-AFB0-9810AE30D5D1}"/>
              </a:ext>
            </a:extLst>
          </p:cNvPr>
          <p:cNvSpPr>
            <a:spLocks noGrp="1"/>
          </p:cNvSpPr>
          <p:nvPr>
            <p:ph type="title"/>
          </p:nvPr>
        </p:nvSpPr>
        <p:spPr/>
        <p:txBody>
          <a:bodyPr/>
          <a:lstStyle/>
          <a:p>
            <a:r>
              <a:rPr lang="en-US" dirty="0">
                <a:solidFill>
                  <a:schemeClr val="accent1"/>
                </a:solidFill>
              </a:rPr>
              <a:t>Activity 3</a:t>
            </a:r>
          </a:p>
        </p:txBody>
      </p:sp>
      <p:sp>
        <p:nvSpPr>
          <p:cNvPr id="3" name="Content Placeholder 2">
            <a:extLst>
              <a:ext uri="{FF2B5EF4-FFF2-40B4-BE49-F238E27FC236}">
                <a16:creationId xmlns:a16="http://schemas.microsoft.com/office/drawing/2014/main" id="{002D08DA-58E4-4202-84B0-D13E92991794}"/>
              </a:ext>
            </a:extLst>
          </p:cNvPr>
          <p:cNvSpPr>
            <a:spLocks noGrp="1"/>
          </p:cNvSpPr>
          <p:nvPr>
            <p:ph idx="1"/>
          </p:nvPr>
        </p:nvSpPr>
        <p:spPr>
          <a:xfrm>
            <a:off x="457200" y="1196752"/>
            <a:ext cx="8229600" cy="5386610"/>
          </a:xfrm>
        </p:spPr>
        <p:txBody>
          <a:bodyPr>
            <a:normAutofit/>
          </a:bodyPr>
          <a:lstStyle/>
          <a:p>
            <a:pPr marL="0" indent="0">
              <a:buNone/>
            </a:pPr>
            <a:r>
              <a:rPr lang="en-US" sz="2400" dirty="0">
                <a:solidFill>
                  <a:schemeClr val="accent1"/>
                </a:solidFill>
              </a:rPr>
              <a:t>‘Don’t take the ORS it will make you more ill’</a:t>
            </a:r>
          </a:p>
          <a:p>
            <a:pPr marL="0" indent="0">
              <a:buNone/>
            </a:pPr>
            <a:r>
              <a:rPr lang="en-US" sz="2400" dirty="0">
                <a:solidFill>
                  <a:schemeClr val="accent1"/>
                </a:solidFill>
              </a:rPr>
              <a:t>‘The ORS makes you more ill – I went with my Auntie and she drank ORS and she became even worse. She vomited.’</a:t>
            </a:r>
          </a:p>
          <a:p>
            <a:pPr marL="0" indent="0">
              <a:buNone/>
            </a:pPr>
            <a:r>
              <a:rPr lang="en-US" sz="2400" dirty="0">
                <a:solidFill>
                  <a:schemeClr val="accent1"/>
                </a:solidFill>
              </a:rPr>
              <a:t>‘I was visiting and also saw her get worse’</a:t>
            </a:r>
          </a:p>
          <a:p>
            <a:pPr marL="0" indent="0">
              <a:buNone/>
            </a:pPr>
            <a:r>
              <a:rPr lang="en-US" sz="2400" dirty="0">
                <a:solidFill>
                  <a:schemeClr val="accent1"/>
                </a:solidFill>
              </a:rPr>
              <a:t>‘It was on my shift. She got worse and was vomiting and we had to refer her’</a:t>
            </a:r>
          </a:p>
          <a:p>
            <a:pPr marL="0" indent="0">
              <a:buNone/>
            </a:pPr>
            <a:r>
              <a:rPr lang="en-US" sz="2400" dirty="0">
                <a:solidFill>
                  <a:schemeClr val="accent1"/>
                </a:solidFill>
              </a:rPr>
              <a:t>No one else deteriorated at the same time so it wasn’t due to unsafe water or bad hygiene. We think the ORS was not enough to improve her condition and she vomited when trying to take it. Once in the CTU she was put on IV and made a full recovery and is now back at home.’</a:t>
            </a:r>
          </a:p>
          <a:p>
            <a:pPr marL="0" indent="0">
              <a:buNone/>
            </a:pPr>
            <a:endParaRPr lang="en-US" sz="2400" dirty="0"/>
          </a:p>
        </p:txBody>
      </p:sp>
    </p:spTree>
    <p:extLst>
      <p:ext uri="{BB962C8B-B14F-4D97-AF65-F5344CB8AC3E}">
        <p14:creationId xmlns:p14="http://schemas.microsoft.com/office/powerpoint/2010/main" val="212986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BA888A-38D1-4633-BF14-3CBB8AE546E7}"/>
              </a:ext>
            </a:extLst>
          </p:cNvPr>
          <p:cNvSpPr>
            <a:spLocks noGrp="1"/>
          </p:cNvSpPr>
          <p:nvPr>
            <p:ph type="title"/>
          </p:nvPr>
        </p:nvSpPr>
        <p:spPr/>
        <p:txBody>
          <a:bodyPr/>
          <a:lstStyle/>
          <a:p>
            <a:r>
              <a:rPr lang="en-US" dirty="0">
                <a:solidFill>
                  <a:schemeClr val="accent1"/>
                </a:solidFill>
              </a:rPr>
              <a:t>Activity</a:t>
            </a:r>
          </a:p>
        </p:txBody>
      </p:sp>
      <p:sp>
        <p:nvSpPr>
          <p:cNvPr id="3" name="Content Placeholder 2">
            <a:extLst>
              <a:ext uri="{FF2B5EF4-FFF2-40B4-BE49-F238E27FC236}">
                <a16:creationId xmlns:a16="http://schemas.microsoft.com/office/drawing/2014/main" id="{F6E38708-C1C9-4312-B0AE-AE77A4B03A43}"/>
              </a:ext>
            </a:extLst>
          </p:cNvPr>
          <p:cNvSpPr>
            <a:spLocks noGrp="1"/>
          </p:cNvSpPr>
          <p:nvPr>
            <p:ph idx="1"/>
          </p:nvPr>
        </p:nvSpPr>
        <p:spPr/>
        <p:txBody>
          <a:bodyPr/>
          <a:lstStyle/>
          <a:p>
            <a:pPr marL="0" indent="0">
              <a:buNone/>
            </a:pPr>
            <a:r>
              <a:rPr lang="en-US" dirty="0">
                <a:solidFill>
                  <a:schemeClr val="accent1"/>
                </a:solidFill>
              </a:rPr>
              <a:t>Based on the various quotes decide what your main messages will be regarding this case.</a:t>
            </a:r>
          </a:p>
          <a:p>
            <a:pPr marL="0" indent="0">
              <a:buNone/>
            </a:pPr>
            <a:endParaRPr lang="en-US" dirty="0">
              <a:solidFill>
                <a:schemeClr val="accent1"/>
              </a:solidFill>
            </a:endParaRPr>
          </a:p>
          <a:p>
            <a:pPr marL="0" indent="0">
              <a:buNone/>
            </a:pPr>
            <a:r>
              <a:rPr lang="en-US" dirty="0">
                <a:solidFill>
                  <a:schemeClr val="accent1"/>
                </a:solidFill>
              </a:rPr>
              <a:t>Who will you work with and how will you get these messages into the community ?</a:t>
            </a:r>
          </a:p>
        </p:txBody>
      </p:sp>
    </p:spTree>
    <p:extLst>
      <p:ext uri="{BB962C8B-B14F-4D97-AF65-F5344CB8AC3E}">
        <p14:creationId xmlns:p14="http://schemas.microsoft.com/office/powerpoint/2010/main" val="21161118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3 - Θέση περιεχομένου">
            <a:extLst>
              <a:ext uri="{FF2B5EF4-FFF2-40B4-BE49-F238E27FC236}">
                <a16:creationId xmlns:a16="http://schemas.microsoft.com/office/drawing/2014/main" id="{BF1A176B-30F4-4380-9051-D58672D7AB74}"/>
              </a:ext>
            </a:extLst>
          </p:cNvPr>
          <p:cNvSpPr>
            <a:spLocks noGrp="1"/>
          </p:cNvSpPr>
          <p:nvPr>
            <p:ph idx="1"/>
          </p:nvPr>
        </p:nvSpPr>
        <p:spPr>
          <a:xfrm>
            <a:off x="359024" y="1825685"/>
            <a:ext cx="8928992" cy="3960440"/>
          </a:xfrm>
        </p:spPr>
        <p:txBody>
          <a:bodyPr>
            <a:noAutofit/>
          </a:bodyPr>
          <a:lstStyle/>
          <a:p>
            <a:pPr>
              <a:buClr>
                <a:srgbClr val="FF0000"/>
              </a:buClr>
              <a:buFont typeface="Wingdings" panose="05000000000000000000" pitchFamily="2" charset="2"/>
              <a:buChar char="§"/>
            </a:pPr>
            <a:r>
              <a:rPr lang="en-US" sz="2400" dirty="0"/>
              <a:t>Don’t ignore rumours, they can:</a:t>
            </a:r>
          </a:p>
          <a:p>
            <a:pPr lvl="2">
              <a:buClr>
                <a:srgbClr val="FF0000"/>
              </a:buClr>
              <a:buFont typeface="Wingdings" panose="05000000000000000000" pitchFamily="2" charset="2"/>
              <a:buChar char="Ø"/>
            </a:pPr>
            <a:r>
              <a:rPr lang="en-US" dirty="0"/>
              <a:t>Paralyse programming</a:t>
            </a:r>
          </a:p>
          <a:p>
            <a:pPr lvl="2">
              <a:spcBef>
                <a:spcPts val="0"/>
              </a:spcBef>
              <a:spcAft>
                <a:spcPts val="1200"/>
              </a:spcAft>
              <a:buClr>
                <a:srgbClr val="FF0000"/>
              </a:buClr>
              <a:buFont typeface="Wingdings" panose="05000000000000000000" pitchFamily="2" charset="2"/>
              <a:buChar char="Ø"/>
            </a:pPr>
            <a:r>
              <a:rPr lang="en-US" dirty="0"/>
              <a:t>Put people at risk</a:t>
            </a:r>
          </a:p>
          <a:p>
            <a:pPr>
              <a:spcBef>
                <a:spcPts val="0"/>
              </a:spcBef>
              <a:spcAft>
                <a:spcPts val="1200"/>
              </a:spcAft>
              <a:buClr>
                <a:srgbClr val="FF0000"/>
              </a:buClr>
              <a:buFont typeface="Wingdings" panose="05000000000000000000" pitchFamily="2" charset="2"/>
              <a:buChar char="§"/>
            </a:pPr>
            <a:r>
              <a:rPr lang="en-US" sz="2400" dirty="0"/>
              <a:t>See </a:t>
            </a:r>
            <a:r>
              <a:rPr lang="en-US" sz="2400" dirty="0" err="1"/>
              <a:t>rumours</a:t>
            </a:r>
            <a:r>
              <a:rPr lang="en-US" sz="2400" dirty="0"/>
              <a:t> as an early warning system. Harness them for good and use them to improve response work</a:t>
            </a:r>
          </a:p>
          <a:p>
            <a:pPr>
              <a:spcBef>
                <a:spcPts val="0"/>
              </a:spcBef>
              <a:spcAft>
                <a:spcPts val="1200"/>
              </a:spcAft>
              <a:buClr>
                <a:srgbClr val="FF0000"/>
              </a:buClr>
              <a:buFont typeface="Wingdings" panose="05000000000000000000" pitchFamily="2" charset="2"/>
              <a:buChar char="§"/>
            </a:pPr>
            <a:r>
              <a:rPr lang="en-US" sz="2400" dirty="0"/>
              <a:t>Address the critical ones to protect communities, staff and volunteers</a:t>
            </a:r>
          </a:p>
          <a:p>
            <a:pPr>
              <a:spcBef>
                <a:spcPts val="0"/>
              </a:spcBef>
              <a:spcAft>
                <a:spcPts val="1200"/>
              </a:spcAft>
              <a:buClr>
                <a:srgbClr val="FF0000"/>
              </a:buClr>
              <a:buFont typeface="Wingdings" panose="05000000000000000000" pitchFamily="2" charset="2"/>
              <a:buChar char="§"/>
            </a:pPr>
            <a:r>
              <a:rPr lang="en-US" sz="2400" dirty="0"/>
              <a:t>Discuss rumours in meetings with ORP supervisors, other RC staff and communities</a:t>
            </a:r>
          </a:p>
          <a:p>
            <a:endParaRPr lang="en-US" sz="2400" dirty="0"/>
          </a:p>
          <a:p>
            <a:endParaRPr lang="el-GR" sz="2400" dirty="0"/>
          </a:p>
        </p:txBody>
      </p:sp>
      <p:sp>
        <p:nvSpPr>
          <p:cNvPr id="5" name="Title 1">
            <a:extLst>
              <a:ext uri="{FF2B5EF4-FFF2-40B4-BE49-F238E27FC236}">
                <a16:creationId xmlns:a16="http://schemas.microsoft.com/office/drawing/2014/main" id="{B6857050-C105-4025-ACD7-5C0017D513DB}"/>
              </a:ext>
            </a:extLst>
          </p:cNvPr>
          <p:cNvSpPr txBox="1">
            <a:spLocks/>
          </p:cNvSpPr>
          <p:nvPr/>
        </p:nvSpPr>
        <p:spPr>
          <a:xfrm>
            <a:off x="0" y="-99392"/>
            <a:ext cx="91440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t>How to Manage </a:t>
            </a:r>
            <a:r>
              <a:rPr lang="en-US" dirty="0" err="1"/>
              <a:t>Rumours</a:t>
            </a:r>
            <a:endParaRPr lang="en-US" dirty="0"/>
          </a:p>
        </p:txBody>
      </p:sp>
      <p:sp>
        <p:nvSpPr>
          <p:cNvPr id="7" name="Title 1">
            <a:extLst>
              <a:ext uri="{FF2B5EF4-FFF2-40B4-BE49-F238E27FC236}">
                <a16:creationId xmlns:a16="http://schemas.microsoft.com/office/drawing/2014/main" id="{B6857050-C105-4025-ACD7-5C0017D513DB}"/>
              </a:ext>
            </a:extLst>
          </p:cNvPr>
          <p:cNvSpPr>
            <a:spLocks noGrp="1"/>
          </p:cNvSpPr>
          <p:nvPr>
            <p:ph type="title"/>
          </p:nvPr>
        </p:nvSpPr>
        <p:spPr>
          <a:xfrm>
            <a:off x="251520" y="1052736"/>
            <a:ext cx="9144000" cy="648072"/>
          </a:xfrm>
        </p:spPr>
        <p:txBody>
          <a:bodyPr>
            <a:normAutofit/>
          </a:bodyPr>
          <a:lstStyle/>
          <a:p>
            <a:pPr algn="l"/>
            <a:r>
              <a:rPr lang="en-US" sz="2400" dirty="0"/>
              <a:t>REMEMBER:</a:t>
            </a:r>
          </a:p>
        </p:txBody>
      </p:sp>
    </p:spTree>
    <p:extLst>
      <p:ext uri="{BB962C8B-B14F-4D97-AF65-F5344CB8AC3E}">
        <p14:creationId xmlns:p14="http://schemas.microsoft.com/office/powerpoint/2010/main" val="9688866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D6079F-1030-4BF3-B784-C3584D8DC444}"/>
              </a:ext>
            </a:extLst>
          </p:cNvPr>
          <p:cNvSpPr>
            <a:spLocks noGrp="1"/>
          </p:cNvSpPr>
          <p:nvPr>
            <p:ph type="title"/>
          </p:nvPr>
        </p:nvSpPr>
        <p:spPr/>
        <p:txBody>
          <a:bodyPr/>
          <a:lstStyle/>
          <a:p>
            <a:r>
              <a:rPr lang="en-US" dirty="0"/>
              <a:t>Session overview</a:t>
            </a:r>
          </a:p>
        </p:txBody>
      </p:sp>
      <p:sp>
        <p:nvSpPr>
          <p:cNvPr id="3" name="Content Placeholder 2">
            <a:extLst>
              <a:ext uri="{FF2B5EF4-FFF2-40B4-BE49-F238E27FC236}">
                <a16:creationId xmlns:a16="http://schemas.microsoft.com/office/drawing/2014/main" id="{9149AF94-562E-46F4-94C6-8B6F6C5CF1CB}"/>
              </a:ext>
            </a:extLst>
          </p:cNvPr>
          <p:cNvSpPr>
            <a:spLocks noGrp="1"/>
          </p:cNvSpPr>
          <p:nvPr>
            <p:ph idx="1"/>
          </p:nvPr>
        </p:nvSpPr>
        <p:spPr>
          <a:xfrm>
            <a:off x="467544" y="1412776"/>
            <a:ext cx="8229600" cy="4525963"/>
          </a:xfrm>
        </p:spPr>
        <p:txBody>
          <a:bodyPr>
            <a:normAutofit/>
          </a:bodyPr>
          <a:lstStyle/>
          <a:p>
            <a:pPr>
              <a:buClr>
                <a:srgbClr val="C00000"/>
              </a:buClr>
              <a:buFont typeface="Wingdings" panose="05000000000000000000" pitchFamily="2" charset="2"/>
              <a:buChar char="§"/>
            </a:pPr>
            <a:endParaRPr lang="en-GB" sz="2400" dirty="0"/>
          </a:p>
          <a:p>
            <a:pPr marL="457200" indent="-457200">
              <a:buClr>
                <a:srgbClr val="C00000"/>
              </a:buClr>
              <a:buFont typeface="+mj-lt"/>
              <a:buAutoNum type="arabicPeriod"/>
            </a:pPr>
            <a:r>
              <a:rPr lang="en-GB" sz="2400" dirty="0"/>
              <a:t>Stigma, Rumours and possible consequences</a:t>
            </a:r>
          </a:p>
          <a:p>
            <a:pPr marL="457200" indent="-457200">
              <a:buClr>
                <a:srgbClr val="C00000"/>
              </a:buClr>
              <a:buFont typeface="+mj-lt"/>
              <a:buAutoNum type="arabicPeriod"/>
            </a:pPr>
            <a:r>
              <a:rPr lang="en-GB" sz="2400" dirty="0"/>
              <a:t>Preventing Stigma</a:t>
            </a:r>
          </a:p>
          <a:p>
            <a:pPr marL="457200" indent="-457200">
              <a:buClr>
                <a:srgbClr val="C00000"/>
              </a:buClr>
              <a:buFont typeface="+mj-lt"/>
              <a:buAutoNum type="arabicPeriod"/>
            </a:pPr>
            <a:r>
              <a:rPr lang="en-GB" sz="2400" dirty="0"/>
              <a:t>Managing Rumours</a:t>
            </a:r>
          </a:p>
          <a:p>
            <a:pPr marL="457200" indent="-457200">
              <a:buClr>
                <a:srgbClr val="C00000"/>
              </a:buClr>
              <a:buFont typeface="+mj-lt"/>
              <a:buAutoNum type="arabicPeriod"/>
            </a:pPr>
            <a:endParaRPr lang="en-GB" sz="2400" dirty="0"/>
          </a:p>
          <a:p>
            <a:pPr marL="457200" indent="-457200">
              <a:buClr>
                <a:srgbClr val="C00000"/>
              </a:buClr>
              <a:buFont typeface="+mj-lt"/>
              <a:buAutoNum type="arabicPeriod"/>
            </a:pPr>
            <a:endParaRPr lang="en-GB" sz="2400" dirty="0"/>
          </a:p>
          <a:p>
            <a:pPr marL="457200" indent="-457200">
              <a:buClr>
                <a:srgbClr val="C00000"/>
              </a:buClr>
              <a:buFont typeface="+mj-lt"/>
              <a:buAutoNum type="arabicPeriod"/>
            </a:pPr>
            <a:endParaRPr lang="en-GB" sz="2400" dirty="0"/>
          </a:p>
          <a:p>
            <a:pPr marL="0" indent="0">
              <a:buClr>
                <a:srgbClr val="C00000"/>
              </a:buClr>
              <a:buNone/>
            </a:pPr>
            <a:endParaRPr lang="en-GB" sz="2400" dirty="0"/>
          </a:p>
          <a:p>
            <a:pPr marL="0" indent="0">
              <a:buClr>
                <a:srgbClr val="C00000"/>
              </a:buClr>
              <a:buNone/>
            </a:pPr>
            <a:endParaRPr lang="en-GB" sz="2400" dirty="0"/>
          </a:p>
          <a:p>
            <a:pPr marL="0" indent="0">
              <a:buClr>
                <a:srgbClr val="C00000"/>
              </a:buClr>
              <a:buNone/>
            </a:pPr>
            <a:endParaRPr lang="en-GB" sz="2400" dirty="0"/>
          </a:p>
          <a:p>
            <a:pPr marL="0" indent="0">
              <a:buClr>
                <a:srgbClr val="C00000"/>
              </a:buClr>
              <a:buNone/>
            </a:pPr>
            <a:endParaRPr lang="en-GB" sz="2400" dirty="0"/>
          </a:p>
        </p:txBody>
      </p:sp>
    </p:spTree>
    <p:extLst>
      <p:ext uri="{BB962C8B-B14F-4D97-AF65-F5344CB8AC3E}">
        <p14:creationId xmlns:p14="http://schemas.microsoft.com/office/powerpoint/2010/main" val="35809535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D6079F-1030-4BF3-B784-C3584D8DC444}"/>
              </a:ext>
            </a:extLst>
          </p:cNvPr>
          <p:cNvSpPr>
            <a:spLocks noGrp="1"/>
          </p:cNvSpPr>
          <p:nvPr>
            <p:ph type="title"/>
          </p:nvPr>
        </p:nvSpPr>
        <p:spPr>
          <a:xfrm>
            <a:off x="467544" y="-171400"/>
            <a:ext cx="8229600" cy="1282154"/>
          </a:xfrm>
        </p:spPr>
        <p:txBody>
          <a:bodyPr>
            <a:normAutofit/>
          </a:bodyPr>
          <a:lstStyle/>
          <a:p>
            <a:pPr marL="457200" indent="-457200"/>
            <a:r>
              <a:rPr lang="en-US" dirty="0"/>
              <a:t>Stigma &amp; Rumours</a:t>
            </a:r>
          </a:p>
        </p:txBody>
      </p:sp>
      <p:sp>
        <p:nvSpPr>
          <p:cNvPr id="6" name="Rectangle 5"/>
          <p:cNvSpPr/>
          <p:nvPr/>
        </p:nvSpPr>
        <p:spPr>
          <a:xfrm>
            <a:off x="395536" y="1196752"/>
            <a:ext cx="8424936" cy="4247317"/>
          </a:xfrm>
          <a:prstGeom prst="rect">
            <a:avLst/>
          </a:prstGeom>
        </p:spPr>
        <p:txBody>
          <a:bodyPr wrap="square">
            <a:spAutoFit/>
          </a:bodyPr>
          <a:lstStyle/>
          <a:p>
            <a:r>
              <a:rPr lang="en-US" b="1" dirty="0"/>
              <a:t>WHAT IS STIGMA ?</a:t>
            </a:r>
          </a:p>
          <a:p>
            <a:endParaRPr lang="en-US" dirty="0"/>
          </a:p>
          <a:p>
            <a:r>
              <a:rPr lang="en-US" dirty="0">
                <a:solidFill>
                  <a:srgbClr val="0000FF"/>
                </a:solidFill>
              </a:rPr>
              <a:t>A stigma is a mark of disgrace</a:t>
            </a:r>
            <a:r>
              <a:rPr lang="en-US" dirty="0"/>
              <a:t> associated with a particular circumstance, quality, or person. A cholera-stigmatized person is a person who is rejected or </a:t>
            </a:r>
            <a:r>
              <a:rPr lang="en-US" dirty="0">
                <a:solidFill>
                  <a:srgbClr val="0000FF"/>
                </a:solidFill>
              </a:rPr>
              <a:t>treated unfairly BECAUSE of Cholera</a:t>
            </a:r>
            <a:r>
              <a:rPr lang="en-US" dirty="0"/>
              <a:t>.</a:t>
            </a:r>
          </a:p>
          <a:p>
            <a:endParaRPr lang="en-US" dirty="0"/>
          </a:p>
          <a:p>
            <a:r>
              <a:rPr lang="en-US" dirty="0"/>
              <a:t>Signs of cholera stigma (Examples)</a:t>
            </a:r>
          </a:p>
          <a:p>
            <a:endParaRPr lang="en-US" dirty="0"/>
          </a:p>
          <a:p>
            <a:pPr marL="285750" indent="-285750">
              <a:buClr>
                <a:srgbClr val="FF0000"/>
              </a:buClr>
              <a:buFont typeface="Wingdings" panose="05000000000000000000" pitchFamily="2" charset="2"/>
              <a:buChar char="§"/>
            </a:pPr>
            <a:r>
              <a:rPr lang="en-US" dirty="0"/>
              <a:t>Refusing to take care of a person / relative sick with cholera.</a:t>
            </a:r>
          </a:p>
          <a:p>
            <a:pPr marL="285750" indent="-285750">
              <a:buClr>
                <a:srgbClr val="FF0000"/>
              </a:buClr>
              <a:buFont typeface="Wingdings" panose="05000000000000000000" pitchFamily="2" charset="2"/>
              <a:buChar char="§"/>
            </a:pPr>
            <a:r>
              <a:rPr lang="en-US" dirty="0"/>
              <a:t>Refusing to take a person sick with cholera to a health facility.</a:t>
            </a:r>
          </a:p>
          <a:p>
            <a:pPr marL="285750" indent="-285750">
              <a:buClr>
                <a:srgbClr val="FF0000"/>
              </a:buClr>
              <a:buFont typeface="Wingdings" panose="05000000000000000000" pitchFamily="2" charset="2"/>
              <a:buChar char="§"/>
            </a:pPr>
            <a:r>
              <a:rPr lang="en-US" dirty="0"/>
              <a:t>Avoiding families who have a person sick with cholera.</a:t>
            </a:r>
          </a:p>
          <a:p>
            <a:pPr marL="285750" indent="-285750">
              <a:buClr>
                <a:srgbClr val="FF0000"/>
              </a:buClr>
              <a:buFont typeface="Wingdings" panose="05000000000000000000" pitchFamily="2" charset="2"/>
              <a:buChar char="§"/>
            </a:pPr>
            <a:r>
              <a:rPr lang="en-US" dirty="0"/>
              <a:t>Name-calling and shaming a person with cholera and their families.</a:t>
            </a:r>
          </a:p>
          <a:p>
            <a:pPr marL="285750" indent="-285750">
              <a:buClr>
                <a:srgbClr val="FF0000"/>
              </a:buClr>
              <a:buFont typeface="Wingdings" panose="05000000000000000000" pitchFamily="2" charset="2"/>
              <a:buChar char="§"/>
            </a:pPr>
            <a:r>
              <a:rPr lang="en-US" dirty="0"/>
              <a:t>Refusing to treat a person sick with cholera.</a:t>
            </a:r>
          </a:p>
          <a:p>
            <a:pPr marL="285750" indent="-285750">
              <a:buClr>
                <a:srgbClr val="FF0000"/>
              </a:buClr>
              <a:buFont typeface="Wingdings" panose="05000000000000000000" pitchFamily="2" charset="2"/>
              <a:buChar char="§"/>
            </a:pPr>
            <a:r>
              <a:rPr lang="en-US" dirty="0"/>
              <a:t>Shutting down roads to prevent people with cholera from seeking care.</a:t>
            </a:r>
          </a:p>
          <a:p>
            <a:pPr marL="285750" indent="-285750">
              <a:buClr>
                <a:srgbClr val="FF0000"/>
              </a:buClr>
              <a:buFont typeface="Wingdings" panose="05000000000000000000" pitchFamily="2" charset="2"/>
              <a:buChar char="§"/>
            </a:pPr>
            <a:r>
              <a:rPr lang="en-US" dirty="0"/>
              <a:t>Stoning people carrying a deceased person to cemetery	</a:t>
            </a:r>
          </a:p>
        </p:txBody>
      </p:sp>
      <p:pic>
        <p:nvPicPr>
          <p:cNvPr id="1026" name="Picture 2" descr="147385730"/>
          <p:cNvPicPr>
            <a:picLocks noChangeAspect="1" noChangeArrowheads="1"/>
          </p:cNvPicPr>
          <p:nvPr/>
        </p:nvPicPr>
        <p:blipFill rotWithShape="1">
          <a:blip r:embed="rId3">
            <a:extLst>
              <a:ext uri="{28A0092B-C50C-407E-A947-70E740481C1C}">
                <a14:useLocalDpi xmlns:a14="http://schemas.microsoft.com/office/drawing/2010/main" val="0"/>
              </a:ext>
            </a:extLst>
          </a:blip>
          <a:srcRect b="9806"/>
          <a:stretch/>
        </p:blipFill>
        <p:spPr bwMode="auto">
          <a:xfrm>
            <a:off x="6876256" y="2564904"/>
            <a:ext cx="1428750" cy="1314426"/>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42140731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F23E8D-AA46-4CE4-9B73-E125388B4CD3}"/>
              </a:ext>
            </a:extLst>
          </p:cNvPr>
          <p:cNvSpPr>
            <a:spLocks noGrp="1"/>
          </p:cNvSpPr>
          <p:nvPr>
            <p:ph type="title"/>
          </p:nvPr>
        </p:nvSpPr>
        <p:spPr/>
        <p:txBody>
          <a:bodyPr/>
          <a:lstStyle/>
          <a:p>
            <a:r>
              <a:rPr lang="en-US" dirty="0"/>
              <a:t>What Causes Cholera Stigma</a:t>
            </a:r>
          </a:p>
        </p:txBody>
      </p:sp>
      <p:sp>
        <p:nvSpPr>
          <p:cNvPr id="3" name="Content Placeholder 2">
            <a:extLst>
              <a:ext uri="{FF2B5EF4-FFF2-40B4-BE49-F238E27FC236}">
                <a16:creationId xmlns:a16="http://schemas.microsoft.com/office/drawing/2014/main" id="{3FD8B618-B527-4E2B-8884-006F117BE975}"/>
              </a:ext>
            </a:extLst>
          </p:cNvPr>
          <p:cNvSpPr>
            <a:spLocks noGrp="1"/>
          </p:cNvSpPr>
          <p:nvPr>
            <p:ph idx="1"/>
          </p:nvPr>
        </p:nvSpPr>
        <p:spPr>
          <a:xfrm>
            <a:off x="457200" y="1600200"/>
            <a:ext cx="8229600" cy="4061048"/>
          </a:xfrm>
        </p:spPr>
        <p:txBody>
          <a:bodyPr>
            <a:normAutofit/>
          </a:bodyPr>
          <a:lstStyle/>
          <a:p>
            <a:pPr>
              <a:buClr>
                <a:srgbClr val="FF0000"/>
              </a:buClr>
              <a:buFont typeface="Wingdings" panose="05000000000000000000" pitchFamily="2" charset="2"/>
              <a:buChar char="§"/>
            </a:pPr>
            <a:r>
              <a:rPr lang="en-US" sz="2800" b="1" i="1" dirty="0">
                <a:solidFill>
                  <a:srgbClr val="FF0000"/>
                </a:solidFill>
              </a:rPr>
              <a:t>Lack of knowledge </a:t>
            </a:r>
            <a:r>
              <a:rPr lang="en-US" sz="2800" dirty="0"/>
              <a:t>about how cholera is spread</a:t>
            </a:r>
          </a:p>
          <a:p>
            <a:pPr>
              <a:buClr>
                <a:srgbClr val="FF0000"/>
              </a:buClr>
              <a:buFont typeface="Wingdings" panose="05000000000000000000" pitchFamily="2" charset="2"/>
              <a:buChar char="§"/>
            </a:pPr>
            <a:r>
              <a:rPr lang="en-US" sz="2800" dirty="0"/>
              <a:t>A need to </a:t>
            </a:r>
            <a:r>
              <a:rPr lang="en-US" sz="2800" b="1" i="1" dirty="0">
                <a:solidFill>
                  <a:srgbClr val="FF0000"/>
                </a:solidFill>
              </a:rPr>
              <a:t>blame</a:t>
            </a:r>
            <a:r>
              <a:rPr lang="en-US" sz="2800" dirty="0">
                <a:solidFill>
                  <a:srgbClr val="FF0000"/>
                </a:solidFill>
              </a:rPr>
              <a:t> </a:t>
            </a:r>
            <a:r>
              <a:rPr lang="en-US" sz="2800" dirty="0"/>
              <a:t>someone (prescribing </a:t>
            </a:r>
            <a:r>
              <a:rPr lang="en-US" sz="2800" b="1" i="1" dirty="0"/>
              <a:t>fault</a:t>
            </a:r>
            <a:r>
              <a:rPr lang="en-US" sz="2800" dirty="0"/>
              <a:t>)</a:t>
            </a:r>
          </a:p>
          <a:p>
            <a:pPr>
              <a:buClr>
                <a:srgbClr val="FF0000"/>
              </a:buClr>
              <a:buFont typeface="Wingdings" panose="05000000000000000000" pitchFamily="2" charset="2"/>
              <a:buChar char="§"/>
            </a:pPr>
            <a:r>
              <a:rPr lang="en-US" sz="2800" b="1" i="1" dirty="0">
                <a:solidFill>
                  <a:srgbClr val="FF0000"/>
                </a:solidFill>
              </a:rPr>
              <a:t>Judgements</a:t>
            </a:r>
            <a:r>
              <a:rPr lang="en-US" sz="2800" b="1" i="1" dirty="0"/>
              <a:t> </a:t>
            </a:r>
            <a:r>
              <a:rPr lang="en-US" sz="2800" dirty="0"/>
              <a:t>about people with cholera and their families</a:t>
            </a:r>
          </a:p>
          <a:p>
            <a:pPr>
              <a:buClr>
                <a:srgbClr val="FF0000"/>
              </a:buClr>
              <a:buFont typeface="Wingdings" panose="05000000000000000000" pitchFamily="2" charset="2"/>
              <a:buChar char="§"/>
            </a:pPr>
            <a:r>
              <a:rPr lang="en-US" sz="2800" dirty="0"/>
              <a:t>Gossip spreading </a:t>
            </a:r>
            <a:r>
              <a:rPr lang="en-US" sz="2800" b="1" i="1" dirty="0" err="1">
                <a:solidFill>
                  <a:srgbClr val="FF0000"/>
                </a:solidFill>
              </a:rPr>
              <a:t>rumours</a:t>
            </a:r>
            <a:r>
              <a:rPr lang="en-US" sz="2800" b="1" i="1" dirty="0">
                <a:solidFill>
                  <a:srgbClr val="FF0000"/>
                </a:solidFill>
              </a:rPr>
              <a:t>, myths and fears </a:t>
            </a:r>
            <a:r>
              <a:rPr lang="en-US" sz="2800" dirty="0"/>
              <a:t>about cholera</a:t>
            </a:r>
          </a:p>
          <a:p>
            <a:pPr>
              <a:buClr>
                <a:srgbClr val="FF0000"/>
              </a:buClr>
              <a:buFont typeface="Wingdings" panose="05000000000000000000" pitchFamily="2" charset="2"/>
              <a:buChar char="§"/>
            </a:pPr>
            <a:r>
              <a:rPr lang="en-US" sz="2800" b="1" i="1" dirty="0">
                <a:solidFill>
                  <a:srgbClr val="FF0000"/>
                </a:solidFill>
              </a:rPr>
              <a:t>Fear</a:t>
            </a:r>
            <a:r>
              <a:rPr lang="en-US" sz="2800" dirty="0">
                <a:solidFill>
                  <a:srgbClr val="FF0000"/>
                </a:solidFill>
              </a:rPr>
              <a:t> </a:t>
            </a:r>
            <a:r>
              <a:rPr lang="en-US" sz="2800" dirty="0"/>
              <a:t>(and anger) about indiscriminate nature of disease and death</a:t>
            </a:r>
          </a:p>
        </p:txBody>
      </p:sp>
    </p:spTree>
    <p:extLst>
      <p:ext uri="{BB962C8B-B14F-4D97-AF65-F5344CB8AC3E}">
        <p14:creationId xmlns:p14="http://schemas.microsoft.com/office/powerpoint/2010/main" val="759010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62804A-855A-4C86-B06F-BF538E0659C8}"/>
              </a:ext>
            </a:extLst>
          </p:cNvPr>
          <p:cNvSpPr>
            <a:spLocks noGrp="1"/>
          </p:cNvSpPr>
          <p:nvPr>
            <p:ph type="title"/>
          </p:nvPr>
        </p:nvSpPr>
        <p:spPr/>
        <p:txBody>
          <a:bodyPr/>
          <a:lstStyle/>
          <a:p>
            <a:r>
              <a:rPr lang="en-US" dirty="0"/>
              <a:t>How to Prevent Cholera Stigma?</a:t>
            </a:r>
          </a:p>
        </p:txBody>
      </p:sp>
      <p:sp>
        <p:nvSpPr>
          <p:cNvPr id="3" name="Content Placeholder 2">
            <a:extLst>
              <a:ext uri="{FF2B5EF4-FFF2-40B4-BE49-F238E27FC236}">
                <a16:creationId xmlns:a16="http://schemas.microsoft.com/office/drawing/2014/main" id="{F35C147E-9A58-4AD5-9DAC-A10966B82C72}"/>
              </a:ext>
            </a:extLst>
          </p:cNvPr>
          <p:cNvSpPr>
            <a:spLocks noGrp="1"/>
          </p:cNvSpPr>
          <p:nvPr>
            <p:ph idx="1"/>
          </p:nvPr>
        </p:nvSpPr>
        <p:spPr/>
        <p:txBody>
          <a:bodyPr>
            <a:normAutofit fontScale="92500" lnSpcReduction="10000"/>
          </a:bodyPr>
          <a:lstStyle/>
          <a:p>
            <a:pPr>
              <a:buClr>
                <a:srgbClr val="FF0000"/>
              </a:buClr>
              <a:buFont typeface="Wingdings" panose="05000000000000000000" pitchFamily="2" charset="2"/>
              <a:buChar char="§"/>
            </a:pPr>
            <a:r>
              <a:rPr lang="en-US" sz="2800" dirty="0"/>
              <a:t>Cholera is caused by germs not people and can be prevented through use of treated water, washing hands, use of safe sanitation and protection of food</a:t>
            </a:r>
            <a:br>
              <a:rPr lang="en-US" sz="2800" dirty="0"/>
            </a:br>
            <a:endParaRPr lang="en-US" sz="2800" dirty="0"/>
          </a:p>
          <a:p>
            <a:pPr>
              <a:buClr>
                <a:srgbClr val="FF0000"/>
              </a:buClr>
              <a:buFont typeface="Wingdings" panose="05000000000000000000" pitchFamily="2" charset="2"/>
              <a:buChar char="§"/>
            </a:pPr>
            <a:r>
              <a:rPr lang="en-US" sz="2800" dirty="0"/>
              <a:t>People with cholera can be treated and return to good health</a:t>
            </a:r>
            <a:br>
              <a:rPr lang="en-US" sz="2800" dirty="0"/>
            </a:br>
            <a:endParaRPr lang="en-US" sz="2800" dirty="0"/>
          </a:p>
          <a:p>
            <a:pPr>
              <a:buClr>
                <a:srgbClr val="FF0000"/>
              </a:buClr>
              <a:buFont typeface="Wingdings" panose="05000000000000000000" pitchFamily="2" charset="2"/>
              <a:buChar char="§"/>
            </a:pPr>
            <a:r>
              <a:rPr lang="en-US" sz="2800" dirty="0"/>
              <a:t>People with cholera need your help and not your blame</a:t>
            </a:r>
            <a:br>
              <a:rPr lang="en-US" sz="2800" dirty="0"/>
            </a:br>
            <a:endParaRPr lang="en-US" sz="2800" dirty="0"/>
          </a:p>
          <a:p>
            <a:pPr>
              <a:buClr>
                <a:srgbClr val="FF0000"/>
              </a:buClr>
              <a:buFont typeface="Wingdings" panose="05000000000000000000" pitchFamily="2" charset="2"/>
              <a:buChar char="§"/>
            </a:pPr>
            <a:r>
              <a:rPr lang="en-US" sz="2800" dirty="0"/>
              <a:t>Imagine if you had cholera due to an unsafe water supply and people refused to help you</a:t>
            </a:r>
          </a:p>
          <a:p>
            <a:endParaRPr lang="en-US" sz="2800" dirty="0"/>
          </a:p>
          <a:p>
            <a:endParaRPr lang="en-US" sz="2800" dirty="0"/>
          </a:p>
        </p:txBody>
      </p:sp>
      <p:pic>
        <p:nvPicPr>
          <p:cNvPr id="2050" name="Picture 2" descr="578195395"/>
          <p:cNvPicPr>
            <a:picLocks noChangeAspect="1" noChangeArrowheads="1"/>
          </p:cNvPicPr>
          <p:nvPr/>
        </p:nvPicPr>
        <p:blipFill rotWithShape="1">
          <a:blip r:embed="rId3">
            <a:extLst>
              <a:ext uri="{28A0092B-C50C-407E-A947-70E740481C1C}">
                <a14:useLocalDpi xmlns:a14="http://schemas.microsoft.com/office/drawing/2010/main" val="0"/>
              </a:ext>
            </a:extLst>
          </a:blip>
          <a:srcRect l="18108" t="20160" r="27570" b="29441"/>
          <a:stretch/>
        </p:blipFill>
        <p:spPr bwMode="auto">
          <a:xfrm rot="19257755">
            <a:off x="6294421" y="5752195"/>
            <a:ext cx="1136533" cy="841876"/>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6356191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D615C37-2DFD-45F1-BC69-A02B201B4D01}"/>
              </a:ext>
            </a:extLst>
          </p:cNvPr>
          <p:cNvSpPr>
            <a:spLocks noGrp="1"/>
          </p:cNvSpPr>
          <p:nvPr>
            <p:ph idx="1"/>
          </p:nvPr>
        </p:nvSpPr>
        <p:spPr>
          <a:xfrm>
            <a:off x="3386004" y="1268760"/>
            <a:ext cx="5757996" cy="5069160"/>
          </a:xfrm>
        </p:spPr>
        <p:txBody>
          <a:bodyPr>
            <a:noAutofit/>
          </a:bodyPr>
          <a:lstStyle/>
          <a:p>
            <a:pPr>
              <a:spcAft>
                <a:spcPts val="1200"/>
              </a:spcAft>
              <a:buFont typeface="Wingdings" charset="2"/>
              <a:buChar char="§"/>
            </a:pPr>
            <a:r>
              <a:rPr lang="en-GB" sz="2400" dirty="0">
                <a:solidFill>
                  <a:srgbClr val="FF0000"/>
                </a:solidFill>
              </a:rPr>
              <a:t>Unverified information </a:t>
            </a:r>
            <a:r>
              <a:rPr lang="en-GB" sz="2400" dirty="0"/>
              <a:t>that can be spread intentionally or unintentionally</a:t>
            </a:r>
          </a:p>
          <a:p>
            <a:pPr>
              <a:spcAft>
                <a:spcPts val="1200"/>
              </a:spcAft>
              <a:buFont typeface="Wingdings" charset="2"/>
              <a:buChar char="§"/>
            </a:pPr>
            <a:r>
              <a:rPr lang="en-GB" sz="2400" dirty="0"/>
              <a:t>Can be </a:t>
            </a:r>
            <a:r>
              <a:rPr lang="en-GB" sz="2400" dirty="0">
                <a:solidFill>
                  <a:srgbClr val="FF0000"/>
                </a:solidFill>
              </a:rPr>
              <a:t>true, false </a:t>
            </a:r>
            <a:r>
              <a:rPr lang="en-GB" sz="2400" dirty="0"/>
              <a:t>or a </a:t>
            </a:r>
            <a:r>
              <a:rPr lang="en-GB" sz="2400" dirty="0">
                <a:solidFill>
                  <a:srgbClr val="FF0000"/>
                </a:solidFill>
              </a:rPr>
              <a:t>mix of both</a:t>
            </a:r>
          </a:p>
          <a:p>
            <a:pPr>
              <a:spcAft>
                <a:spcPts val="1200"/>
              </a:spcAft>
              <a:buFont typeface="Wingdings" charset="2"/>
              <a:buChar char="§"/>
            </a:pPr>
            <a:r>
              <a:rPr lang="en-GB" sz="2400" dirty="0"/>
              <a:t>Can involve </a:t>
            </a:r>
            <a:r>
              <a:rPr lang="en-GB" sz="2400" dirty="0">
                <a:solidFill>
                  <a:srgbClr val="FF0000"/>
                </a:solidFill>
              </a:rPr>
              <a:t>associating two facts falsely </a:t>
            </a:r>
            <a:r>
              <a:rPr lang="en-GB" sz="2400" dirty="0"/>
              <a:t>or</a:t>
            </a:r>
            <a:r>
              <a:rPr lang="en-GB" sz="2400" dirty="0">
                <a:solidFill>
                  <a:srgbClr val="FF0000"/>
                </a:solidFill>
              </a:rPr>
              <a:t> </a:t>
            </a:r>
            <a:r>
              <a:rPr lang="en-GB" sz="2400" dirty="0"/>
              <a:t>a statement becoming </a:t>
            </a:r>
            <a:r>
              <a:rPr lang="en-GB" sz="2400" dirty="0">
                <a:solidFill>
                  <a:srgbClr val="FF0000"/>
                </a:solidFill>
              </a:rPr>
              <a:t>increasingly exaggerated</a:t>
            </a:r>
          </a:p>
          <a:p>
            <a:pPr>
              <a:spcAft>
                <a:spcPts val="1200"/>
              </a:spcAft>
              <a:buFont typeface="Wingdings" charset="2"/>
              <a:buChar char="§"/>
            </a:pPr>
            <a:r>
              <a:rPr lang="en-GB" sz="2400" dirty="0"/>
              <a:t>Often </a:t>
            </a:r>
            <a:r>
              <a:rPr lang="en-GB" sz="2400" dirty="0">
                <a:solidFill>
                  <a:srgbClr val="FF0000"/>
                </a:solidFill>
              </a:rPr>
              <a:t>seen as negative </a:t>
            </a:r>
            <a:r>
              <a:rPr lang="en-GB" sz="2400" dirty="0"/>
              <a:t>– dismissed as idle talk or gossip…but can have a big impact or even be useful </a:t>
            </a:r>
          </a:p>
          <a:p>
            <a:pPr>
              <a:spcAft>
                <a:spcPts val="1200"/>
              </a:spcAft>
              <a:buFont typeface="Wingdings" charset="2"/>
              <a:buChar char="§"/>
            </a:pPr>
            <a:r>
              <a:rPr lang="en-GB" sz="2400" dirty="0"/>
              <a:t>Can be </a:t>
            </a:r>
            <a:r>
              <a:rPr lang="en-GB" sz="2400" dirty="0">
                <a:solidFill>
                  <a:srgbClr val="FF0000"/>
                </a:solidFill>
              </a:rPr>
              <a:t>about programme, a</a:t>
            </a:r>
            <a:r>
              <a:rPr lang="en-GB" sz="2400" dirty="0"/>
              <a:t> </a:t>
            </a:r>
            <a:r>
              <a:rPr lang="en-GB" sz="2400" dirty="0">
                <a:solidFill>
                  <a:srgbClr val="FF0000"/>
                </a:solidFill>
              </a:rPr>
              <a:t>National Society, a disease</a:t>
            </a:r>
            <a:r>
              <a:rPr lang="en-GB" sz="2400" dirty="0"/>
              <a:t> or </a:t>
            </a:r>
            <a:r>
              <a:rPr lang="en-GB" sz="2400" dirty="0">
                <a:solidFill>
                  <a:srgbClr val="FF0000"/>
                </a:solidFill>
              </a:rPr>
              <a:t>social issue</a:t>
            </a:r>
          </a:p>
          <a:p>
            <a:pPr latinLnBrk="1">
              <a:buFontTx/>
              <a:buChar char="-"/>
            </a:pPr>
            <a:endParaRPr lang="en-US" sz="2400" dirty="0"/>
          </a:p>
        </p:txBody>
      </p:sp>
      <p:pic>
        <p:nvPicPr>
          <p:cNvPr id="5" name="Picture 4" descr="p-SDN0365 (1).jpg">
            <a:extLst>
              <a:ext uri="{FF2B5EF4-FFF2-40B4-BE49-F238E27FC236}">
                <a16:creationId xmlns:a16="http://schemas.microsoft.com/office/drawing/2014/main" id="{AC11A942-E02F-471B-A09B-823B29F6D9FA}"/>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23528" y="1628800"/>
            <a:ext cx="3062476" cy="4221088"/>
          </a:xfrm>
          <a:prstGeom prst="rect">
            <a:avLst/>
          </a:prstGeom>
        </p:spPr>
      </p:pic>
      <p:sp>
        <p:nvSpPr>
          <p:cNvPr id="6" name="Title 1">
            <a:extLst>
              <a:ext uri="{FF2B5EF4-FFF2-40B4-BE49-F238E27FC236}">
                <a16:creationId xmlns:a16="http://schemas.microsoft.com/office/drawing/2014/main" id="{5DD6079F-1030-4BF3-B784-C3584D8DC444}"/>
              </a:ext>
            </a:extLst>
          </p:cNvPr>
          <p:cNvSpPr txBox="1">
            <a:spLocks/>
          </p:cNvSpPr>
          <p:nvPr/>
        </p:nvSpPr>
        <p:spPr>
          <a:xfrm>
            <a:off x="467544" y="-171400"/>
            <a:ext cx="8229600" cy="128215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457200" indent="-457200"/>
            <a:r>
              <a:rPr lang="en-US" dirty="0"/>
              <a:t>What are </a:t>
            </a:r>
            <a:r>
              <a:rPr lang="en-US" dirty="0" err="1"/>
              <a:t>Rumours</a:t>
            </a:r>
            <a:r>
              <a:rPr lang="en-US" dirty="0"/>
              <a:t> ?</a:t>
            </a:r>
          </a:p>
        </p:txBody>
      </p:sp>
    </p:spTree>
    <p:extLst>
      <p:ext uri="{BB962C8B-B14F-4D97-AF65-F5344CB8AC3E}">
        <p14:creationId xmlns:p14="http://schemas.microsoft.com/office/powerpoint/2010/main" val="28547582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57050-C105-4025-ACD7-5C0017D513DB}"/>
              </a:ext>
            </a:extLst>
          </p:cNvPr>
          <p:cNvSpPr>
            <a:spLocks noGrp="1"/>
          </p:cNvSpPr>
          <p:nvPr>
            <p:ph type="title"/>
          </p:nvPr>
        </p:nvSpPr>
        <p:spPr>
          <a:xfrm>
            <a:off x="467544" y="188640"/>
            <a:ext cx="8229600" cy="850106"/>
          </a:xfrm>
        </p:spPr>
        <p:txBody>
          <a:bodyPr/>
          <a:lstStyle/>
          <a:p>
            <a:r>
              <a:rPr lang="en-US" dirty="0"/>
              <a:t>Different types of Rumours</a:t>
            </a:r>
          </a:p>
        </p:txBody>
      </p:sp>
      <p:sp>
        <p:nvSpPr>
          <p:cNvPr id="8" name="Content Placeholder 2">
            <a:extLst>
              <a:ext uri="{FF2B5EF4-FFF2-40B4-BE49-F238E27FC236}">
                <a16:creationId xmlns:a16="http://schemas.microsoft.com/office/drawing/2014/main" id="{7E4F1810-1D8E-4C20-BF64-8FC0BD5A8CB2}"/>
              </a:ext>
            </a:extLst>
          </p:cNvPr>
          <p:cNvSpPr>
            <a:spLocks noGrp="1"/>
          </p:cNvSpPr>
          <p:nvPr/>
        </p:nvSpPr>
        <p:spPr bwMode="auto">
          <a:xfrm>
            <a:off x="395536" y="1333500"/>
            <a:ext cx="8579296" cy="55245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73050" indent="-273050" algn="l" rtl="0" eaLnBrk="1" fontAlgn="base" hangingPunct="1">
              <a:spcBef>
                <a:spcPct val="20000"/>
              </a:spcBef>
              <a:spcAft>
                <a:spcPct val="0"/>
              </a:spcAft>
              <a:buClr>
                <a:srgbClr val="CF1C21"/>
              </a:buClr>
              <a:buSzPct val="80000"/>
              <a:buFont typeface="Wingdings" pitchFamily="2" charset="2"/>
              <a:buChar char="§"/>
              <a:defRPr sz="2200" kern="1200">
                <a:solidFill>
                  <a:schemeClr val="tx1"/>
                </a:solidFill>
                <a:latin typeface="Arial" pitchFamily="34" charset="0"/>
                <a:ea typeface="+mn-ea"/>
                <a:cs typeface="Arial" pitchFamily="34" charset="0"/>
              </a:defRPr>
            </a:lvl1pPr>
            <a:lvl2pPr marL="450850" indent="-177800"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2pPr>
            <a:lvl3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3pPr>
            <a:lvl4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4pPr>
            <a:lvl5pPr marL="627063" indent="-176213" algn="l" rtl="0" eaLnBrk="1" fontAlgn="base" hangingPunct="1">
              <a:spcBef>
                <a:spcPct val="20000"/>
              </a:spcBef>
              <a:spcAft>
                <a:spcPct val="0"/>
              </a:spcAft>
              <a:buClr>
                <a:srgbClr val="CF1C21"/>
              </a:buClr>
              <a:buSzPct val="80000"/>
              <a:buFont typeface="Wingdings" pitchFamily="2" charset="2"/>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b="1" dirty="0"/>
              <a:t>Wish rumours: </a:t>
            </a:r>
            <a:r>
              <a:rPr lang="en-US" sz="2000" dirty="0"/>
              <a:t>These reflect the hopes of a community, group or individual</a:t>
            </a:r>
          </a:p>
          <a:p>
            <a:pPr lvl="1"/>
            <a:r>
              <a:rPr lang="en-GB" i="1" dirty="0">
                <a:solidFill>
                  <a:srgbClr val="FF0000"/>
                </a:solidFill>
              </a:rPr>
              <a:t>‘I’ve heard that if you drink ‘</a:t>
            </a:r>
            <a:r>
              <a:rPr lang="en-GB" i="1" dirty="0" err="1">
                <a:solidFill>
                  <a:srgbClr val="FF0000"/>
                </a:solidFill>
              </a:rPr>
              <a:t>kachasu</a:t>
            </a:r>
            <a:r>
              <a:rPr lang="en-GB" i="1" dirty="0">
                <a:solidFill>
                  <a:srgbClr val="FF0000"/>
                </a:solidFill>
              </a:rPr>
              <a:t>’ it can cure you of cholera’</a:t>
            </a:r>
          </a:p>
          <a:p>
            <a:pPr marL="273050" lvl="1" indent="0">
              <a:buNone/>
            </a:pPr>
            <a:endParaRPr lang="en-GB" i="1" dirty="0">
              <a:solidFill>
                <a:srgbClr val="FF0000"/>
              </a:solidFill>
            </a:endParaRPr>
          </a:p>
          <a:p>
            <a:r>
              <a:rPr lang="en-US" sz="2000" b="1" dirty="0"/>
              <a:t>Fear rumours: </a:t>
            </a:r>
            <a:r>
              <a:rPr lang="en-US" sz="2000" dirty="0"/>
              <a:t>These reflect the anxieties of the community</a:t>
            </a:r>
          </a:p>
          <a:p>
            <a:pPr lvl="1"/>
            <a:r>
              <a:rPr lang="en-GB" i="1" dirty="0">
                <a:solidFill>
                  <a:srgbClr val="FF0000"/>
                </a:solidFill>
              </a:rPr>
              <a:t>‘If you go to a Red Cross Cholera treatment centre you won’t come back’</a:t>
            </a:r>
          </a:p>
          <a:p>
            <a:pPr lvl="1"/>
            <a:endParaRPr lang="el-GR" dirty="0">
              <a:solidFill>
                <a:srgbClr val="FF0000"/>
              </a:solidFill>
            </a:endParaRPr>
          </a:p>
          <a:p>
            <a:r>
              <a:rPr lang="en-US" sz="2000" b="1" dirty="0"/>
              <a:t>Hostility rumours</a:t>
            </a:r>
            <a:r>
              <a:rPr lang="en-US" sz="2000" dirty="0"/>
              <a:t>: These reflect threats or prejudices and often target outside groups</a:t>
            </a:r>
          </a:p>
          <a:p>
            <a:pPr lvl="1"/>
            <a:r>
              <a:rPr lang="en-US" i="1" dirty="0">
                <a:solidFill>
                  <a:srgbClr val="FF0000"/>
                </a:solidFill>
              </a:rPr>
              <a:t>‘The Red Cross gives better treatment to Christian IDPs because it’s a Christian organization and doesn’t like Muslims.’</a:t>
            </a:r>
          </a:p>
          <a:p>
            <a:pPr marL="0" indent="0">
              <a:buNone/>
            </a:pPr>
            <a:endParaRPr lang="el-GR" sz="2000" dirty="0"/>
          </a:p>
        </p:txBody>
      </p:sp>
    </p:spTree>
    <p:extLst>
      <p:ext uri="{BB962C8B-B14F-4D97-AF65-F5344CB8AC3E}">
        <p14:creationId xmlns:p14="http://schemas.microsoft.com/office/powerpoint/2010/main" val="8592940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D6079F-1030-4BF3-B784-C3584D8DC444}"/>
              </a:ext>
            </a:extLst>
          </p:cNvPr>
          <p:cNvSpPr>
            <a:spLocks noGrp="1"/>
          </p:cNvSpPr>
          <p:nvPr>
            <p:ph type="title"/>
          </p:nvPr>
        </p:nvSpPr>
        <p:spPr>
          <a:xfrm>
            <a:off x="457200" y="346646"/>
            <a:ext cx="8229600" cy="1282154"/>
          </a:xfrm>
        </p:spPr>
        <p:txBody>
          <a:bodyPr>
            <a:normAutofit fontScale="90000"/>
          </a:bodyPr>
          <a:lstStyle/>
          <a:p>
            <a:pPr marL="457200" indent="-457200"/>
            <a:r>
              <a:rPr lang="en-US" dirty="0"/>
              <a:t>The Danger of </a:t>
            </a:r>
            <a:r>
              <a:rPr lang="en-US" dirty="0" err="1"/>
              <a:t>Rumours</a:t>
            </a:r>
            <a:br>
              <a:rPr lang="en-US" dirty="0"/>
            </a:br>
            <a:endParaRPr lang="en-US" dirty="0"/>
          </a:p>
        </p:txBody>
      </p:sp>
      <p:sp>
        <p:nvSpPr>
          <p:cNvPr id="5" name="TextBox 4"/>
          <p:cNvSpPr txBox="1"/>
          <p:nvPr/>
        </p:nvSpPr>
        <p:spPr>
          <a:xfrm>
            <a:off x="683568" y="1268760"/>
            <a:ext cx="7848872" cy="4647426"/>
          </a:xfrm>
          <a:prstGeom prst="rect">
            <a:avLst/>
          </a:prstGeom>
          <a:noFill/>
        </p:spPr>
        <p:txBody>
          <a:bodyPr wrap="square" rtlCol="0">
            <a:spAutoFit/>
          </a:bodyPr>
          <a:lstStyle/>
          <a:p>
            <a:endParaRPr lang="en-US" dirty="0"/>
          </a:p>
          <a:p>
            <a:r>
              <a:rPr lang="en-US" sz="2000" dirty="0"/>
              <a:t>Because rumours are sometimes “wrong messages”, they can create distrust of beneficial measures and be counter-productive for cholera prevention.</a:t>
            </a:r>
          </a:p>
          <a:p>
            <a:endParaRPr lang="en-US" sz="2000" dirty="0"/>
          </a:p>
          <a:p>
            <a:r>
              <a:rPr lang="en-US" b="1" i="1" dirty="0">
                <a:solidFill>
                  <a:srgbClr val="FF0000"/>
                </a:solidFill>
              </a:rPr>
              <a:t>An Example</a:t>
            </a:r>
          </a:p>
          <a:p>
            <a:r>
              <a:rPr lang="en-US" dirty="0"/>
              <a:t>The word  “chlorine” or “</a:t>
            </a:r>
            <a:r>
              <a:rPr lang="en-US" dirty="0" err="1"/>
              <a:t>chlora</a:t>
            </a:r>
            <a:r>
              <a:rPr lang="en-US" dirty="0"/>
              <a:t>” is not very different from “cholera”. In Northern Mozambique, certain communities have associated the two and think chlorine can spread cholera.</a:t>
            </a:r>
          </a:p>
          <a:p>
            <a:endParaRPr lang="en-US" dirty="0"/>
          </a:p>
          <a:p>
            <a:r>
              <a:rPr lang="en-US" dirty="0"/>
              <a:t>As a result, people are not treating their water because they think it can be dangerous.</a:t>
            </a:r>
          </a:p>
          <a:p>
            <a:endParaRPr lang="en-US" dirty="0"/>
          </a:p>
          <a:p>
            <a:r>
              <a:rPr lang="en-US" dirty="0"/>
              <a:t>In addition, health workers and community leaders promoting the use of chlorine have been attacked / threatened because the population feared they were poisoning the population. </a:t>
            </a:r>
          </a:p>
        </p:txBody>
      </p:sp>
    </p:spTree>
    <p:extLst>
      <p:ext uri="{BB962C8B-B14F-4D97-AF65-F5344CB8AC3E}">
        <p14:creationId xmlns:p14="http://schemas.microsoft.com/office/powerpoint/2010/main" val="14597261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2E0A2F-CDC3-43C0-BC0B-71F58C516FA0}"/>
              </a:ext>
            </a:extLst>
          </p:cNvPr>
          <p:cNvSpPr>
            <a:spLocks noGrp="1"/>
          </p:cNvSpPr>
          <p:nvPr>
            <p:ph type="title"/>
          </p:nvPr>
        </p:nvSpPr>
        <p:spPr/>
        <p:txBody>
          <a:bodyPr/>
          <a:lstStyle/>
          <a:p>
            <a:r>
              <a:rPr lang="en-GB" dirty="0">
                <a:solidFill>
                  <a:srgbClr val="00B0F0"/>
                </a:solidFill>
              </a:rPr>
              <a:t>Activity 1</a:t>
            </a:r>
            <a:endParaRPr lang="en-US" dirty="0">
              <a:solidFill>
                <a:srgbClr val="00B0F0"/>
              </a:solidFill>
            </a:endParaRPr>
          </a:p>
        </p:txBody>
      </p:sp>
      <p:sp>
        <p:nvSpPr>
          <p:cNvPr id="3" name="Content Placeholder 2">
            <a:extLst>
              <a:ext uri="{FF2B5EF4-FFF2-40B4-BE49-F238E27FC236}">
                <a16:creationId xmlns:a16="http://schemas.microsoft.com/office/drawing/2014/main" id="{9769CE35-E75B-49F5-9019-1F22BD91B34E}"/>
              </a:ext>
            </a:extLst>
          </p:cNvPr>
          <p:cNvSpPr>
            <a:spLocks noGrp="1"/>
          </p:cNvSpPr>
          <p:nvPr>
            <p:ph idx="1"/>
          </p:nvPr>
        </p:nvSpPr>
        <p:spPr/>
        <p:txBody>
          <a:bodyPr/>
          <a:lstStyle/>
          <a:p>
            <a:pPr marL="0" indent="0">
              <a:buNone/>
            </a:pPr>
            <a:r>
              <a:rPr lang="en-GB" dirty="0">
                <a:solidFill>
                  <a:srgbClr val="00B0F0"/>
                </a:solidFill>
              </a:rPr>
              <a:t>Brainstorm in your group and make a list of rumours which you and your colleagues have heard about cholera or cholera response activities.</a:t>
            </a:r>
          </a:p>
          <a:p>
            <a:pPr marL="0" indent="0">
              <a:buNone/>
            </a:pPr>
            <a:endParaRPr lang="en-US" dirty="0">
              <a:solidFill>
                <a:srgbClr val="00B0F0"/>
              </a:solidFill>
            </a:endParaRPr>
          </a:p>
          <a:p>
            <a:pPr marL="0" indent="0">
              <a:buNone/>
            </a:pPr>
            <a:r>
              <a:rPr lang="en-US" dirty="0">
                <a:solidFill>
                  <a:srgbClr val="00B0F0"/>
                </a:solidFill>
              </a:rPr>
              <a:t>What type of </a:t>
            </a:r>
            <a:r>
              <a:rPr lang="en-US" dirty="0" err="1">
                <a:solidFill>
                  <a:srgbClr val="00B0F0"/>
                </a:solidFill>
              </a:rPr>
              <a:t>rumour</a:t>
            </a:r>
            <a:r>
              <a:rPr lang="en-US" dirty="0">
                <a:solidFill>
                  <a:srgbClr val="00B0F0"/>
                </a:solidFill>
              </a:rPr>
              <a:t> is each ?</a:t>
            </a:r>
            <a:endParaRPr lang="en-GB" dirty="0">
              <a:solidFill>
                <a:srgbClr val="00B0F0"/>
              </a:solidFill>
            </a:endParaRPr>
          </a:p>
        </p:txBody>
      </p:sp>
    </p:spTree>
    <p:extLst>
      <p:ext uri="{BB962C8B-B14F-4D97-AF65-F5344CB8AC3E}">
        <p14:creationId xmlns:p14="http://schemas.microsoft.com/office/powerpoint/2010/main" val="13655862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AE3C2241DE8244C8C878119BC3F1C82" ma:contentTypeVersion="8" ma:contentTypeDescription="Create a new document." ma:contentTypeScope="" ma:versionID="058924d526f688538a902df8f66a3e53">
  <xsd:schema xmlns:xsd="http://www.w3.org/2001/XMLSchema" xmlns:xs="http://www.w3.org/2001/XMLSchema" xmlns:p="http://schemas.microsoft.com/office/2006/metadata/properties" xmlns:ns2="ce8a7467-8352-403e-b49e-65a35cb59c87" xmlns:ns3="7e1b0daf-797c-4a8c-a7fb-059e12aafcd1" targetNamespace="http://schemas.microsoft.com/office/2006/metadata/properties" ma:root="true" ma:fieldsID="054dc2c86df430a4b8f80772548a9466" ns2:_="" ns3:_="">
    <xsd:import namespace="ce8a7467-8352-403e-b49e-65a35cb59c87"/>
    <xsd:import namespace="7e1b0daf-797c-4a8c-a7fb-059e12aafcd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e8a7467-8352-403e-b49e-65a35cb59c8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e1b0daf-797c-4a8c-a7fb-059e12aafcd1"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938A12A-7649-47A5-AEF5-BF8BDACC89C6}"/>
</file>

<file path=customXml/itemProps2.xml><?xml version="1.0" encoding="utf-8"?>
<ds:datastoreItem xmlns:ds="http://schemas.openxmlformats.org/officeDocument/2006/customXml" ds:itemID="{6DCA6892-708D-4FC5-9EE2-E0F29286F9B8}">
  <ds:schemaRefs>
    <ds:schemaRef ds:uri="http://schemas.microsoft.com/sharepoint/v3/contenttype/forms"/>
  </ds:schemaRefs>
</ds:datastoreItem>
</file>

<file path=customXml/itemProps3.xml><?xml version="1.0" encoding="utf-8"?>
<ds:datastoreItem xmlns:ds="http://schemas.openxmlformats.org/officeDocument/2006/customXml" ds:itemID="{B285D03E-FD3F-4F58-8264-C1EF78A3B9E2}">
  <ds:schemaRefs>
    <ds:schemaRef ds:uri="http://schemas.microsoft.com/office/2006/metadata/properties"/>
    <ds:schemaRef ds:uri="http://schemas.microsoft.com/office/infopath/2007/PartnerControls"/>
    <ds:schemaRef ds:uri="46dc02c4-f63d-4a25-b4ff-1f3bed395b53"/>
    <ds:schemaRef ds:uri="133e5729-7bb1-4685-bd1f-c5e580a2ee33"/>
  </ds:schemaRefs>
</ds:datastoreItem>
</file>

<file path=docProps/app.xml><?xml version="1.0" encoding="utf-8"?>
<Properties xmlns="http://schemas.openxmlformats.org/officeDocument/2006/extended-properties" xmlns:vt="http://schemas.openxmlformats.org/officeDocument/2006/docPropsVTypes">
  <Template/>
  <TotalTime>44449</TotalTime>
  <Words>1855</Words>
  <Application>Microsoft Macintosh PowerPoint</Application>
  <PresentationFormat>On-screen Show (4:3)</PresentationFormat>
  <Paragraphs>189</Paragraphs>
  <Slides>18</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Times New Roman</vt:lpstr>
      <vt:lpstr>Wingdings</vt:lpstr>
      <vt:lpstr>Office Theme</vt:lpstr>
      <vt:lpstr>Cholera &amp; Oral Rehydration Therapy Training Level 1 – Community ORT Volunteers  Session #06 –  Stigma prevention &amp; Rumours management</vt:lpstr>
      <vt:lpstr>Session overview</vt:lpstr>
      <vt:lpstr>Stigma &amp; Rumours</vt:lpstr>
      <vt:lpstr>What Causes Cholera Stigma</vt:lpstr>
      <vt:lpstr>How to Prevent Cholera Stigma?</vt:lpstr>
      <vt:lpstr>PowerPoint Presentation</vt:lpstr>
      <vt:lpstr>Different types of Rumours</vt:lpstr>
      <vt:lpstr>The Danger of Rumours </vt:lpstr>
      <vt:lpstr>Activity 1</vt:lpstr>
      <vt:lpstr>How to manage Rumours?</vt:lpstr>
      <vt:lpstr>STEP 1 - LISTEN </vt:lpstr>
      <vt:lpstr>PowerPoint Presentation</vt:lpstr>
      <vt:lpstr>PowerPoint Presentation</vt:lpstr>
      <vt:lpstr>STEP 2 - VERIFY </vt:lpstr>
      <vt:lpstr>STEP 3 - RESPOND </vt:lpstr>
      <vt:lpstr>Activity 3</vt:lpstr>
      <vt:lpstr>Activity</vt:lpstr>
      <vt:lpstr>REMEMBER: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Early rehydration of  people presenting to ORP</dc:title>
  <dc:creator>Generic</dc:creator>
  <cp:lastModifiedBy>Eva TURRO FONT</cp:lastModifiedBy>
  <cp:revision>286</cp:revision>
  <dcterms:created xsi:type="dcterms:W3CDTF">2017-06-20T12:40:55Z</dcterms:created>
  <dcterms:modified xsi:type="dcterms:W3CDTF">2023-01-18T08:36:24Z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0x010100FAE3C2241DE8244C8C878119BC3F1C82</vt:lpwstr>
  </property>
  <property fmtid="{D5CDD505-2E9C-101B-9397-08002B2CF9AE}" pid="3" name="MSIP_Label_6627b15a-80ec-4ef7-8353-f32e3c89bf3e_Enabled">
    <vt:lpwstr>true</vt:lpwstr>
  </property>
  <property fmtid="{D5CDD505-2E9C-101B-9397-08002B2CF9AE}" pid="4" name="MSIP_Label_6627b15a-80ec-4ef7-8353-f32e3c89bf3e_SetDate">
    <vt:lpwstr>2023-01-18T08:33:43Z</vt:lpwstr>
  </property>
  <property fmtid="{D5CDD505-2E9C-101B-9397-08002B2CF9AE}" pid="5" name="MSIP_Label_6627b15a-80ec-4ef7-8353-f32e3c89bf3e_Method">
    <vt:lpwstr>Privileged</vt:lpwstr>
  </property>
  <property fmtid="{D5CDD505-2E9C-101B-9397-08002B2CF9AE}" pid="6" name="MSIP_Label_6627b15a-80ec-4ef7-8353-f32e3c89bf3e_Name">
    <vt:lpwstr>IFRC Internal</vt:lpwstr>
  </property>
  <property fmtid="{D5CDD505-2E9C-101B-9397-08002B2CF9AE}" pid="7" name="MSIP_Label_6627b15a-80ec-4ef7-8353-f32e3c89bf3e_SiteId">
    <vt:lpwstr>a2b53be5-734e-4e6c-ab0d-d184f60fd917</vt:lpwstr>
  </property>
  <property fmtid="{D5CDD505-2E9C-101B-9397-08002B2CF9AE}" pid="8" name="MSIP_Label_6627b15a-80ec-4ef7-8353-f32e3c89bf3e_ActionId">
    <vt:lpwstr>b0e406db-06ef-468b-b814-524a74322155</vt:lpwstr>
  </property>
  <property fmtid="{D5CDD505-2E9C-101B-9397-08002B2CF9AE}" pid="9" name="MSIP_Label_6627b15a-80ec-4ef7-8353-f32e3c89bf3e_ContentBits">
    <vt:lpwstr>2</vt:lpwstr>
  </property>
  <property fmtid="{D5CDD505-2E9C-101B-9397-08002B2CF9AE}" pid="10" name="ClassificationContentMarkingFooterLocations">
    <vt:lpwstr>Office Theme:8</vt:lpwstr>
  </property>
  <property fmtid="{D5CDD505-2E9C-101B-9397-08002B2CF9AE}" pid="11" name="ClassificationContentMarkingFooterText">
    <vt:lpwstr>Internal</vt:lpwstr>
  </property>
</Properties>
</file>