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7" r:id="rId5"/>
    <p:sldId id="340" r:id="rId6"/>
    <p:sldId id="446" r:id="rId7"/>
    <p:sldId id="448" r:id="rId8"/>
    <p:sldId id="485" r:id="rId9"/>
    <p:sldId id="470" r:id="rId10"/>
    <p:sldId id="478" r:id="rId11"/>
    <p:sldId id="479" r:id="rId12"/>
    <p:sldId id="480" r:id="rId13"/>
    <p:sldId id="483" r:id="rId14"/>
    <p:sldId id="484" r:id="rId15"/>
    <p:sldId id="458" r:id="rId16"/>
    <p:sldId id="486" r:id="rId17"/>
    <p:sldId id="48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95" autoAdjust="0"/>
    <p:restoredTop sz="88308" autoAdjust="0"/>
  </p:normalViewPr>
  <p:slideViewPr>
    <p:cSldViewPr>
      <p:cViewPr varScale="1">
        <p:scale>
          <a:sx n="98" d="100"/>
          <a:sy n="98" d="100"/>
        </p:scale>
        <p:origin x="1528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0696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-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2E013-8E5F-4151-8F01-1D7079A4BC41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2FD4B-7126-4A73-BBC8-4DDF9E1319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455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Register</a:t>
            </a:r>
            <a:r>
              <a:rPr lang="nb-NO" baseline="0" dirty="0"/>
              <a:t> participants</a:t>
            </a:r>
          </a:p>
          <a:p>
            <a:r>
              <a:rPr lang="nb-NO" baseline="0" dirty="0"/>
              <a:t>Official opening and recitals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252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0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3200" dirty="0"/>
              <a:t>ORT volunteers</a:t>
            </a:r>
            <a:r>
              <a:rPr lang="en-US" sz="3200" baseline="0" dirty="0"/>
              <a:t> at community level are the entry point for the management of diarrhea in the community.</a:t>
            </a:r>
          </a:p>
          <a:p>
            <a:r>
              <a:rPr lang="en-US" sz="3200" baseline="0" dirty="0"/>
              <a:t>People in the community will come to them because they have diarrhea (not necessarily cholera) and seek for advice</a:t>
            </a:r>
          </a:p>
          <a:p>
            <a:r>
              <a:rPr lang="en-US" sz="3200" baseline="0" dirty="0"/>
              <a:t>Because they will fear it could be cholera</a:t>
            </a:r>
          </a:p>
          <a:p>
            <a:r>
              <a:rPr lang="en-US" sz="3200" baseline="0" dirty="0"/>
              <a:t>Because they think ORT volunteers can treat diarrhea</a:t>
            </a:r>
          </a:p>
          <a:p>
            <a:endParaRPr lang="en-US" sz="3200" baseline="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3200" dirty="0"/>
              <a:t>ORT volunteers</a:t>
            </a:r>
            <a:r>
              <a:rPr lang="en-US" sz="3200" baseline="0" dirty="0"/>
              <a:t> at community level are the entry point for the management of diarrhea in the community.</a:t>
            </a:r>
          </a:p>
          <a:p>
            <a:r>
              <a:rPr lang="en-US" sz="3200" baseline="0" dirty="0"/>
              <a:t>People in the community will come to them because they have diarrhea (not necessarily cholera) and seek for advice</a:t>
            </a:r>
          </a:p>
          <a:p>
            <a:r>
              <a:rPr lang="en-US" sz="3200" baseline="0" dirty="0"/>
              <a:t>Because they will fear it could be cholera</a:t>
            </a:r>
          </a:p>
          <a:p>
            <a:r>
              <a:rPr lang="en-US" sz="3200" baseline="0" dirty="0"/>
              <a:t>Because they think ORT volunteers can treat diarrhea</a:t>
            </a:r>
          </a:p>
          <a:p>
            <a:endParaRPr lang="en-US" sz="3200" baseline="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3200" dirty="0"/>
              <a:t>ORT volunteers</a:t>
            </a:r>
            <a:r>
              <a:rPr lang="en-US" sz="3200" baseline="0" dirty="0"/>
              <a:t> at community level are the entry point for the management of diarrhea in the community.</a:t>
            </a:r>
          </a:p>
          <a:p>
            <a:r>
              <a:rPr lang="en-US" sz="3200" baseline="0" dirty="0"/>
              <a:t>People in the community will come to them because they have diarrhea (not necessarily cholera) and seek for advice</a:t>
            </a:r>
          </a:p>
          <a:p>
            <a:r>
              <a:rPr lang="en-US" sz="3200" baseline="0" dirty="0"/>
              <a:t>Because they will fear it could be cholera</a:t>
            </a:r>
          </a:p>
          <a:p>
            <a:r>
              <a:rPr lang="en-US" sz="3200" baseline="0" dirty="0"/>
              <a:t>Because they think ORT volunteers can treat diarrhea</a:t>
            </a:r>
          </a:p>
          <a:p>
            <a:endParaRPr lang="en-US" sz="3200" baseline="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ORT volunteers</a:t>
            </a:r>
            <a:r>
              <a:rPr lang="en-US" sz="3200" baseline="0" dirty="0"/>
              <a:t> at community level are the entry point for the management of diarrhea in the community.</a:t>
            </a:r>
          </a:p>
          <a:p>
            <a:r>
              <a:rPr lang="en-US" sz="3200" baseline="0" dirty="0"/>
              <a:t>People in the community will come to them because they have diarrhea (not necessarily cholera) and seek for advice</a:t>
            </a:r>
          </a:p>
          <a:p>
            <a:r>
              <a:rPr lang="en-US" sz="3200" baseline="0" dirty="0"/>
              <a:t>Because they will fear it could be cholera</a:t>
            </a:r>
          </a:p>
          <a:p>
            <a:r>
              <a:rPr lang="en-US" sz="3200" baseline="0" dirty="0"/>
              <a:t>Because they think ORT volunteers can treat diarrhea</a:t>
            </a:r>
          </a:p>
          <a:p>
            <a:endParaRPr lang="en-US" sz="3200" baseline="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59CDDAE-D757-A154-D070-0B0BDC1F42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56350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169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ABE4173-B003-7E89-47E3-753E3336EA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56350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209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A730686-1EFE-AF39-8F7A-A7A6F9249A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56350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272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7994A8B-5CCA-5D4E-9F4C-DFDFFA0BC2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56350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876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C94BE6D-1844-AE79-7E88-1C386ECD0B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56350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140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AB292CE-8B11-7B76-1F1A-FC0A851B86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56350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81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0C8898A-A866-8CD3-9C54-8C053EF4D7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56350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787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8C739AE-927E-6DB7-BB20-4364A1102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56350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851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DF5FD35-C9BA-6FFB-748A-A77DEB86ED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56350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328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05F3547-89F0-0556-8982-9BB756C49B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56350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891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A744A73-150E-5DDE-94A6-4ECA21711C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56350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518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279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7544" y="2636912"/>
            <a:ext cx="8676456" cy="1470025"/>
          </a:xfrm>
        </p:spPr>
        <p:txBody>
          <a:bodyPr>
            <a:normAutofit fontScale="90000"/>
          </a:bodyPr>
          <a:lstStyle/>
          <a:p>
            <a:pPr algn="l"/>
            <a:r>
              <a:rPr lang="fr-FR" dirty="0"/>
              <a:t>Cholera &amp; </a:t>
            </a:r>
            <a:r>
              <a:rPr lang="en-AU" dirty="0"/>
              <a:t>Oral Rehydration Therapy </a:t>
            </a:r>
            <a:r>
              <a:rPr lang="en-AU" sz="3600" dirty="0">
                <a:solidFill>
                  <a:schemeClr val="bg1">
                    <a:lumMod val="65000"/>
                  </a:schemeClr>
                </a:solidFill>
              </a:rPr>
              <a:t>Training Level 1 </a:t>
            </a:r>
            <a:r>
              <a:rPr lang="mr-IN" sz="3600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AU" sz="3600" dirty="0">
                <a:solidFill>
                  <a:schemeClr val="bg1">
                    <a:lumMod val="65000"/>
                  </a:schemeClr>
                </a:solidFill>
              </a:rPr>
              <a:t> Community ORT Volunteers</a:t>
            </a:r>
            <a:br>
              <a:rPr lang="en-AU" dirty="0">
                <a:solidFill>
                  <a:schemeClr val="bg1">
                    <a:lumMod val="65000"/>
                  </a:schemeClr>
                </a:solidFill>
              </a:rPr>
            </a:br>
            <a:br>
              <a:rPr lang="en-AU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AU" sz="3600" dirty="0"/>
              <a:t>Session #04 </a:t>
            </a:r>
            <a:r>
              <a:rPr lang="mr-IN" sz="3600" dirty="0"/>
              <a:t>–</a:t>
            </a:r>
            <a:r>
              <a:rPr lang="en-AU" sz="3600" dirty="0"/>
              <a:t> </a:t>
            </a:r>
            <a:br>
              <a:rPr lang="en-AU" sz="3600" dirty="0"/>
            </a:br>
            <a:r>
              <a:rPr lang="en-AU" sz="3600" dirty="0"/>
              <a:t>Cholera Detection &amp; Alert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59632" y="5805264"/>
            <a:ext cx="6400800" cy="792088"/>
          </a:xfrm>
        </p:spPr>
        <p:txBody>
          <a:bodyPr/>
          <a:lstStyle/>
          <a:p>
            <a:r>
              <a:rPr lang="en-AU" dirty="0"/>
              <a:t>Date, Place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46527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 indent="-457200"/>
            <a:r>
              <a:rPr lang="en-US" dirty="0"/>
              <a:t>4- Giving the alert when ? To whom ?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722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04"/>
            <a:ext cx="8229600" cy="1282154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en-US" dirty="0"/>
              <a:t>Giving the Alert: When and to Whom ?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 txBox="1">
            <a:spLocks/>
          </p:cNvSpPr>
          <p:nvPr/>
        </p:nvSpPr>
        <p:spPr>
          <a:xfrm>
            <a:off x="2699792" y="1893728"/>
            <a:ext cx="864096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/>
            <a:r>
              <a:rPr lang="en-GB" sz="2400" dirty="0">
                <a:solidFill>
                  <a:srgbClr val="FF0000"/>
                </a:solidFill>
              </a:rPr>
              <a:t>Alert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35939" y="1844824"/>
            <a:ext cx="510599" cy="576064"/>
            <a:chOff x="735939" y="1844824"/>
            <a:chExt cx="510599" cy="576064"/>
          </a:xfrm>
        </p:grpSpPr>
        <p:sp>
          <p:nvSpPr>
            <p:cNvPr id="7" name="Rectangle 6"/>
            <p:cNvSpPr/>
            <p:nvPr/>
          </p:nvSpPr>
          <p:spPr>
            <a:xfrm>
              <a:off x="814491" y="2060848"/>
              <a:ext cx="360040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/>
            <p:cNvSpPr/>
            <p:nvPr/>
          </p:nvSpPr>
          <p:spPr>
            <a:xfrm>
              <a:off x="735939" y="1844824"/>
              <a:ext cx="510599" cy="288032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51520" y="1700808"/>
            <a:ext cx="510599" cy="576064"/>
            <a:chOff x="735939" y="1844824"/>
            <a:chExt cx="510599" cy="576064"/>
          </a:xfrm>
        </p:grpSpPr>
        <p:sp>
          <p:nvSpPr>
            <p:cNvPr id="11" name="Rectangle 10"/>
            <p:cNvSpPr/>
            <p:nvPr/>
          </p:nvSpPr>
          <p:spPr>
            <a:xfrm>
              <a:off x="814491" y="2060848"/>
              <a:ext cx="360040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735939" y="1844824"/>
              <a:ext cx="510599" cy="288032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67544" y="2132856"/>
            <a:ext cx="510599" cy="576064"/>
            <a:chOff x="735939" y="1844824"/>
            <a:chExt cx="510599" cy="576064"/>
          </a:xfrm>
        </p:grpSpPr>
        <p:sp>
          <p:nvSpPr>
            <p:cNvPr id="14" name="Rectangle 13"/>
            <p:cNvSpPr/>
            <p:nvPr/>
          </p:nvSpPr>
          <p:spPr>
            <a:xfrm>
              <a:off x="814491" y="2060848"/>
              <a:ext cx="360040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/>
            <p:cNvSpPr/>
            <p:nvPr/>
          </p:nvSpPr>
          <p:spPr>
            <a:xfrm>
              <a:off x="735939" y="1844824"/>
              <a:ext cx="510599" cy="288032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15616" y="2276872"/>
            <a:ext cx="510599" cy="576064"/>
            <a:chOff x="735939" y="1844824"/>
            <a:chExt cx="510599" cy="576064"/>
          </a:xfrm>
        </p:grpSpPr>
        <p:sp>
          <p:nvSpPr>
            <p:cNvPr id="17" name="Rectangle 16"/>
            <p:cNvSpPr/>
            <p:nvPr/>
          </p:nvSpPr>
          <p:spPr>
            <a:xfrm>
              <a:off x="814491" y="2060848"/>
              <a:ext cx="360040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/>
            <p:cNvSpPr/>
            <p:nvPr/>
          </p:nvSpPr>
          <p:spPr>
            <a:xfrm>
              <a:off x="735939" y="1844824"/>
              <a:ext cx="510599" cy="288032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685133" y="1592796"/>
            <a:ext cx="510599" cy="576064"/>
            <a:chOff x="735939" y="1844824"/>
            <a:chExt cx="510599" cy="576064"/>
          </a:xfrm>
        </p:grpSpPr>
        <p:sp>
          <p:nvSpPr>
            <p:cNvPr id="20" name="Rectangle 19"/>
            <p:cNvSpPr/>
            <p:nvPr/>
          </p:nvSpPr>
          <p:spPr>
            <a:xfrm>
              <a:off x="814491" y="2060848"/>
              <a:ext cx="360040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/>
            <p:cNvSpPr/>
            <p:nvPr/>
          </p:nvSpPr>
          <p:spPr>
            <a:xfrm>
              <a:off x="735939" y="1844824"/>
              <a:ext cx="510599" cy="288032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Plus 21"/>
          <p:cNvSpPr/>
          <p:nvPr/>
        </p:nvSpPr>
        <p:spPr>
          <a:xfrm>
            <a:off x="1835696" y="1919509"/>
            <a:ext cx="196388" cy="222562"/>
          </a:xfrm>
          <a:prstGeom prst="mathPlus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51520" y="4437112"/>
            <a:ext cx="88924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/>
              <a:t>Cholera Alert: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AWD + Severe dehydration in an adult or child &gt;2 (possibly looking like cholera)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Sharp increase in the number of AWD (group of AWD cases at the same time)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1 death from AWD</a:t>
            </a:r>
          </a:p>
          <a:p>
            <a:endParaRPr lang="en-US" sz="20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2411760" y="1916832"/>
            <a:ext cx="3384376" cy="0"/>
          </a:xfrm>
          <a:prstGeom prst="line">
            <a:avLst/>
          </a:prstGeom>
          <a:ln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012160" y="1412776"/>
            <a:ext cx="1152128" cy="9361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Red Cross Branch</a:t>
            </a:r>
          </a:p>
        </p:txBody>
      </p:sp>
      <p:sp>
        <p:nvSpPr>
          <p:cNvPr id="27" name="Plus 26"/>
          <p:cNvSpPr/>
          <p:nvPr/>
        </p:nvSpPr>
        <p:spPr>
          <a:xfrm>
            <a:off x="6228184" y="1412776"/>
            <a:ext cx="196388" cy="222562"/>
          </a:xfrm>
          <a:prstGeom prst="mathPlus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2339752" y="2276872"/>
            <a:ext cx="927720" cy="432048"/>
          </a:xfrm>
          <a:prstGeom prst="line">
            <a:avLst/>
          </a:prstGeom>
          <a:ln w="381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rbso_2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14700" y="2327008"/>
            <a:ext cx="286705" cy="713489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3851920" y="2204864"/>
            <a:ext cx="1152128" cy="9361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CTU / Health Center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 txBox="1">
            <a:spLocks/>
          </p:cNvSpPr>
          <p:nvPr/>
        </p:nvSpPr>
        <p:spPr>
          <a:xfrm>
            <a:off x="2695813" y="1334376"/>
            <a:ext cx="201622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/>
            <a:r>
              <a:rPr lang="en-GB" sz="2400" dirty="0">
                <a:solidFill>
                  <a:srgbClr val="FF0000"/>
                </a:solidFill>
              </a:rPr>
              <a:t>Report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H="1" flipV="1">
            <a:off x="5186654" y="3179552"/>
            <a:ext cx="792088" cy="360040"/>
          </a:xfrm>
          <a:prstGeom prst="line">
            <a:avLst/>
          </a:prstGeom>
          <a:ln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732240" y="2204864"/>
            <a:ext cx="0" cy="576064"/>
          </a:xfrm>
          <a:prstGeom prst="line">
            <a:avLst/>
          </a:prstGeom>
          <a:ln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 txBox="1">
            <a:spLocks/>
          </p:cNvSpPr>
          <p:nvPr/>
        </p:nvSpPr>
        <p:spPr>
          <a:xfrm>
            <a:off x="4523066" y="3273432"/>
            <a:ext cx="151216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/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Follow up</a:t>
            </a:r>
          </a:p>
        </p:txBody>
      </p:sp>
      <p:cxnSp>
        <p:nvCxnSpPr>
          <p:cNvPr id="44" name="Straight Connector 43"/>
          <p:cNvCxnSpPr/>
          <p:nvPr/>
        </p:nvCxnSpPr>
        <p:spPr>
          <a:xfrm flipH="1">
            <a:off x="1979712" y="2996952"/>
            <a:ext cx="1304528" cy="0"/>
          </a:xfrm>
          <a:prstGeom prst="line">
            <a:avLst/>
          </a:prstGeom>
          <a:ln w="381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 txBox="1">
            <a:spLocks/>
          </p:cNvSpPr>
          <p:nvPr/>
        </p:nvSpPr>
        <p:spPr>
          <a:xfrm>
            <a:off x="1112037" y="2851704"/>
            <a:ext cx="273630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/>
            <a:r>
              <a:rPr lang="en-GB" sz="2400" dirty="0">
                <a:solidFill>
                  <a:srgbClr val="FF0000"/>
                </a:solidFill>
              </a:rPr>
              <a:t>Field Investigation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022504" y="2958368"/>
            <a:ext cx="1152128" cy="9361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Health District</a:t>
            </a:r>
          </a:p>
          <a:p>
            <a:pPr algn="ctr"/>
            <a:r>
              <a:rPr lang="en-US" dirty="0"/>
              <a:t>Office</a:t>
            </a:r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 txBox="1">
            <a:spLocks/>
          </p:cNvSpPr>
          <p:nvPr/>
        </p:nvSpPr>
        <p:spPr>
          <a:xfrm>
            <a:off x="6876256" y="2276872"/>
            <a:ext cx="151216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/>
            <a:r>
              <a:rPr lang="en-GB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Report</a:t>
            </a:r>
          </a:p>
        </p:txBody>
      </p:sp>
      <p:pic>
        <p:nvPicPr>
          <p:cNvPr id="1026" name="Picture 2" descr="8918820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5" r="30592"/>
          <a:stretch/>
        </p:blipFill>
        <p:spPr bwMode="auto">
          <a:xfrm>
            <a:off x="1249596" y="1555542"/>
            <a:ext cx="418987" cy="692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320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5769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5 -  Investigation </a:t>
            </a:r>
            <a:br>
              <a:rPr lang="en-US" dirty="0"/>
            </a:br>
            <a:r>
              <a:rPr lang="fr-FR" dirty="0"/>
              <a:t>&amp; </a:t>
            </a:r>
            <a:r>
              <a:rPr lang="en-US" dirty="0"/>
              <a:t>essential information to gather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944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5769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Investigation </a:t>
            </a:r>
            <a:br>
              <a:rPr lang="en-US" dirty="0"/>
            </a:br>
            <a:r>
              <a:rPr lang="fr-FR" dirty="0"/>
              <a:t>and</a:t>
            </a:r>
            <a:r>
              <a:rPr lang="en-US" dirty="0"/>
              <a:t> essential information to gather</a:t>
            </a:r>
            <a:br>
              <a:rPr lang="en-US" dirty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99592" y="1844824"/>
            <a:ext cx="74168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Number of cases (people sharing the same symptoms)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Date when first people got sick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History of travel of first cases ?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What have the cases in common ?</a:t>
            </a:r>
          </a:p>
          <a:p>
            <a:pPr marL="800100" lvl="1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Been to a common gathering / event / funeral ?</a:t>
            </a:r>
          </a:p>
          <a:p>
            <a:pPr marL="800100" lvl="1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Shared a common meal ?</a:t>
            </a:r>
          </a:p>
          <a:p>
            <a:pPr marL="800100" lvl="1" indent="-34290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Draw water from the same source ?</a:t>
            </a:r>
          </a:p>
        </p:txBody>
      </p:sp>
    </p:spTree>
    <p:extLst>
      <p:ext uri="{BB962C8B-B14F-4D97-AF65-F5344CB8AC3E}">
        <p14:creationId xmlns:p14="http://schemas.microsoft.com/office/powerpoint/2010/main" val="23523669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0EBDB-283E-48D3-A1C6-33519BF0E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A653A-1A4C-4435-B50B-18BE4AB112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§"/>
            </a:pPr>
            <a:r>
              <a:rPr lang="en-GB" dirty="0"/>
              <a:t>Suspect cholera case definition</a:t>
            </a:r>
          </a:p>
          <a:p>
            <a:pPr>
              <a:buFont typeface="Wingdings" charset="2"/>
              <a:buChar char="§"/>
            </a:pPr>
            <a:r>
              <a:rPr lang="en-US" dirty="0"/>
              <a:t>Recognizable signs of a cholera outbreak</a:t>
            </a:r>
          </a:p>
          <a:p>
            <a:pPr>
              <a:buFont typeface="Wingdings" charset="2"/>
              <a:buChar char="§"/>
            </a:pPr>
            <a:r>
              <a:rPr lang="en-US" dirty="0"/>
              <a:t>Suspicion of cholera alert triggers</a:t>
            </a:r>
          </a:p>
          <a:p>
            <a:pPr>
              <a:buFont typeface="Wingdings" charset="2"/>
              <a:buChar char="§"/>
            </a:pPr>
            <a:r>
              <a:rPr lang="en-US" dirty="0"/>
              <a:t>Giving the alert, when and to whom</a:t>
            </a:r>
          </a:p>
          <a:p>
            <a:pPr>
              <a:buFont typeface="Wingdings" charset="2"/>
              <a:buChar char="§"/>
            </a:pPr>
            <a:r>
              <a:rPr lang="en-US" dirty="0"/>
              <a:t>How to start an investigation</a:t>
            </a:r>
          </a:p>
          <a:p>
            <a:pPr>
              <a:buFont typeface="Wingdings" charset="2"/>
              <a:buChar char="§"/>
            </a:pPr>
            <a:endParaRPr lang="en-US" dirty="0"/>
          </a:p>
          <a:p>
            <a:pPr>
              <a:buFont typeface="Wingdings" charset="2"/>
              <a:buChar char="§"/>
            </a:pPr>
            <a:endParaRPr lang="en-GB" dirty="0"/>
          </a:p>
          <a:p>
            <a:pPr>
              <a:buFont typeface="Wingdings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875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9AF94-562E-46F4-94C6-8B6F6C5CF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</a:pPr>
            <a:r>
              <a:rPr lang="en-US" sz="2400" dirty="0"/>
              <a:t>Cholera suspicion alert - Why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</a:pPr>
            <a:r>
              <a:rPr lang="en-US" sz="2400" dirty="0"/>
              <a:t>Recognizable signs of cholera </a:t>
            </a:r>
            <a:r>
              <a:rPr lang="mr-IN" sz="2400" dirty="0"/>
              <a:t>–</a:t>
            </a:r>
            <a:r>
              <a:rPr lang="en-US" sz="2400" dirty="0"/>
              <a:t> what should not be missed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</a:pPr>
            <a:r>
              <a:rPr lang="en-US" sz="2400" dirty="0"/>
              <a:t>Cholera alert triggers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</a:pPr>
            <a:r>
              <a:rPr lang="en-US" sz="2400" dirty="0"/>
              <a:t>Giving the alert when ? To whom ?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</a:pPr>
            <a:r>
              <a:rPr lang="en-US" sz="2400" dirty="0"/>
              <a:t>Investigation </a:t>
            </a:r>
            <a:r>
              <a:rPr lang="mr-IN" sz="2400" dirty="0"/>
              <a:t>–</a:t>
            </a:r>
            <a:r>
              <a:rPr lang="en-US" sz="2400" dirty="0"/>
              <a:t> essential information to gather</a:t>
            </a:r>
          </a:p>
          <a:p>
            <a:pPr marL="0" indent="0">
              <a:buClr>
                <a:srgbClr val="C00000"/>
              </a:buClr>
              <a:buNone/>
            </a:pPr>
            <a:endParaRPr lang="en-US" sz="2400" dirty="0"/>
          </a:p>
          <a:p>
            <a:pPr marL="0" indent="0">
              <a:buClr>
                <a:srgbClr val="C00000"/>
              </a:buClr>
              <a:buNone/>
            </a:pPr>
            <a:endParaRPr lang="en-US" sz="2400" dirty="0"/>
          </a:p>
          <a:p>
            <a:pPr marL="0" indent="0">
              <a:buClr>
                <a:srgbClr val="C00000"/>
              </a:buClr>
              <a:buNone/>
            </a:pPr>
            <a:endParaRPr lang="en-US" sz="2400" dirty="0"/>
          </a:p>
          <a:p>
            <a:pPr marL="0" indent="0">
              <a:buClr>
                <a:srgbClr val="C00000"/>
              </a:buClr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80953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en-US" dirty="0"/>
              <a:t>1- Cholera suspicion alert - Why</a:t>
            </a:r>
          </a:p>
        </p:txBody>
      </p:sp>
    </p:spTree>
    <p:extLst>
      <p:ext uri="{BB962C8B-B14F-4D97-AF65-F5344CB8AC3E}">
        <p14:creationId xmlns:p14="http://schemas.microsoft.com/office/powerpoint/2010/main" val="2771269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332"/>
            <a:ext cx="8229600" cy="922132"/>
          </a:xfrm>
        </p:spPr>
        <p:txBody>
          <a:bodyPr>
            <a:normAutofit/>
          </a:bodyPr>
          <a:lstStyle/>
          <a:p>
            <a:pPr marL="457200" indent="-457200"/>
            <a:r>
              <a:rPr lang="en-US" dirty="0"/>
              <a:t>Cholera suspicion alert-why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1520" y="1196752"/>
            <a:ext cx="88924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srgbClr val="FF0000"/>
                </a:solidFill>
              </a:rPr>
              <a:t>Definition “Outbreak of cholera” </a:t>
            </a:r>
            <a:r>
              <a:rPr lang="en-US" sz="2400" dirty="0"/>
              <a:t>: sudden increase in the number of cholera cases linked by time and place</a:t>
            </a:r>
          </a:p>
          <a:p>
            <a:endParaRPr lang="en-US" sz="2400" dirty="0"/>
          </a:p>
          <a:p>
            <a:r>
              <a:rPr lang="en-US" sz="2400" dirty="0"/>
              <a:t>Why alert ?</a:t>
            </a:r>
          </a:p>
          <a:p>
            <a:pPr marL="457200" indent="-457200">
              <a:buAutoNum type="arabicParenBoth"/>
            </a:pPr>
            <a:r>
              <a:rPr lang="en-US" sz="2400" dirty="0"/>
              <a:t>Because of the public health importance </a:t>
            </a:r>
            <a:r>
              <a:rPr lang="en-US" sz="2400" dirty="0">
                <a:sym typeface="Wingdings" panose="05000000000000000000" pitchFamily="2" charset="2"/>
              </a:rPr>
              <a:t></a:t>
            </a:r>
            <a:r>
              <a:rPr lang="en-US" sz="2400" dirty="0"/>
              <a:t> needs to be reported immediately to the health authorities </a:t>
            </a:r>
            <a:r>
              <a:rPr lang="en-US" sz="2400" dirty="0">
                <a:sym typeface="Wingdings" panose="05000000000000000000" pitchFamily="2" charset="2"/>
              </a:rPr>
              <a:t> </a:t>
            </a:r>
            <a:r>
              <a:rPr lang="en-US" sz="2400" dirty="0"/>
              <a:t>quick mobilization of resources, more effective response </a:t>
            </a:r>
            <a:r>
              <a:rPr lang="en-US" sz="2400" dirty="0">
                <a:sym typeface="Wingdings" panose="05000000000000000000" pitchFamily="2" charset="2"/>
              </a:rPr>
              <a:t> </a:t>
            </a:r>
            <a:r>
              <a:rPr lang="en-US" sz="2400" dirty="0"/>
              <a:t>reduce case fatalities</a:t>
            </a:r>
          </a:p>
          <a:p>
            <a:pPr marL="457200" indent="-457200">
              <a:buAutoNum type="arabicParenBoth"/>
            </a:pPr>
            <a:endParaRPr lang="en-US" sz="2400" dirty="0"/>
          </a:p>
          <a:p>
            <a:pPr marL="457200" indent="-457200">
              <a:buAutoNum type="arabicParenBoth"/>
            </a:pPr>
            <a:r>
              <a:rPr lang="en-US" sz="2400" dirty="0"/>
              <a:t>When only a few patients meet the case definition of cholera, there should be a notification of an “alert” so that health authorities can investigate and begin preparations</a:t>
            </a:r>
          </a:p>
          <a:p>
            <a:pPr marL="457200" indent="-457200">
              <a:buAutoNum type="arabicParenBoth"/>
            </a:pPr>
            <a:endParaRPr lang="en-US" sz="2400" dirty="0"/>
          </a:p>
          <a:p>
            <a:pPr marL="457200" indent="-457200">
              <a:buFontTx/>
              <a:buAutoNum type="arabicParenBoth"/>
            </a:pPr>
            <a:r>
              <a:rPr lang="en-US" sz="2400" dirty="0"/>
              <a:t>Delaying outbreak recognition can have harmful repercussions</a:t>
            </a:r>
          </a:p>
        </p:txBody>
      </p:sp>
    </p:spTree>
    <p:extLst>
      <p:ext uri="{BB962C8B-B14F-4D97-AF65-F5344CB8AC3E}">
        <p14:creationId xmlns:p14="http://schemas.microsoft.com/office/powerpoint/2010/main" val="3410936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04"/>
            <a:ext cx="8229600" cy="1282154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en-US" dirty="0"/>
              <a:t>What can trigger a cholera suspicion alert ?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32248" y="2081488"/>
            <a:ext cx="21602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(1) </a:t>
            </a:r>
            <a:r>
              <a:rPr lang="en-US" sz="2800" dirty="0"/>
              <a:t>It looks (really) like cholera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771800" y="2060848"/>
            <a:ext cx="2822235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(2) </a:t>
            </a:r>
            <a:r>
              <a:rPr lang="en-US" sz="2800" dirty="0"/>
              <a:t>A sudden increase in the number of diarrhea cases</a:t>
            </a:r>
          </a:p>
          <a:p>
            <a:pPr algn="ctr"/>
            <a:r>
              <a:rPr lang="en-US" sz="2800" dirty="0"/>
              <a:t>- </a:t>
            </a:r>
          </a:p>
          <a:p>
            <a:pPr algn="ctr"/>
            <a:r>
              <a:rPr lang="en-US" sz="2800" dirty="0"/>
              <a:t>A group of AWD cases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926229" y="2048648"/>
            <a:ext cx="28222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(3) </a:t>
            </a:r>
            <a:r>
              <a:rPr lang="en-US" sz="2800" dirty="0"/>
              <a:t>A Death from AWD in the community</a:t>
            </a:r>
          </a:p>
        </p:txBody>
      </p:sp>
    </p:spTree>
    <p:extLst>
      <p:ext uri="{BB962C8B-B14F-4D97-AF65-F5344CB8AC3E}">
        <p14:creationId xmlns:p14="http://schemas.microsoft.com/office/powerpoint/2010/main" val="928558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57200" indent="-457200"/>
            <a:r>
              <a:rPr lang="en-US" dirty="0"/>
              <a:t>2- Recognizable signs of cholera </a:t>
            </a:r>
            <a:r>
              <a:rPr lang="mr-IN" dirty="0"/>
              <a:t>–</a:t>
            </a:r>
            <a:r>
              <a:rPr lang="en-US" dirty="0"/>
              <a:t> what should not be missed</a:t>
            </a:r>
          </a:p>
        </p:txBody>
      </p:sp>
    </p:spTree>
    <p:extLst>
      <p:ext uri="{BB962C8B-B14F-4D97-AF65-F5344CB8AC3E}">
        <p14:creationId xmlns:p14="http://schemas.microsoft.com/office/powerpoint/2010/main" val="1511312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04"/>
            <a:ext cx="8229600" cy="1282154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en-US" dirty="0"/>
              <a:t>Recognizable signs of cholera </a:t>
            </a:r>
            <a:r>
              <a:rPr lang="mr-IN" dirty="0"/>
              <a:t>–</a:t>
            </a:r>
            <a:r>
              <a:rPr lang="en-US" dirty="0"/>
              <a:t> what should not be missed</a:t>
            </a:r>
          </a:p>
        </p:txBody>
      </p:sp>
      <p:sp>
        <p:nvSpPr>
          <p:cNvPr id="3" name="Rectangle 2"/>
          <p:cNvSpPr/>
          <p:nvPr/>
        </p:nvSpPr>
        <p:spPr>
          <a:xfrm>
            <a:off x="395536" y="3501008"/>
            <a:ext cx="6076918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300" b="1" u="sng" dirty="0"/>
              <a:t>Symptoms: 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Sudden (often painless and effortless) diarrhea 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Diarrhea with a milky water appearance (rice-water)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Often high frequency - 10 or more stools / 24h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Rapid dehydration (due to abundant loss of water)</a:t>
            </a:r>
          </a:p>
          <a:p>
            <a:pPr marL="342900" indent="-3429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Nausea and vomiting. Occurring especially in the early stages and persisting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 txBox="1">
            <a:spLocks/>
          </p:cNvSpPr>
          <p:nvPr/>
        </p:nvSpPr>
        <p:spPr>
          <a:xfrm>
            <a:off x="367290" y="1700808"/>
            <a:ext cx="8229600" cy="1282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/>
            <a:endParaRPr lang="en-GB" sz="2400" dirty="0"/>
          </a:p>
        </p:txBody>
      </p:sp>
      <p:pic>
        <p:nvPicPr>
          <p:cNvPr id="6" name="Picture 2" descr="D:\Users\NRX\Dropbox\Somaliland Cholera May 2017\Somaliland FACT 2017\ORPs\Training\AWDjpg.jpg">
            <a:extLst>
              <a:ext uri="{FF2B5EF4-FFF2-40B4-BE49-F238E27FC236}">
                <a16:creationId xmlns:a16="http://schemas.microsoft.com/office/drawing/2014/main" id="{2FCC6537-CF3B-444D-9CCC-84CEE772804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7" t="13210" r="7415" b="5694"/>
          <a:stretch/>
        </p:blipFill>
        <p:spPr bwMode="auto">
          <a:xfrm>
            <a:off x="6640240" y="5025267"/>
            <a:ext cx="2503760" cy="183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4844" y="1700808"/>
            <a:ext cx="849694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u="sng" dirty="0"/>
              <a:t>Cholera (epidemiological) case definition:</a:t>
            </a:r>
          </a:p>
          <a:p>
            <a:r>
              <a:rPr lang="en-US" sz="2000" dirty="0"/>
              <a:t>In an area where a cholera outbreak has not been declared, any patient aged &gt;2 years old and older presented with acute watery diarrhea (AWD) </a:t>
            </a:r>
            <a:r>
              <a:rPr lang="en-US" sz="2000" b="1" dirty="0"/>
              <a:t>AND</a:t>
            </a:r>
            <a:r>
              <a:rPr lang="en-US" sz="2000" dirty="0"/>
              <a:t> severe dehydration or dying from AWD</a:t>
            </a:r>
            <a:r>
              <a:rPr lang="en-US" sz="1400" dirty="0"/>
              <a:t> </a:t>
            </a:r>
          </a:p>
          <a:p>
            <a:r>
              <a:rPr lang="en-US" sz="1400" dirty="0"/>
              <a:t>GTFCC Interim Guidance on Cholera Surveillance, June 2017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844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en-US" dirty="0"/>
              <a:t>3- Cholera alert triggers</a:t>
            </a:r>
          </a:p>
        </p:txBody>
      </p:sp>
    </p:spTree>
    <p:extLst>
      <p:ext uri="{BB962C8B-B14F-4D97-AF65-F5344CB8AC3E}">
        <p14:creationId xmlns:p14="http://schemas.microsoft.com/office/powerpoint/2010/main" val="1452978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04"/>
            <a:ext cx="8229600" cy="1282154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en-US" dirty="0"/>
              <a:t>Sharp increase in AWD cases in the community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467544" y="3212976"/>
            <a:ext cx="8352928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457200" indent="-457200">
              <a:spcBef>
                <a:spcPct val="0"/>
              </a:spcBef>
            </a:pPr>
            <a:r>
              <a:rPr lang="en-US" sz="2000" b="1" u="sng" dirty="0">
                <a:latin typeface="+mj-lt"/>
                <a:ea typeface="+mj-ea"/>
                <a:cs typeface="+mj-cs"/>
              </a:rPr>
              <a:t>Triggers</a:t>
            </a:r>
          </a:p>
          <a:p>
            <a:pPr marL="457200" indent="-457200">
              <a:spcBef>
                <a:spcPct val="0"/>
              </a:spcBef>
            </a:pPr>
            <a:endParaRPr lang="en-US" sz="2000" dirty="0">
              <a:latin typeface="+mj-lt"/>
              <a:ea typeface="+mj-ea"/>
              <a:cs typeface="+mj-cs"/>
            </a:endParaRPr>
          </a:p>
          <a:p>
            <a:pPr marL="457200" indent="-457200">
              <a:spcBef>
                <a:spcPct val="0"/>
              </a:spcBef>
              <a:buFont typeface="Wingdings" charset="2"/>
              <a:buChar char="q"/>
            </a:pPr>
            <a:r>
              <a:rPr lang="en-US" sz="2000" dirty="0">
                <a:latin typeface="+mj-lt"/>
                <a:ea typeface="+mj-ea"/>
                <a:cs typeface="+mj-cs"/>
              </a:rPr>
              <a:t>2 or more AWD cases with severe dehydration among adults or </a:t>
            </a:r>
            <a:br>
              <a:rPr lang="en-US" sz="2000" dirty="0">
                <a:latin typeface="+mj-lt"/>
                <a:ea typeface="+mj-ea"/>
                <a:cs typeface="+mj-cs"/>
              </a:rPr>
            </a:br>
            <a:r>
              <a:rPr lang="en-US" sz="2000" dirty="0">
                <a:latin typeface="+mj-lt"/>
                <a:ea typeface="+mj-ea"/>
                <a:cs typeface="+mj-cs"/>
              </a:rPr>
              <a:t>children &gt; 2 years old in the same area within one week.</a:t>
            </a:r>
          </a:p>
          <a:p>
            <a:pPr marL="457200" indent="-457200">
              <a:spcBef>
                <a:spcPct val="0"/>
              </a:spcBef>
              <a:buFont typeface="Wingdings" charset="2"/>
              <a:buChar char="q"/>
            </a:pPr>
            <a:r>
              <a:rPr lang="en-US" sz="2000" dirty="0">
                <a:latin typeface="+mj-lt"/>
                <a:ea typeface="+mj-ea"/>
                <a:cs typeface="+mj-cs"/>
              </a:rPr>
              <a:t>One death from AWD/severe dehydration in a person aged &gt; 5</a:t>
            </a:r>
          </a:p>
          <a:p>
            <a:pPr marL="457200" indent="-457200">
              <a:spcBef>
                <a:spcPct val="0"/>
              </a:spcBef>
              <a:buFont typeface="Wingdings" charset="2"/>
              <a:buChar char="q"/>
            </a:pPr>
            <a:r>
              <a:rPr lang="en-US" sz="2000" dirty="0">
                <a:latin typeface="+mj-lt"/>
                <a:ea typeface="+mj-ea"/>
                <a:cs typeface="+mj-cs"/>
              </a:rPr>
              <a:t>One case of AWD testing positive by RDT in an area not yet reporting cholera cases</a:t>
            </a:r>
          </a:p>
          <a:p>
            <a:pPr>
              <a:spcBef>
                <a:spcPct val="0"/>
              </a:spcBef>
            </a:pPr>
            <a:endParaRPr lang="en-US" sz="200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 txBox="1">
            <a:spLocks/>
          </p:cNvSpPr>
          <p:nvPr/>
        </p:nvSpPr>
        <p:spPr>
          <a:xfrm>
            <a:off x="467544" y="1700808"/>
            <a:ext cx="8229600" cy="12821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/>
            <a:r>
              <a:rPr lang="en-GB" sz="2000" b="1" u="sng" dirty="0"/>
              <a:t>Cholera alert:</a:t>
            </a:r>
          </a:p>
          <a:p>
            <a:pPr marL="457200" indent="-457200" algn="l"/>
            <a:r>
              <a:rPr lang="en-US" sz="2000" dirty="0"/>
              <a:t>	An outbreak of cholera should be suspected if there is a sudden increase in the number of AWD cases in patients age &gt;2, or a death from AWD in the community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79261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3C2241DE8244C8C878119BC3F1C82" ma:contentTypeVersion="8" ma:contentTypeDescription="Create a new document." ma:contentTypeScope="" ma:versionID="058924d526f688538a902df8f66a3e53">
  <xsd:schema xmlns:xsd="http://www.w3.org/2001/XMLSchema" xmlns:xs="http://www.w3.org/2001/XMLSchema" xmlns:p="http://schemas.microsoft.com/office/2006/metadata/properties" xmlns:ns2="ce8a7467-8352-403e-b49e-65a35cb59c87" xmlns:ns3="7e1b0daf-797c-4a8c-a7fb-059e12aafcd1" targetNamespace="http://schemas.microsoft.com/office/2006/metadata/properties" ma:root="true" ma:fieldsID="054dc2c86df430a4b8f80772548a9466" ns2:_="" ns3:_="">
    <xsd:import namespace="ce8a7467-8352-403e-b49e-65a35cb59c87"/>
    <xsd:import namespace="7e1b0daf-797c-4a8c-a7fb-059e12aafc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8a7467-8352-403e-b49e-65a35cb59c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1b0daf-797c-4a8c-a7fb-059e12aafcd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1184A3-0A08-4F50-81AE-DBEA3F39CEB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FED865A-4736-4AA1-8A04-C50BE72BEC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EAC49F-073E-42EF-8384-8269ACF093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8a7467-8352-403e-b49e-65a35cb59c87"/>
    <ds:schemaRef ds:uri="7e1b0daf-797c-4a8c-a7fb-059e12aafc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24711</TotalTime>
  <Words>846</Words>
  <Application>Microsoft Macintosh PowerPoint</Application>
  <PresentationFormat>On-screen Show (4:3)</PresentationFormat>
  <Paragraphs>106</Paragraphs>
  <Slides>14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Office Theme</vt:lpstr>
      <vt:lpstr>Cholera &amp; Oral Rehydration Therapy Training Level 1 – Community ORT Volunteers  Session #04 –  Cholera Detection &amp; Alert</vt:lpstr>
      <vt:lpstr>Session overview</vt:lpstr>
      <vt:lpstr>1- Cholera suspicion alert - Why</vt:lpstr>
      <vt:lpstr>Cholera suspicion alert-why</vt:lpstr>
      <vt:lpstr>What can trigger a cholera suspicion alert ?</vt:lpstr>
      <vt:lpstr>2- Recognizable signs of cholera – what should not be missed</vt:lpstr>
      <vt:lpstr>Recognizable signs of cholera – what should not be missed</vt:lpstr>
      <vt:lpstr>3- Cholera alert triggers</vt:lpstr>
      <vt:lpstr>Sharp increase in AWD cases in the community</vt:lpstr>
      <vt:lpstr>4- Giving the alert when ? To whom ? </vt:lpstr>
      <vt:lpstr>Giving the Alert: When and to Whom ?</vt:lpstr>
      <vt:lpstr>5 -  Investigation  &amp; essential information to gather </vt:lpstr>
      <vt:lpstr>Investigation  and essential information to gather 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rehydration of  people presenting to ORP</dc:title>
  <dc:creator>Generic</dc:creator>
  <cp:lastModifiedBy>Eva TURRO FONT</cp:lastModifiedBy>
  <cp:revision>252</cp:revision>
  <dcterms:created xsi:type="dcterms:W3CDTF">2017-06-20T12:40:55Z</dcterms:created>
  <dcterms:modified xsi:type="dcterms:W3CDTF">2023-01-18T08:27:40Z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0x010100FAE3C2241DE8244C8C878119BC3F1C82</vt:lpwstr>
  </property>
</Properties>
</file>