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2"/>
  </p:notesMasterIdLst>
  <p:sldIdLst>
    <p:sldId id="257" r:id="rId5"/>
    <p:sldId id="340" r:id="rId6"/>
    <p:sldId id="446" r:id="rId7"/>
    <p:sldId id="267" r:id="rId8"/>
    <p:sldId id="344" r:id="rId9"/>
    <p:sldId id="348" r:id="rId10"/>
    <p:sldId id="419" r:id="rId11"/>
    <p:sldId id="452" r:id="rId12"/>
    <p:sldId id="462" r:id="rId13"/>
    <p:sldId id="451" r:id="rId14"/>
    <p:sldId id="456" r:id="rId15"/>
    <p:sldId id="454" r:id="rId16"/>
    <p:sldId id="479" r:id="rId17"/>
    <p:sldId id="455" r:id="rId18"/>
    <p:sldId id="473" r:id="rId19"/>
    <p:sldId id="474" r:id="rId20"/>
    <p:sldId id="448" r:id="rId21"/>
    <p:sldId id="458" r:id="rId22"/>
    <p:sldId id="461" r:id="rId23"/>
    <p:sldId id="457" r:id="rId24"/>
    <p:sldId id="480" r:id="rId25"/>
    <p:sldId id="470" r:id="rId26"/>
    <p:sldId id="478" r:id="rId27"/>
    <p:sldId id="460" r:id="rId28"/>
    <p:sldId id="465" r:id="rId29"/>
    <p:sldId id="477" r:id="rId30"/>
    <p:sldId id="48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74" autoAdjust="0"/>
    <p:restoredTop sz="79231" autoAdjust="0"/>
  </p:normalViewPr>
  <p:slideViewPr>
    <p:cSldViewPr>
      <p:cViewPr varScale="1">
        <p:scale>
          <a:sx n="87" d="100"/>
          <a:sy n="87" d="100"/>
        </p:scale>
        <p:origin x="196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0696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2E013-8E5F-4151-8F01-1D7079A4BC41}" type="datetimeFigureOut">
              <a:rPr lang="en-GB" smtClean="0"/>
              <a:t>18/01/2023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2FD4B-7126-4A73-BBC8-4DDF9E1319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455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Register</a:t>
            </a:r>
            <a:r>
              <a:rPr lang="nb-NO" baseline="0" dirty="0"/>
              <a:t> participants</a:t>
            </a:r>
          </a:p>
          <a:p>
            <a:r>
              <a:rPr lang="nb-NO" baseline="0" dirty="0"/>
              <a:t>Official opening and recitals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2526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Physical context </a:t>
            </a:r>
            <a:r>
              <a:rPr lang="en-GB" dirty="0"/>
              <a:t>– distance from health centre, distance from those with medical training, lack of potable water</a:t>
            </a:r>
          </a:p>
          <a:p>
            <a:endParaRPr lang="en-GB" dirty="0"/>
          </a:p>
          <a:p>
            <a:r>
              <a:rPr lang="en-GB" b="1" dirty="0"/>
              <a:t>Economic/market context </a:t>
            </a:r>
            <a:r>
              <a:rPr lang="en-GB" dirty="0"/>
              <a:t>– ORS unavailable in the village, people have little money and will not buy ORS, people do not treat water due to cost of fuel for boiling or treatment chemicals</a:t>
            </a:r>
          </a:p>
          <a:p>
            <a:endParaRPr lang="en-GB" dirty="0"/>
          </a:p>
          <a:p>
            <a:r>
              <a:rPr lang="en-GB" b="1" dirty="0"/>
              <a:t>Education and Knowledge </a:t>
            </a:r>
            <a:r>
              <a:rPr lang="en-GB" dirty="0"/>
              <a:t>– don’t know the symptoms of cholera, don’t know dehydration symptoms, don’t  understand how cholera is spread, don’t know how to mix ORS or use sugar and salt to make ORS,</a:t>
            </a:r>
          </a:p>
          <a:p>
            <a:endParaRPr lang="en-GB" dirty="0"/>
          </a:p>
          <a:p>
            <a:r>
              <a:rPr lang="en-GB" b="1" dirty="0"/>
              <a:t>Perception</a:t>
            </a:r>
            <a:r>
              <a:rPr lang="en-GB" dirty="0"/>
              <a:t> – do not perceive the risk to life of cholera, are used to having bouts of diarrhoea and do not recognise difference , wish to avoid negative associations which come with admitting one has cholera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910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sz="1200" dirty="0"/>
              <a:t>Community members must know the signs and symptoms of cholera / AWD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understand the associated risk: severe dehydration and death within a few hours.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know what to do in cases of onset of symptoms: reach out for early treatment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06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sz="1200" dirty="0"/>
              <a:t>Community members must know the signs and symptoms of cholera / AWD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understand the associated risk: severe dehydration and death within a few hours.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know what to do in cases of onset of symptoms: reach out for early treatment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01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sz="1200" dirty="0"/>
              <a:t>Community members must know the signs and symptoms of cholera / AWD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understand the associated risk: severe dehydration and death within a few hours.</a:t>
            </a:r>
          </a:p>
          <a:p>
            <a:pPr>
              <a:buFont typeface="Wingdings" charset="2"/>
              <a:buChar char="§"/>
            </a:pPr>
            <a:r>
              <a:rPr lang="en-US" sz="1200" dirty="0"/>
              <a:t>Community members must know what to do in cases of onset of symptoms: reach out for early treatment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1009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on the next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9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706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10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most cases, people get infected :</a:t>
            </a:r>
          </a:p>
          <a:p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With unsafe drinking water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mass gathering (and eating)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a funeral without proper handling of the body and belongings or during funeral meals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taking care of the sick patient at home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going to the health facility and being in contact with sick patients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Because they have a particular risk/ exposure linked to their profession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6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most cases, people get infected :</a:t>
            </a:r>
          </a:p>
          <a:p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With unsafe drinking water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mass gathering (and eating)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a funeral without proper handling of the body and belongings or during funeral meals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taking care of the sick patient at home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going to the health facility and being in contact with sick patients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Because they have a particular risk/ exposure linked to their profession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767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</a:t>
            </a:r>
            <a:r>
              <a:rPr lang="en-US" baseline="0" dirty="0"/>
              <a:t> most cases, people get infected :</a:t>
            </a:r>
          </a:p>
          <a:p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With unsafe drinking water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mass gathering (and eating)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participating to a funeral without proper handling of the body and belongings or during funeral meals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taking care of the sick patient at home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While going to the health facility and being in contact with sick patients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Because they have a particular risk/ exposure linked to their profession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145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What did you think about the film?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Did it change your perception of the disease  / the words you associate with cholera?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Raise the issue that you do not see cholera, unlike in the film.</a:t>
            </a:r>
          </a:p>
          <a:p>
            <a:pPr algn="just">
              <a:spcAft>
                <a:spcPts val="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310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129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means that if you see some cases, there might be more.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797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2976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297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0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Schema de ORS </a:t>
            </a:r>
            <a:r>
              <a:rPr lang="mr-IN" dirty="0"/>
              <a:t>–</a:t>
            </a:r>
            <a:r>
              <a:rPr lang="en-US" dirty="0"/>
              <a:t> Préparation d’une solution </a:t>
            </a:r>
            <a:r>
              <a:rPr lang="en-US" dirty="0" err="1"/>
              <a:t>Sucrée</a:t>
            </a:r>
            <a:r>
              <a:rPr lang="en-US" dirty="0"/>
              <a:t> </a:t>
            </a:r>
            <a:r>
              <a:rPr lang="en-US" dirty="0" err="1"/>
              <a:t>Salée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ou a</a:t>
            </a:r>
            <a:r>
              <a:rPr lang="en-US" baseline="0" dirty="0"/>
              <a:t> partir d’un sachet </a:t>
            </a:r>
            <a:r>
              <a:rPr lang="en-US" baseline="0" dirty="0" err="1"/>
              <a:t>d’ORS</a:t>
            </a:r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06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participants how easy it is to get ORS in their communities, where they can get it from and how much does it cost.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2FD4B-7126-4A73-BBC8-4DDF9E1319B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806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02B0C35-8D00-EC6B-E202-0D299E9F6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CEDF79A-A181-B528-C6BA-5397F2783A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09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85ACFF4-5107-56BB-8094-F1C35F49C9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7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3CF5173-761E-0A06-9B9C-15D5B53634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87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4C97942-AB89-D39C-1B5B-34B02C1A06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40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C34D7B1-5AFE-097A-F79B-044F6DB2D9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FDC8E5D-607A-675D-1792-5B65BBCEF2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87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BFC8A8B-C6E6-C2F9-96D6-1995340051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851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61D9CC0-43EC-6CF2-74B1-581175F8F7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2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E6BF7D7-F7A4-ED7A-E4E6-690C5C7506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891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11B1413-6A52-9EF2-417F-BCD611F487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356349"/>
            <a:ext cx="1267202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51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28C3D-267A-461E-B51C-3D69E226332C}" type="datetimeFigureOut">
              <a:rPr lang="en-AU" smtClean="0"/>
              <a:t>18/1/2023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4A10A-A621-4A95-9E59-C7F742B50D9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6279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820891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/>
              <a:t>Cholera &amp; </a:t>
            </a:r>
            <a:r>
              <a:rPr lang="en-AU" dirty="0"/>
              <a:t>Oral Rehydration Therapy 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Training Level 1 </a:t>
            </a:r>
            <a:r>
              <a:rPr lang="mr-IN" sz="3600" dirty="0">
                <a:solidFill>
                  <a:schemeClr val="bg1">
                    <a:lumMod val="65000"/>
                  </a:schemeClr>
                </a:solidFill>
              </a:rPr>
              <a:t>–</a:t>
            </a:r>
            <a:r>
              <a:rPr lang="en-AU" sz="3600" dirty="0">
                <a:solidFill>
                  <a:schemeClr val="bg1">
                    <a:lumMod val="65000"/>
                  </a:schemeClr>
                </a:solidFill>
              </a:rPr>
              <a:t> Community ORT Volunteers</a:t>
            </a: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br>
              <a:rPr lang="en-AU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AU" sz="3600" dirty="0"/>
              <a:t>Session #01 </a:t>
            </a:r>
            <a:r>
              <a:rPr lang="mr-IN" sz="3600" dirty="0"/>
              <a:t>–</a:t>
            </a:r>
            <a:r>
              <a:rPr lang="en-AU" sz="3600" dirty="0"/>
              <a:t> </a:t>
            </a:r>
            <a:br>
              <a:rPr lang="en-AU" sz="3600" dirty="0"/>
            </a:br>
            <a:r>
              <a:rPr lang="en-AU" sz="3600" dirty="0"/>
              <a:t>General understanding of cholera, cholera treatment and cholera prevention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6400800" cy="792088"/>
          </a:xfrm>
        </p:spPr>
        <p:txBody>
          <a:bodyPr/>
          <a:lstStyle/>
          <a:p>
            <a:r>
              <a:rPr lang="en-AU" dirty="0"/>
              <a:t>Date, Place</a:t>
            </a:r>
          </a:p>
          <a:p>
            <a:endParaRPr lang="en-AU" dirty="0"/>
          </a:p>
        </p:txBody>
      </p:sp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D6320A4-55E6-ADB8-AD53-B36E3E224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9"/>
            <a:ext cx="2376264" cy="68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270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dirty="0"/>
              <a:t>Saving Lives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1484784"/>
            <a:ext cx="8568952" cy="4541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Dehydration can be easily treated .</a:t>
            </a:r>
          </a:p>
          <a:p>
            <a:pPr marL="0" indent="0">
              <a:buNone/>
            </a:pPr>
            <a:r>
              <a:rPr lang="en-US" sz="2400" dirty="0"/>
              <a:t>With </a:t>
            </a:r>
            <a:r>
              <a:rPr lang="en-US" sz="2400" dirty="0">
                <a:solidFill>
                  <a:srgbClr val="0000FF"/>
                </a:solidFill>
              </a:rPr>
              <a:t>early access to rehydration </a:t>
            </a:r>
            <a:r>
              <a:rPr lang="mr-IN" sz="2400" dirty="0"/>
              <a:t>–</a:t>
            </a:r>
            <a:r>
              <a:rPr lang="en-US" sz="2400" dirty="0"/>
              <a:t> less than 1% of those infected will die. Early access to rehydration saves lives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80% of cholera cases can be successfully treated in the community </a:t>
            </a:r>
            <a:r>
              <a:rPr lang="en-US" sz="2400" dirty="0">
                <a:solidFill>
                  <a:srgbClr val="0000FF"/>
                </a:solidFill>
              </a:rPr>
              <a:t>simply through drinking oral rehydration solution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>
              <a:solidFill>
                <a:srgbClr val="0000FF"/>
              </a:solidFill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Severely dehydrated cases (less than 20%) need Intravenous (IV) rehydration at a health center, (cholera treatment center, or hospital</a:t>
            </a:r>
          </a:p>
          <a:p>
            <a:pPr marL="0" indent="0">
              <a:buFont typeface="Arial" pitchFamily="34" charset="0"/>
              <a:buNone/>
            </a:pPr>
            <a:endParaRPr lang="en-US" sz="2400" dirty="0"/>
          </a:p>
        </p:txBody>
      </p:sp>
      <p:sp>
        <p:nvSpPr>
          <p:cNvPr id="3" name="Explosion 1 2"/>
          <p:cNvSpPr/>
          <p:nvPr/>
        </p:nvSpPr>
        <p:spPr>
          <a:xfrm rot="20375403">
            <a:off x="309967" y="-20605"/>
            <a:ext cx="1971134" cy="1557550"/>
          </a:xfrm>
          <a:prstGeom prst="irregularSeal1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Good News !</a:t>
            </a:r>
          </a:p>
        </p:txBody>
      </p:sp>
    </p:spTree>
    <p:extLst>
      <p:ext uri="{BB962C8B-B14F-4D97-AF65-F5344CB8AC3E}">
        <p14:creationId xmlns:p14="http://schemas.microsoft.com/office/powerpoint/2010/main" val="2697462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dirty="0"/>
              <a:t>Saving Lives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1158610"/>
            <a:ext cx="8568952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What are Oral Rehydration Solutions ?</a:t>
            </a:r>
            <a:endParaRPr lang="en-US" sz="2400" dirty="0"/>
          </a:p>
          <a:p>
            <a:pPr marL="0" indent="0">
              <a:buFont typeface="Arial" pitchFamily="34" charset="0"/>
              <a:buNone/>
            </a:pPr>
            <a:endParaRPr lang="en-US" sz="2400" dirty="0"/>
          </a:p>
          <a:p>
            <a:pPr marL="0" indent="0">
              <a:buFont typeface="Arial" pitchFamily="34" charset="0"/>
              <a:buNone/>
            </a:pPr>
            <a:endParaRPr lang="en-US" sz="2400" dirty="0"/>
          </a:p>
        </p:txBody>
      </p:sp>
      <p:pic>
        <p:nvPicPr>
          <p:cNvPr id="3" name="Picture 2" descr="UNICEF-OR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36912"/>
            <a:ext cx="2037130" cy="14401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8024" y="2154065"/>
            <a:ext cx="39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Already Prepared Powder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en-US" dirty="0">
                <a:solidFill>
                  <a:srgbClr val="FF0000"/>
                </a:solidFill>
              </a:rPr>
              <a:t> ORS Sachets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2132856"/>
            <a:ext cx="275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Home </a:t>
            </a:r>
            <a:r>
              <a:rPr lang="mr-IN" dirty="0">
                <a:solidFill>
                  <a:srgbClr val="FF0000"/>
                </a:solidFill>
              </a:rPr>
              <a:t>–</a:t>
            </a:r>
            <a:r>
              <a:rPr lang="fr-FR" dirty="0">
                <a:solidFill>
                  <a:srgbClr val="FF0000"/>
                </a:solidFill>
              </a:rPr>
              <a:t> made ORS Solution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diy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20888"/>
            <a:ext cx="3429000" cy="3340100"/>
          </a:xfrm>
          <a:prstGeom prst="rect">
            <a:avLst/>
          </a:prstGeom>
        </p:spPr>
      </p:pic>
      <p:pic>
        <p:nvPicPr>
          <p:cNvPr id="9" name="Picture 8" descr="Water sugar salt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291" y="908720"/>
            <a:ext cx="2304256" cy="11263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0356994">
            <a:off x="959328" y="4600050"/>
            <a:ext cx="3446608" cy="5847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2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Potable water</a:t>
            </a:r>
          </a:p>
        </p:txBody>
      </p:sp>
      <p:pic>
        <p:nvPicPr>
          <p:cNvPr id="11" name="Picture 10" descr="p83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221088"/>
            <a:ext cx="3270231" cy="221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08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253" y="0"/>
            <a:ext cx="8229600" cy="908720"/>
          </a:xfrm>
        </p:spPr>
        <p:txBody>
          <a:bodyPr/>
          <a:lstStyle/>
          <a:p>
            <a:r>
              <a:rPr lang="en-US" dirty="0"/>
              <a:t>Saving Lives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544" y="1147848"/>
            <a:ext cx="8229600" cy="4945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b="1" u="sng" dirty="0"/>
          </a:p>
          <a:p>
            <a:pPr marL="0" indent="0">
              <a:buNone/>
            </a:pPr>
            <a:r>
              <a:rPr lang="en-US" sz="2400" dirty="0"/>
              <a:t>Early rehydration saves lives, and oral rehydration solutions are generally available or easy to produce. </a:t>
            </a:r>
          </a:p>
          <a:p>
            <a:pPr marL="0" indent="0">
              <a:buNone/>
            </a:pPr>
            <a:r>
              <a:rPr lang="en-US" sz="2400" dirty="0"/>
              <a:t>But</a:t>
            </a:r>
            <a:r>
              <a:rPr lang="en-US" sz="2400" dirty="0">
                <a:solidFill>
                  <a:srgbClr val="0070C0"/>
                </a:solidFill>
              </a:rPr>
              <a:t> people continue to die </a:t>
            </a:r>
            <a:r>
              <a:rPr lang="en-US" sz="2400" dirty="0"/>
              <a:t>during cholera outbreaks.</a:t>
            </a:r>
          </a:p>
          <a:p>
            <a:pPr marL="0" indent="0">
              <a:buFont typeface="Arial" pitchFamily="34" charset="0"/>
              <a:buNone/>
            </a:pPr>
            <a:endParaRPr lang="en-US" sz="1600" dirty="0"/>
          </a:p>
          <a:p>
            <a:pPr marL="0" indent="0" algn="ctr">
              <a:buFont typeface="Arial" pitchFamily="34" charset="0"/>
              <a:buNone/>
            </a:pPr>
            <a:r>
              <a:rPr lang="en-US" sz="2400" dirty="0"/>
              <a:t>   </a:t>
            </a:r>
            <a:r>
              <a:rPr lang="en-US" sz="4800" b="1" dirty="0"/>
              <a:t>Why ?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Sick people </a:t>
            </a:r>
            <a:r>
              <a:rPr lang="en-US" sz="2400" dirty="0">
                <a:solidFill>
                  <a:srgbClr val="0000FF"/>
                </a:solidFill>
              </a:rPr>
              <a:t>are not getting rehydration treatment </a:t>
            </a:r>
            <a:r>
              <a:rPr lang="en-US" sz="2400" b="1" u="sng" dirty="0">
                <a:solidFill>
                  <a:srgbClr val="0000FF"/>
                </a:solidFill>
              </a:rPr>
              <a:t>early enough</a:t>
            </a:r>
            <a:r>
              <a:rPr lang="en-US" sz="2400" dirty="0"/>
              <a:t>: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They die in the community 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When they arrive at the health facility, they are too severely dehydrated and die anyway.</a:t>
            </a:r>
          </a:p>
          <a:p>
            <a:pPr marL="0" indent="0">
              <a:buFont typeface="Arial" pitchFamily="34" charset="0"/>
              <a:buNone/>
            </a:pPr>
            <a:endParaRPr lang="en-US" sz="2400" dirty="0"/>
          </a:p>
        </p:txBody>
      </p:sp>
      <p:sp>
        <p:nvSpPr>
          <p:cNvPr id="5" name="Explosion 1 4"/>
          <p:cNvSpPr/>
          <p:nvPr/>
        </p:nvSpPr>
        <p:spPr>
          <a:xfrm rot="20375403">
            <a:off x="154523" y="104043"/>
            <a:ext cx="2273023" cy="1557550"/>
          </a:xfrm>
          <a:prstGeom prst="irregularSeal1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Bad News !</a:t>
            </a:r>
          </a:p>
        </p:txBody>
      </p:sp>
    </p:spTree>
    <p:extLst>
      <p:ext uri="{BB962C8B-B14F-4D97-AF65-F5344CB8AC3E}">
        <p14:creationId xmlns:p14="http://schemas.microsoft.com/office/powerpoint/2010/main" val="341314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E243E-E9FD-45BE-A9F2-F23E5AF45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Activity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D5CD4-CDCB-4400-A210-E84833128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GB" sz="4400" dirty="0">
                <a:solidFill>
                  <a:srgbClr val="0070C0"/>
                </a:solidFill>
              </a:rPr>
              <a:t>What stops people from getting rehydration treatment ?</a:t>
            </a:r>
          </a:p>
          <a:p>
            <a:pPr marL="0" indent="0">
              <a:buNone/>
            </a:pP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120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09504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en-US" dirty="0"/>
              <a:t>Saving Lives</a:t>
            </a:r>
            <a:br>
              <a:rPr lang="en-US" dirty="0"/>
            </a:br>
            <a:r>
              <a:rPr lang="en-US" sz="2700" dirty="0"/>
              <a:t>What does it take ?</a:t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Rounded Rectangle 2"/>
          <p:cNvSpPr/>
          <p:nvPr/>
        </p:nvSpPr>
        <p:spPr>
          <a:xfrm>
            <a:off x="585374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Signs &amp; Symptoms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29590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Risk perception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473806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Willingness to seek for care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50070" y="1340732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Early care seeking behavior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372200" y="1628800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5724" y="2414314"/>
            <a:ext cx="79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People need to see the interest of seeking early access to treatment / rehydration</a:t>
            </a:r>
          </a:p>
        </p:txBody>
      </p:sp>
    </p:spTree>
    <p:extLst>
      <p:ext uri="{BB962C8B-B14F-4D97-AF65-F5344CB8AC3E}">
        <p14:creationId xmlns:p14="http://schemas.microsoft.com/office/powerpoint/2010/main" val="3378412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09504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en-US" dirty="0"/>
              <a:t>Saving Lives</a:t>
            </a:r>
            <a:br>
              <a:rPr lang="en-US" dirty="0"/>
            </a:br>
            <a:r>
              <a:rPr lang="en-US" sz="2700" dirty="0"/>
              <a:t>What does it take ?</a:t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Rounded Rectangle 2"/>
          <p:cNvSpPr/>
          <p:nvPr/>
        </p:nvSpPr>
        <p:spPr>
          <a:xfrm>
            <a:off x="585374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Signs &amp; Symptoms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29590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Risk perception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473806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Willingness to seek for care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50070" y="1340732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Early care seeking behavior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50070" y="2924908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Early treatment is available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85374" y="2852900"/>
            <a:ext cx="1728192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Home rehydration is promoted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536133" y="2852900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Oral Rehydration points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473806" y="2852900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Referral to health centers and CTCs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372200" y="1628800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6372200" y="3140968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5724" y="2414314"/>
            <a:ext cx="79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People need to see the interest of seeking early access to treatment / rehydration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7375" y="4005064"/>
            <a:ext cx="590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People must have access to treatment / rehydration easily </a:t>
            </a:r>
          </a:p>
        </p:txBody>
      </p:sp>
    </p:spTree>
    <p:extLst>
      <p:ext uri="{BB962C8B-B14F-4D97-AF65-F5344CB8AC3E}">
        <p14:creationId xmlns:p14="http://schemas.microsoft.com/office/powerpoint/2010/main" val="3774880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09504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en-US" dirty="0"/>
              <a:t>Saving Lives</a:t>
            </a:r>
            <a:br>
              <a:rPr lang="en-US" dirty="0"/>
            </a:br>
            <a:r>
              <a:rPr lang="en-US" sz="2700" dirty="0"/>
              <a:t>What does it take ?</a:t>
            </a:r>
            <a:br>
              <a:rPr lang="en-US" sz="2700" dirty="0"/>
            </a:br>
            <a:endParaRPr lang="en-US" sz="2700" dirty="0"/>
          </a:p>
        </p:txBody>
      </p:sp>
      <p:sp>
        <p:nvSpPr>
          <p:cNvPr id="3" name="Rounded Rectangle 2"/>
          <p:cNvSpPr/>
          <p:nvPr/>
        </p:nvSpPr>
        <p:spPr>
          <a:xfrm>
            <a:off x="585374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Signs &amp; Symptoms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29590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Risk perception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473806" y="1340732"/>
            <a:ext cx="1728192" cy="100811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Willingness to seek for care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50070" y="1340732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Early care seeking behavior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850070" y="2924908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Early treatment is available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85374" y="2852900"/>
            <a:ext cx="1728192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Home rehydration is promoted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536133" y="2852900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Oral Rehydration points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473806" y="2852900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Referral to health centers and CTCs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843527" y="4509084"/>
            <a:ext cx="1728192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Quality of treatment is ensured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578831" y="4437076"/>
            <a:ext cx="1728192" cy="108012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Trained Community ORT Volunteers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529590" y="4437076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Supervision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467263" y="4437076"/>
            <a:ext cx="1728192" cy="108665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 and Evaluation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372200" y="1628800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6372200" y="3140968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6372200" y="4797152"/>
            <a:ext cx="288032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65724" y="2414314"/>
            <a:ext cx="7983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People need to see the interest of seeking early access to treatment / rehydration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7375" y="4005064"/>
            <a:ext cx="590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People must have access to treatment / rehydration easily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5933" y="5589240"/>
            <a:ext cx="725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&gt; Quality of care must be ensured through training, supervision, monitoring</a:t>
            </a:r>
          </a:p>
        </p:txBody>
      </p:sp>
    </p:spTree>
    <p:extLst>
      <p:ext uri="{BB962C8B-B14F-4D97-AF65-F5344CB8AC3E}">
        <p14:creationId xmlns:p14="http://schemas.microsoft.com/office/powerpoint/2010/main" val="606911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04"/>
            <a:ext cx="8229600" cy="1025336"/>
          </a:xfrm>
        </p:spPr>
        <p:txBody>
          <a:bodyPr>
            <a:normAutofit fontScale="90000"/>
          </a:bodyPr>
          <a:lstStyle/>
          <a:p>
            <a:r>
              <a:rPr lang="en-US" dirty="0"/>
              <a:t>Saving Lives - ORT at community level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91374" y="1085882"/>
            <a:ext cx="510599" cy="576064"/>
            <a:chOff x="735939" y="1844824"/>
            <a:chExt cx="510599" cy="576064"/>
          </a:xfrm>
        </p:grpSpPr>
        <p:sp>
          <p:nvSpPr>
            <p:cNvPr id="7" name="Rectangle 6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3851" y="1098556"/>
            <a:ext cx="510599" cy="576064"/>
            <a:chOff x="735939" y="1844824"/>
            <a:chExt cx="510599" cy="576064"/>
          </a:xfrm>
        </p:grpSpPr>
        <p:sp>
          <p:nvSpPr>
            <p:cNvPr id="11" name="Rectangle 10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9032" y="1681176"/>
            <a:ext cx="510599" cy="576064"/>
            <a:chOff x="735939" y="1844824"/>
            <a:chExt cx="510599" cy="576064"/>
          </a:xfrm>
        </p:grpSpPr>
        <p:sp>
          <p:nvSpPr>
            <p:cNvPr id="14" name="Rectangle 13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304869" y="1035215"/>
            <a:ext cx="510599" cy="576064"/>
            <a:chOff x="735939" y="1844824"/>
            <a:chExt cx="510599" cy="576064"/>
          </a:xfrm>
        </p:grpSpPr>
        <p:sp>
          <p:nvSpPr>
            <p:cNvPr id="17" name="Rectangle 16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58907" y="1681176"/>
            <a:ext cx="510599" cy="576064"/>
            <a:chOff x="735939" y="1844824"/>
            <a:chExt cx="510599" cy="576064"/>
          </a:xfrm>
        </p:grpSpPr>
        <p:sp>
          <p:nvSpPr>
            <p:cNvPr id="20" name="Rectangle 19"/>
            <p:cNvSpPr/>
            <p:nvPr/>
          </p:nvSpPr>
          <p:spPr>
            <a:xfrm>
              <a:off x="814491" y="2060848"/>
              <a:ext cx="360040" cy="36004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735939" y="1844824"/>
              <a:ext cx="510599" cy="28803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Plus 21"/>
          <p:cNvSpPr/>
          <p:nvPr/>
        </p:nvSpPr>
        <p:spPr>
          <a:xfrm>
            <a:off x="1547664" y="1988840"/>
            <a:ext cx="196388" cy="222562"/>
          </a:xfrm>
          <a:prstGeom prst="mathPlu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200387650-001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49330" y="1180747"/>
            <a:ext cx="216848" cy="58359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23528" y="2634802"/>
            <a:ext cx="85689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Red Cross Community Oral Rehydration Therapy Volunteers (Community ORT volunteers)</a:t>
            </a:r>
            <a:endParaRPr lang="en-US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…are members of the community </a:t>
            </a:r>
            <a:r>
              <a:rPr lang="mr-IN" dirty="0"/>
              <a:t>–</a:t>
            </a:r>
            <a:r>
              <a:rPr lang="en-US" dirty="0"/>
              <a:t> with a community health background </a:t>
            </a:r>
          </a:p>
          <a:p>
            <a:pPr>
              <a:buClr>
                <a:srgbClr val="FF0000"/>
              </a:buClr>
            </a:pPr>
            <a:endParaRPr lang="en-US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…deliver messages on cholera awareness and need for early treatment</a:t>
            </a:r>
          </a:p>
          <a:p>
            <a:pPr>
              <a:buClr>
                <a:srgbClr val="FF0000"/>
              </a:buClr>
            </a:pPr>
            <a:endParaRPr lang="en-US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…can assess the severity of dehydration and either provide ORS treatment at community level </a:t>
            </a:r>
            <a:r>
              <a:rPr lang="en-US" b="1" dirty="0"/>
              <a:t>or</a:t>
            </a:r>
            <a:r>
              <a:rPr lang="en-US" dirty="0"/>
              <a:t> refer to a health facility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…teach how to prepare ORS (oral rehydration solutions)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/>
              <a:t>…regularly report on cases numbers to the health facility and the Red Cross branch 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2471443" y="1410998"/>
            <a:ext cx="4392488" cy="0"/>
          </a:xfrm>
          <a:prstGeom prst="line">
            <a:avLst/>
          </a:prstGeom>
          <a:ln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112559" y="1033104"/>
            <a:ext cx="1152128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Red Cross Branch</a:t>
            </a:r>
          </a:p>
        </p:txBody>
      </p:sp>
      <p:sp>
        <p:nvSpPr>
          <p:cNvPr id="28" name="Plus 27"/>
          <p:cNvSpPr/>
          <p:nvPr/>
        </p:nvSpPr>
        <p:spPr>
          <a:xfrm>
            <a:off x="7236296" y="1412776"/>
            <a:ext cx="196388" cy="222562"/>
          </a:xfrm>
          <a:prstGeom prst="mathPlus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7749816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13404">
            <a:off x="2433713" y="1682966"/>
            <a:ext cx="333011" cy="578057"/>
          </a:xfrm>
          <a:prstGeom prst="rect">
            <a:avLst/>
          </a:prstGeom>
        </p:spPr>
      </p:pic>
      <p:cxnSp>
        <p:nvCxnSpPr>
          <p:cNvPr id="30" name="Straight Connector 29"/>
          <p:cNvCxnSpPr/>
          <p:nvPr/>
        </p:nvCxnSpPr>
        <p:spPr>
          <a:xfrm flipV="1">
            <a:off x="3070713" y="2050943"/>
            <a:ext cx="783704" cy="8384"/>
          </a:xfrm>
          <a:prstGeom prst="line">
            <a:avLst/>
          </a:pr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rbso_2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33956" y="1560141"/>
            <a:ext cx="286705" cy="713489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713884" y="1527963"/>
            <a:ext cx="1152128" cy="9361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CTU / Health Center</a:t>
            </a:r>
          </a:p>
        </p:txBody>
      </p:sp>
    </p:spTree>
    <p:extLst>
      <p:ext uri="{BB962C8B-B14F-4D97-AF65-F5344CB8AC3E}">
        <p14:creationId xmlns:p14="http://schemas.microsoft.com/office/powerpoint/2010/main" val="3410936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  Reducing Cholera Transmission</a:t>
            </a:r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33285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do we interrupt cholera transmission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44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/>
              <a:t>Reducing Cholera Transmission</a:t>
            </a:r>
          </a:p>
        </p:txBody>
      </p:sp>
      <p:pic>
        <p:nvPicPr>
          <p:cNvPr id="7" name="Picture 6" descr="bonhomme rou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10" y="2394483"/>
            <a:ext cx="354453" cy="7089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4226" y="3948748"/>
            <a:ext cx="1101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Infected </a:t>
            </a:r>
          </a:p>
          <a:p>
            <a:r>
              <a:rPr lang="en-US" dirty="0">
                <a:solidFill>
                  <a:srgbClr val="FF0000"/>
                </a:solidFill>
              </a:rPr>
              <a:t>Individual</a:t>
            </a:r>
          </a:p>
        </p:txBody>
      </p:sp>
      <p:pic>
        <p:nvPicPr>
          <p:cNvPr id="9" name="Picture 8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40767" y="1929215"/>
            <a:ext cx="354453" cy="708906"/>
          </a:xfrm>
          <a:prstGeom prst="rect">
            <a:avLst/>
          </a:prstGeom>
        </p:spPr>
      </p:pic>
      <p:pic>
        <p:nvPicPr>
          <p:cNvPr id="10" name="Picture 9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22794" y="1929215"/>
            <a:ext cx="354453" cy="708906"/>
          </a:xfrm>
          <a:prstGeom prst="rect">
            <a:avLst/>
          </a:prstGeom>
        </p:spPr>
      </p:pic>
      <p:pic>
        <p:nvPicPr>
          <p:cNvPr id="11" name="Picture 10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40767" y="2935201"/>
            <a:ext cx="354453" cy="708906"/>
          </a:xfrm>
          <a:prstGeom prst="rect">
            <a:avLst/>
          </a:prstGeom>
        </p:spPr>
      </p:pic>
      <p:pic>
        <p:nvPicPr>
          <p:cNvPr id="12" name="Picture 11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22794" y="2935201"/>
            <a:ext cx="354453" cy="708906"/>
          </a:xfrm>
          <a:prstGeom prst="rect">
            <a:avLst/>
          </a:prstGeom>
        </p:spPr>
      </p:pic>
      <p:pic>
        <p:nvPicPr>
          <p:cNvPr id="13" name="Picture 12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04820" y="2935201"/>
            <a:ext cx="354453" cy="708906"/>
          </a:xfrm>
          <a:prstGeom prst="rect">
            <a:avLst/>
          </a:prstGeom>
        </p:spPr>
      </p:pic>
      <p:pic>
        <p:nvPicPr>
          <p:cNvPr id="14" name="Picture 13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04820" y="1929215"/>
            <a:ext cx="354453" cy="7089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87824" y="3975474"/>
            <a:ext cx="1892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 Infected</a:t>
            </a:r>
          </a:p>
          <a:p>
            <a:r>
              <a:rPr lang="en-US" dirty="0"/>
              <a:t>Individuals</a:t>
            </a:r>
          </a:p>
        </p:txBody>
      </p:sp>
      <p:pic>
        <p:nvPicPr>
          <p:cNvPr id="16" name="Picture 15" descr="bonhomme rou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439" y="1929215"/>
            <a:ext cx="354453" cy="708906"/>
          </a:xfrm>
          <a:prstGeom prst="rect">
            <a:avLst/>
          </a:prstGeom>
        </p:spPr>
      </p:pic>
      <p:pic>
        <p:nvPicPr>
          <p:cNvPr id="17" name="Picture 16" descr="bonhomme rou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70" y="1929215"/>
            <a:ext cx="354453" cy="708906"/>
          </a:xfrm>
          <a:prstGeom prst="rect">
            <a:avLst/>
          </a:prstGeom>
        </p:spPr>
      </p:pic>
      <p:pic>
        <p:nvPicPr>
          <p:cNvPr id="18" name="Picture 17" descr="bonhomme rou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439" y="2935201"/>
            <a:ext cx="354453" cy="708906"/>
          </a:xfrm>
          <a:prstGeom prst="rect">
            <a:avLst/>
          </a:prstGeom>
        </p:spPr>
      </p:pic>
      <p:pic>
        <p:nvPicPr>
          <p:cNvPr id="19" name="Picture 18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5470" y="2935201"/>
            <a:ext cx="354453" cy="708906"/>
          </a:xfrm>
          <a:prstGeom prst="rect">
            <a:avLst/>
          </a:prstGeom>
        </p:spPr>
      </p:pic>
      <p:pic>
        <p:nvPicPr>
          <p:cNvPr id="20" name="Picture 19" descr="bonhomme noi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6575" y="1929215"/>
            <a:ext cx="354453" cy="708906"/>
          </a:xfrm>
          <a:prstGeom prst="rect">
            <a:avLst/>
          </a:prstGeom>
        </p:spPr>
      </p:pic>
      <p:pic>
        <p:nvPicPr>
          <p:cNvPr id="21" name="Picture 20" descr="bonhomme roug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896" y="2935201"/>
            <a:ext cx="354453" cy="7089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570190" y="4005094"/>
            <a:ext cx="329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Some will be infected</a:t>
            </a:r>
          </a:p>
          <a:p>
            <a:r>
              <a:rPr lang="en-US" dirty="0"/>
              <a:t>And some will not</a:t>
            </a:r>
          </a:p>
        </p:txBody>
      </p:sp>
      <p:sp>
        <p:nvSpPr>
          <p:cNvPr id="23" name="Plus 22"/>
          <p:cNvSpPr/>
          <p:nvPr/>
        </p:nvSpPr>
        <p:spPr>
          <a:xfrm>
            <a:off x="2374520" y="2504512"/>
            <a:ext cx="491011" cy="540718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Equal 23"/>
          <p:cNvSpPr/>
          <p:nvPr/>
        </p:nvSpPr>
        <p:spPr>
          <a:xfrm>
            <a:off x="5081671" y="2529663"/>
            <a:ext cx="498441" cy="495132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7C86EE-A075-4BF5-A142-F68463F29612}"/>
              </a:ext>
            </a:extLst>
          </p:cNvPr>
          <p:cNvSpPr txBox="1"/>
          <p:nvPr/>
        </p:nvSpPr>
        <p:spPr>
          <a:xfrm>
            <a:off x="497134" y="4869160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Cholera is an infectious, communicable disease, which follows a </a:t>
            </a:r>
            <a:r>
              <a:rPr lang="en-US" sz="3200" dirty="0" err="1"/>
              <a:t>faecal</a:t>
            </a:r>
            <a:r>
              <a:rPr lang="en-US" sz="3200" dirty="0"/>
              <a:t>-oral transmission route</a:t>
            </a:r>
          </a:p>
        </p:txBody>
      </p:sp>
    </p:spTree>
    <p:extLst>
      <p:ext uri="{BB962C8B-B14F-4D97-AF65-F5344CB8AC3E}">
        <p14:creationId xmlns:p14="http://schemas.microsoft.com/office/powerpoint/2010/main" val="90535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1 - What is cholera ?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2- Saving lives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3- Reducing cholera transmission </a:t>
            </a:r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0953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/>
              <a:t>Reducing Cholera Transmission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C86EE-A075-4BF5-A142-F68463F29612}"/>
              </a:ext>
            </a:extLst>
          </p:cNvPr>
          <p:cNvSpPr txBox="1"/>
          <p:nvPr/>
        </p:nvSpPr>
        <p:spPr>
          <a:xfrm>
            <a:off x="101598" y="2996952"/>
            <a:ext cx="2458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Faecal</a:t>
            </a:r>
            <a:r>
              <a:rPr lang="en-US" sz="2800" dirty="0"/>
              <a:t>-oral</a:t>
            </a:r>
          </a:p>
          <a:p>
            <a:r>
              <a:rPr lang="en-US" sz="2800" dirty="0"/>
              <a:t>Transmission </a:t>
            </a:r>
          </a:p>
        </p:txBody>
      </p:sp>
      <p:pic>
        <p:nvPicPr>
          <p:cNvPr id="7" name="Picture 6" descr="F chart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653" y="1357480"/>
            <a:ext cx="6711032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2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C9D0-D317-4042-BAA7-D29B71C6C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Activity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BD7FE-AA42-4A73-A528-D2B2344EA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0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GB" sz="4000" dirty="0">
                <a:solidFill>
                  <a:srgbClr val="0070C0"/>
                </a:solidFill>
              </a:rPr>
              <a:t>In your group decide what will be the main messages you will give the community to cut the transmission routes shown in the F-Diagram.</a:t>
            </a:r>
          </a:p>
        </p:txBody>
      </p:sp>
    </p:spTree>
    <p:extLst>
      <p:ext uri="{BB962C8B-B14F-4D97-AF65-F5344CB8AC3E}">
        <p14:creationId xmlns:p14="http://schemas.microsoft.com/office/powerpoint/2010/main" val="6594997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messages for cholera prevention (1/2)</a:t>
            </a:r>
            <a:br>
              <a:rPr lang="en-US" b="1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C86EE-A075-4BF5-A142-F68463F29612}"/>
              </a:ext>
            </a:extLst>
          </p:cNvPr>
          <p:cNvSpPr txBox="1"/>
          <p:nvPr/>
        </p:nvSpPr>
        <p:spPr>
          <a:xfrm>
            <a:off x="323528" y="1412776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Drink safe water </a:t>
            </a:r>
            <a:br>
              <a:rPr lang="en-US" sz="2800" dirty="0"/>
            </a:br>
            <a:r>
              <a:rPr lang="en-US" sz="2800" dirty="0"/>
              <a:t>(treated and safely stored)</a:t>
            </a:r>
          </a:p>
          <a:p>
            <a:pPr>
              <a:buClr>
                <a:srgbClr val="FF0000"/>
              </a:buClr>
            </a:pPr>
            <a:endParaRPr lang="en-US" sz="28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Handwash with soap at key moments (after defecation or cleaning a child’s bottom, before preparing or eating food or feeding a child) and also child’s hands</a:t>
            </a:r>
          </a:p>
        </p:txBody>
      </p:sp>
      <p:pic>
        <p:nvPicPr>
          <p:cNvPr id="4098" name="Picture 2" descr="Bottle of 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84784"/>
            <a:ext cx="1075184" cy="107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Washing ha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07582">
            <a:off x="5570490" y="4746909"/>
            <a:ext cx="931168" cy="93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Soa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36543"/>
            <a:ext cx="979984" cy="97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175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50879630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0" r="15399"/>
          <a:stretch/>
        </p:blipFill>
        <p:spPr bwMode="auto">
          <a:xfrm>
            <a:off x="7308304" y="5024586"/>
            <a:ext cx="1152128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101425818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1" t="8664" r="23043" b="15737"/>
          <a:stretch/>
        </p:blipFill>
        <p:spPr bwMode="auto">
          <a:xfrm>
            <a:off x="4355976" y="1772816"/>
            <a:ext cx="1296144" cy="138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Key messages for cholera prevention (2/2)</a:t>
            </a:r>
            <a:br>
              <a:rPr lang="en-US" b="1" dirty="0"/>
            </a:b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7C86EE-A075-4BF5-A142-F68463F29612}"/>
              </a:ext>
            </a:extLst>
          </p:cNvPr>
          <p:cNvSpPr txBox="1"/>
          <p:nvPr/>
        </p:nvSpPr>
        <p:spPr>
          <a:xfrm>
            <a:off x="323528" y="1542271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Cook food well, eat it hot, keep it covered, and peel fruits and vegetables.</a:t>
            </a:r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Use latrines or bury your </a:t>
            </a:r>
            <a:r>
              <a:rPr lang="en-US" sz="2800" dirty="0" err="1"/>
              <a:t>faeces</a:t>
            </a:r>
            <a:br>
              <a:rPr lang="en-US" sz="2800" dirty="0"/>
            </a:br>
            <a:r>
              <a:rPr lang="en-US" sz="2800" dirty="0"/>
              <a:t>(not open defecation)</a:t>
            </a:r>
          </a:p>
          <a:p>
            <a:pPr>
              <a:buClr>
                <a:srgbClr val="FF0000"/>
              </a:buClr>
            </a:pPr>
            <a:endParaRPr lang="en-US" sz="28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800" dirty="0"/>
              <a:t>Clean up — in the kitchen and in places where your family bathes and washes clothes, &amp; latrines.</a:t>
            </a:r>
            <a:endParaRPr lang="en-US" sz="2800" b="1" dirty="0"/>
          </a:p>
        </p:txBody>
      </p:sp>
      <p:pic>
        <p:nvPicPr>
          <p:cNvPr id="7" name="Picture 6" descr="F chart.gi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" t="44684" r="85022" b="35802"/>
          <a:stretch/>
        </p:blipFill>
        <p:spPr>
          <a:xfrm>
            <a:off x="6300192" y="3356992"/>
            <a:ext cx="864096" cy="936104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>
            <a:off x="6012160" y="3356992"/>
            <a:ext cx="1368152" cy="8701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6012160" y="3356992"/>
            <a:ext cx="1368152" cy="87014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016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/>
              <a:t>Reducing Cholera Transmission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10798" y="2074864"/>
            <a:ext cx="23169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Transmission contexts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Key occasions where people might get cholera </a:t>
            </a:r>
          </a:p>
          <a:p>
            <a:endParaRPr lang="en-US" sz="2800" dirty="0"/>
          </a:p>
        </p:txBody>
      </p:sp>
      <p:pic>
        <p:nvPicPr>
          <p:cNvPr id="5" name="Picture 4" descr="Tranmission contex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456" y="1351088"/>
            <a:ext cx="6130934" cy="48396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32789" y="6381328"/>
            <a:ext cx="2800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Source: ACF Cholera Guidelines</a:t>
            </a:r>
          </a:p>
        </p:txBody>
      </p:sp>
    </p:spTree>
    <p:extLst>
      <p:ext uri="{BB962C8B-B14F-4D97-AF65-F5344CB8AC3E}">
        <p14:creationId xmlns:p14="http://schemas.microsoft.com/office/powerpoint/2010/main" val="1071356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Cholera Transmission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56946" y="1262368"/>
            <a:ext cx="85096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/>
              <a:t>What can be done at community level? 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endParaRPr lang="en-US" sz="2800" b="1" dirty="0"/>
          </a:p>
          <a:p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Keep the community members informed</a:t>
            </a:r>
          </a:p>
          <a:p>
            <a:pPr>
              <a:buClr>
                <a:srgbClr val="FF0000"/>
              </a:buClr>
            </a:pPr>
            <a:endParaRPr lang="en-US" sz="2400" dirty="0"/>
          </a:p>
          <a:p>
            <a:pPr>
              <a:buClr>
                <a:srgbClr val="FF0000"/>
              </a:buClr>
            </a:pPr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Ensure that cholera awareness and risk perception is high</a:t>
            </a:r>
          </a:p>
          <a:p>
            <a:pPr>
              <a:buClr>
                <a:srgbClr val="FF0000"/>
              </a:buClr>
            </a:pPr>
            <a:endParaRPr lang="en-US" sz="2400" dirty="0"/>
          </a:p>
          <a:p>
            <a:pPr>
              <a:buClr>
                <a:srgbClr val="FF0000"/>
              </a:buClr>
            </a:pPr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Ensure that signs and symptoms are well known</a:t>
            </a:r>
          </a:p>
        </p:txBody>
      </p:sp>
      <p:pic>
        <p:nvPicPr>
          <p:cNvPr id="2058" name="Picture 10" descr="Professor with speaker talking to the stud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331" y="5289763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Newspap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42147"/>
            <a:ext cx="906014" cy="90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0706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Reducing Cholera Transmission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504" y="1262368"/>
            <a:ext cx="87591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What can be done at community level? 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endParaRPr lang="en-US" sz="2400" b="1" dirty="0"/>
          </a:p>
          <a:p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If a household suspects a case, they should </a:t>
            </a:r>
          </a:p>
          <a:p>
            <a:pPr marL="914400" lvl="1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/>
              <a:t>see the community ORT volunteer </a:t>
            </a:r>
          </a:p>
          <a:p>
            <a:pPr marL="914400" lvl="1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/>
              <a:t>drink ORS </a:t>
            </a:r>
          </a:p>
          <a:p>
            <a:pPr marL="914400" lvl="1" indent="-457200">
              <a:buClr>
                <a:srgbClr val="FF0000"/>
              </a:buClr>
              <a:buFont typeface="+mj-lt"/>
              <a:buAutoNum type="arabicParenR"/>
            </a:pPr>
            <a:r>
              <a:rPr lang="en-US" sz="2400" dirty="0"/>
              <a:t>go to the nearest health facility</a:t>
            </a:r>
          </a:p>
          <a:p>
            <a:pPr lvl="1">
              <a:buClr>
                <a:srgbClr val="FF0000"/>
              </a:buClr>
            </a:pPr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Ensure that cholera prevention messages are delivered widely</a:t>
            </a:r>
          </a:p>
          <a:p>
            <a:pPr>
              <a:buClr>
                <a:srgbClr val="FF0000"/>
              </a:buClr>
            </a:pPr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Avoid unnecessary gatherings and community meals</a:t>
            </a:r>
          </a:p>
          <a:p>
            <a:pPr>
              <a:buClr>
                <a:srgbClr val="FF0000"/>
              </a:buClr>
            </a:pPr>
            <a:endParaRPr lang="en-US" sz="2400" dirty="0"/>
          </a:p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Avoid participating in a funeral </a:t>
            </a:r>
            <a:r>
              <a:rPr lang="mr-IN" sz="2400" dirty="0"/>
              <a:t>–</a:t>
            </a:r>
            <a:r>
              <a:rPr lang="en-US" sz="2400" dirty="0"/>
              <a:t> or ask for </a:t>
            </a:r>
          </a:p>
          <a:p>
            <a:pPr>
              <a:buClr>
                <a:srgbClr val="FF0000"/>
              </a:buClr>
            </a:pPr>
            <a:r>
              <a:rPr lang="en-US" sz="2400" dirty="0"/>
              <a:t>      support for the organization of a “risk-free” funeral.</a:t>
            </a:r>
          </a:p>
        </p:txBody>
      </p:sp>
      <p:pic>
        <p:nvPicPr>
          <p:cNvPr id="5" name="Picture 31" descr="rbso_2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18234" y="2193887"/>
            <a:ext cx="504056" cy="1254385"/>
          </a:xfrm>
          <a:prstGeom prst="rect">
            <a:avLst/>
          </a:prstGeom>
        </p:spPr>
      </p:pic>
      <p:pic>
        <p:nvPicPr>
          <p:cNvPr id="3074" name="Picture 2" descr="Meeting discuss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4384" y="5432762"/>
            <a:ext cx="771989" cy="77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Meeting discussi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460861"/>
            <a:ext cx="771989" cy="77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7"/>
          <p:cNvCxnSpPr/>
          <p:nvPr/>
        </p:nvCxnSpPr>
        <p:spPr>
          <a:xfrm>
            <a:off x="6666148" y="5301208"/>
            <a:ext cx="2232248" cy="10798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>
            <a:off x="6666148" y="5246754"/>
            <a:ext cx="2232248" cy="10217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0688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6357B-8756-4995-A682-CD6CB2C80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FBD0F-63B5-4D03-8A5E-AB29A2E46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857403"/>
          </a:xfrm>
        </p:spPr>
        <p:txBody>
          <a:bodyPr/>
          <a:lstStyle/>
          <a:p>
            <a:pPr>
              <a:buFont typeface="Wingdings" charset="2"/>
              <a:buChar char="§"/>
            </a:pPr>
            <a:endParaRPr lang="en-GB" sz="3000" dirty="0"/>
          </a:p>
          <a:p>
            <a:pPr>
              <a:buFont typeface="Wingdings" charset="2"/>
              <a:buChar char="§"/>
            </a:pPr>
            <a:r>
              <a:rPr lang="en-GB" sz="3000" dirty="0"/>
              <a:t>Key facts and main symptoms of cholera</a:t>
            </a:r>
          </a:p>
          <a:p>
            <a:pPr>
              <a:buFont typeface="Wingdings" charset="2"/>
              <a:buChar char="§"/>
            </a:pPr>
            <a:r>
              <a:rPr lang="en-GB" sz="3000" dirty="0"/>
              <a:t>Why people are dying from cholera</a:t>
            </a:r>
          </a:p>
          <a:p>
            <a:pPr>
              <a:buFont typeface="Wingdings" charset="2"/>
              <a:buChar char="§"/>
            </a:pPr>
            <a:r>
              <a:rPr lang="en-GB" sz="3000" dirty="0"/>
              <a:t>Basic oral rehydration can save lives</a:t>
            </a:r>
          </a:p>
          <a:p>
            <a:pPr>
              <a:buFont typeface="Wingdings" charset="2"/>
              <a:buChar char="§"/>
            </a:pPr>
            <a:r>
              <a:rPr lang="en-GB" sz="3000" dirty="0"/>
              <a:t>ORS needs to be accessible when and where needed</a:t>
            </a:r>
          </a:p>
          <a:p>
            <a:pPr>
              <a:buFont typeface="Wingdings" charset="2"/>
              <a:buChar char="§"/>
            </a:pPr>
            <a:r>
              <a:rPr lang="en-GB" sz="3000" dirty="0"/>
              <a:t>How to reduce cholera transmission individually and at community level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145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1- What is cholera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33285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What do you know about cholera ?</a:t>
            </a:r>
          </a:p>
          <a:p>
            <a:pPr marL="0" indent="0">
              <a:buNone/>
            </a:pPr>
            <a:r>
              <a:rPr lang="en-US" sz="2400" dirty="0"/>
              <a:t>Please tell us 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6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5" t="24811" r="36526" b="32143"/>
          <a:stretch/>
        </p:blipFill>
        <p:spPr bwMode="auto">
          <a:xfrm>
            <a:off x="-18672" y="0"/>
            <a:ext cx="9162672" cy="5507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solidFill>
                  <a:schemeClr val="bg1"/>
                </a:solidFill>
              </a:rPr>
              <a:t>The story of cholera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46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852"/>
            <a:ext cx="8229600" cy="1143000"/>
          </a:xfrm>
        </p:spPr>
        <p:txBody>
          <a:bodyPr/>
          <a:lstStyle/>
          <a:p>
            <a:r>
              <a:rPr lang="en-US" dirty="0"/>
              <a:t>Key facts about cholera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40769"/>
            <a:ext cx="9036496" cy="2592288"/>
          </a:xfrm>
        </p:spPr>
        <p:txBody>
          <a:bodyPr>
            <a:normAutofit lnSpcReduction="10000"/>
          </a:bodyPr>
          <a:lstStyle/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Caused by a small bacteria (Vibrio cholerae)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FF"/>
                </a:solidFill>
              </a:rPr>
              <a:t>Main symptom = acute watery diarrhea </a:t>
            </a:r>
            <a:r>
              <a:rPr lang="en-US" sz="2400" dirty="0"/>
              <a:t>(AWD)</a:t>
            </a:r>
          </a:p>
          <a:p>
            <a:pPr marL="914400" lvl="2" indent="0">
              <a:buNone/>
            </a:pPr>
            <a:r>
              <a:rPr lang="en-US" b="1" dirty="0"/>
              <a:t>Acute: </a:t>
            </a:r>
            <a:r>
              <a:rPr lang="en-US" dirty="0"/>
              <a:t>sudden onset, appears “out of nowhere”</a:t>
            </a:r>
          </a:p>
          <a:p>
            <a:pPr marL="914400" lvl="2" indent="0">
              <a:buNone/>
            </a:pPr>
            <a:r>
              <a:rPr lang="en-US" b="1" dirty="0"/>
              <a:t>Watery: </a:t>
            </a:r>
            <a:r>
              <a:rPr lang="en-US" dirty="0"/>
              <a:t>Liquid and it </a:t>
            </a:r>
            <a:r>
              <a:rPr lang="en-US" dirty="0">
                <a:solidFill>
                  <a:srgbClr val="0000FF"/>
                </a:solidFill>
              </a:rPr>
              <a:t>looks like “rice water”</a:t>
            </a:r>
            <a:r>
              <a:rPr lang="en-US" dirty="0"/>
              <a:t>.</a:t>
            </a:r>
          </a:p>
          <a:p>
            <a:pPr marL="914400" lvl="2" indent="0">
              <a:buNone/>
            </a:pPr>
            <a:r>
              <a:rPr lang="en-US" b="1" dirty="0"/>
              <a:t>AWD: </a:t>
            </a:r>
            <a:r>
              <a:rPr lang="en-US" dirty="0"/>
              <a:t>3 or more loose stools a day</a:t>
            </a:r>
          </a:p>
          <a:p>
            <a:pPr marL="914400" lvl="2" indent="0">
              <a:buNone/>
            </a:pPr>
            <a:r>
              <a:rPr lang="en-US" dirty="0"/>
              <a:t>With or without nausea/vomiting</a:t>
            </a:r>
          </a:p>
          <a:p>
            <a:pPr marL="914400" lvl="2" indent="0">
              <a:buNone/>
            </a:pPr>
            <a:endParaRPr lang="en-US" dirty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Clr>
                <a:srgbClr val="C00000"/>
              </a:buClr>
              <a:buNone/>
            </a:pPr>
            <a:endParaRPr lang="en-US" sz="2400" dirty="0"/>
          </a:p>
        </p:txBody>
      </p:sp>
      <p:pic>
        <p:nvPicPr>
          <p:cNvPr id="7" name="Picture 2" descr="D:\Users\NRX\Dropbox\Somaliland Cholera May 2017\Somaliland FACT 2017\ORPs\Training\AWDjpg.jpg">
            <a:extLst>
              <a:ext uri="{FF2B5EF4-FFF2-40B4-BE49-F238E27FC236}">
                <a16:creationId xmlns:a16="http://schemas.microsoft.com/office/drawing/2014/main" id="{20D1FCDB-6ADD-4F50-9971-4C2A0439D2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13210" r="7415" b="5694"/>
          <a:stretch/>
        </p:blipFill>
        <p:spPr bwMode="auto">
          <a:xfrm>
            <a:off x="5436096" y="4005064"/>
            <a:ext cx="3546166" cy="256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 txBox="1">
            <a:spLocks/>
          </p:cNvSpPr>
          <p:nvPr/>
        </p:nvSpPr>
        <p:spPr>
          <a:xfrm>
            <a:off x="161738" y="3933057"/>
            <a:ext cx="4985140" cy="3096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Causes </a:t>
            </a:r>
            <a:r>
              <a:rPr lang="en-US" sz="2400" dirty="0">
                <a:solidFill>
                  <a:srgbClr val="0000FF"/>
                </a:solidFill>
              </a:rPr>
              <a:t>severe dehydration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FF"/>
                </a:solidFill>
              </a:rPr>
              <a:t>Can lead to death in hours </a:t>
            </a:r>
            <a:r>
              <a:rPr lang="en-US" sz="2400" dirty="0"/>
              <a:t>if not treated</a:t>
            </a:r>
          </a:p>
        </p:txBody>
      </p:sp>
    </p:spTree>
    <p:extLst>
      <p:ext uri="{BB962C8B-B14F-4D97-AF65-F5344CB8AC3E}">
        <p14:creationId xmlns:p14="http://schemas.microsoft.com/office/powerpoint/2010/main" val="383727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 about cholera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9AF94-562E-46F4-94C6-8B6F6C5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094" y="1772816"/>
            <a:ext cx="8229600" cy="3600400"/>
          </a:xfrm>
        </p:spPr>
        <p:txBody>
          <a:bodyPr>
            <a:normAutofit/>
          </a:bodyPr>
          <a:lstStyle/>
          <a:p>
            <a:pPr marL="0" indent="0">
              <a:buClr>
                <a:srgbClr val="C00000"/>
              </a:buClr>
              <a:buNone/>
            </a:pPr>
            <a:r>
              <a:rPr lang="en-US" sz="2400" dirty="0"/>
              <a:t>It affects </a:t>
            </a:r>
            <a:r>
              <a:rPr lang="en-US" sz="2400" dirty="0">
                <a:solidFill>
                  <a:srgbClr val="0000FF"/>
                </a:solidFill>
              </a:rPr>
              <a:t>both children and adults, even healthy adults</a:t>
            </a:r>
          </a:p>
          <a:p>
            <a:pPr marL="0" indent="0">
              <a:buClr>
                <a:srgbClr val="C00000"/>
              </a:buClr>
              <a:buNone/>
            </a:pPr>
            <a:endParaRPr lang="en-US" sz="2400" dirty="0">
              <a:solidFill>
                <a:srgbClr val="0000FF"/>
              </a:solidFill>
            </a:endParaRP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Unlike other diarrheal diseases, it can kill not only children but healthy adults if left untreated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FF"/>
                </a:solidFill>
              </a:rPr>
              <a:t>Pregnant women </a:t>
            </a:r>
            <a:r>
              <a:rPr lang="en-US" sz="2400" dirty="0"/>
              <a:t>are more at risk</a:t>
            </a:r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FF"/>
                </a:solidFill>
              </a:rPr>
              <a:t>Children under 5 </a:t>
            </a:r>
            <a:r>
              <a:rPr lang="en-US" sz="2400" dirty="0"/>
              <a:t>and in particular </a:t>
            </a:r>
            <a:r>
              <a:rPr lang="en-US" sz="2400" dirty="0">
                <a:solidFill>
                  <a:srgbClr val="0000FF"/>
                </a:solidFill>
              </a:rPr>
              <a:t>malnourished children </a:t>
            </a:r>
            <a:r>
              <a:rPr lang="en-US" sz="2400" dirty="0"/>
              <a:t>are at greater risk of dying</a:t>
            </a:r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/>
          </a:p>
          <a:p>
            <a:pPr lvl="1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/>
          </a:p>
          <a:p>
            <a:pPr marL="457200" lvl="1" indent="0">
              <a:buClr>
                <a:srgbClr val="C00000"/>
              </a:buClr>
              <a:buNone/>
            </a:pPr>
            <a:endParaRPr lang="en-US" sz="2400" dirty="0"/>
          </a:p>
        </p:txBody>
      </p:sp>
      <p:pic>
        <p:nvPicPr>
          <p:cNvPr id="1034" name="Picture 10" descr="men, women, children, family restroom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33216"/>
            <a:ext cx="126439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age.freepik.com/free-icon/pregnant-woman-silhouette_318-590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740" y="4840212"/>
            <a:ext cx="1368153" cy="107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415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F3A0-3DBB-489E-88FC-56501089C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Watery diarrhea – “rice water stools”</a:t>
            </a:r>
          </a:p>
        </p:txBody>
      </p:sp>
      <p:pic>
        <p:nvPicPr>
          <p:cNvPr id="4" name="Picture 2" descr="D:\Users\NRX\Dropbox\Somaliland Cholera May 2017\Somaliland FACT 2017\ORPs\Training\AWDjpg.jpg">
            <a:extLst>
              <a:ext uri="{FF2B5EF4-FFF2-40B4-BE49-F238E27FC236}">
                <a16:creationId xmlns:a16="http://schemas.microsoft.com/office/drawing/2014/main" id="{2FCC6537-CF3B-444D-9CCC-84CEE772804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13210" r="7415" b="5694"/>
          <a:stretch/>
        </p:blipFill>
        <p:spPr bwMode="auto">
          <a:xfrm>
            <a:off x="1691023" y="1777595"/>
            <a:ext cx="5761954" cy="417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74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en-US" dirty="0"/>
              <a:t>2- Saving Lives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33285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do we save lives in a time of cholera 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58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6079F-1030-4BF3-B784-C3584D8DC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en-US" dirty="0"/>
              <a:t>2- Saving Lives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676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Why are people dying from cholera ?</a:t>
            </a:r>
          </a:p>
        </p:txBody>
      </p:sp>
      <p:pic>
        <p:nvPicPr>
          <p:cNvPr id="5" name="Picture 4" descr="Screen Shot 2019-02-28 at 16.38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98741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300192" y="1412776"/>
            <a:ext cx="2592288" cy="15841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79512" y="3068960"/>
            <a:ext cx="8856984" cy="2952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People don’t die “from cholera”.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</a:rPr>
              <a:t>They die because they get severely dehydrated </a:t>
            </a:r>
            <a:r>
              <a:rPr lang="en-US" sz="2400" dirty="0"/>
              <a:t>and the body cannot survive without enough water.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u="sng" dirty="0"/>
              <a:t>Without treatment</a:t>
            </a:r>
          </a:p>
          <a:p>
            <a:pPr marL="0" indent="0">
              <a:buNone/>
            </a:pPr>
            <a:r>
              <a:rPr lang="en-US" sz="2400" dirty="0"/>
              <a:t>cholera      diarrhea      dehydration    severe dehydration     death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67186" y="2429440"/>
            <a:ext cx="2339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Severe Dehydration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B2DA5D4-4B5A-4B0E-9EDF-3EF872362286}"/>
              </a:ext>
            </a:extLst>
          </p:cNvPr>
          <p:cNvSpPr/>
          <p:nvPr/>
        </p:nvSpPr>
        <p:spPr>
          <a:xfrm>
            <a:off x="1280057" y="5327265"/>
            <a:ext cx="216024" cy="287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D65A55F-9D9D-479E-9BB6-A28933EBCFCB}"/>
              </a:ext>
            </a:extLst>
          </p:cNvPr>
          <p:cNvSpPr/>
          <p:nvPr/>
        </p:nvSpPr>
        <p:spPr>
          <a:xfrm>
            <a:off x="2735796" y="5303342"/>
            <a:ext cx="216024" cy="287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F42BD6B-A8A2-49CC-AC3C-DD660B2D51EB}"/>
              </a:ext>
            </a:extLst>
          </p:cNvPr>
          <p:cNvSpPr/>
          <p:nvPr/>
        </p:nvSpPr>
        <p:spPr>
          <a:xfrm>
            <a:off x="4582344" y="5303342"/>
            <a:ext cx="216024" cy="287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9E93D4B-0A8F-4561-A87A-5C95726B60D2}"/>
              </a:ext>
            </a:extLst>
          </p:cNvPr>
          <p:cNvSpPr/>
          <p:nvPr/>
        </p:nvSpPr>
        <p:spPr>
          <a:xfrm>
            <a:off x="7236296" y="5303342"/>
            <a:ext cx="216024" cy="2875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4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E3C2241DE8244C8C878119BC3F1C82" ma:contentTypeVersion="8" ma:contentTypeDescription="Create a new document." ma:contentTypeScope="" ma:versionID="058924d526f688538a902df8f66a3e53">
  <xsd:schema xmlns:xsd="http://www.w3.org/2001/XMLSchema" xmlns:xs="http://www.w3.org/2001/XMLSchema" xmlns:p="http://schemas.microsoft.com/office/2006/metadata/properties" xmlns:ns2="ce8a7467-8352-403e-b49e-65a35cb59c87" xmlns:ns3="7e1b0daf-797c-4a8c-a7fb-059e12aafcd1" targetNamespace="http://schemas.microsoft.com/office/2006/metadata/properties" ma:root="true" ma:fieldsID="054dc2c86df430a4b8f80772548a9466" ns2:_="" ns3:_="">
    <xsd:import namespace="ce8a7467-8352-403e-b49e-65a35cb59c87"/>
    <xsd:import namespace="7e1b0daf-797c-4a8c-a7fb-059e12aafc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a7467-8352-403e-b49e-65a35cb59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1b0daf-797c-4a8c-a7fb-059e12aafcd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D72536-F9FB-46F4-B447-304E04D117C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AD5B6AF-5CB5-4095-B213-4D9A31D2E9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3FE8DC-C961-4C85-9546-5D4136B536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8a7467-8352-403e-b49e-65a35cb59c87"/>
    <ds:schemaRef ds:uri="7e1b0daf-797c-4a8c-a7fb-059e12aafc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23249</TotalTime>
  <Words>1672</Words>
  <Application>Microsoft Macintosh PowerPoint</Application>
  <PresentationFormat>On-screen Show (4:3)</PresentationFormat>
  <Paragraphs>245</Paragraphs>
  <Slides>27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Office Theme</vt:lpstr>
      <vt:lpstr>Cholera &amp; Oral Rehydration Therapy Training Level 1 – Community ORT Volunteers  Session #01 –  General understanding of cholera, cholera treatment and cholera prevention</vt:lpstr>
      <vt:lpstr>Session overview</vt:lpstr>
      <vt:lpstr>1- What is cholera ?</vt:lpstr>
      <vt:lpstr>The story of cholera</vt:lpstr>
      <vt:lpstr>Key facts about cholera </vt:lpstr>
      <vt:lpstr>Key facts about cholera </vt:lpstr>
      <vt:lpstr>Watery diarrhea – “rice water stools”</vt:lpstr>
      <vt:lpstr>2- Saving Lives</vt:lpstr>
      <vt:lpstr>2- Saving Lives</vt:lpstr>
      <vt:lpstr>Saving Lives</vt:lpstr>
      <vt:lpstr>Saving Lives</vt:lpstr>
      <vt:lpstr>Saving Lives</vt:lpstr>
      <vt:lpstr>Activity 1</vt:lpstr>
      <vt:lpstr>Saving Lives What does it take ? </vt:lpstr>
      <vt:lpstr>Saving Lives What does it take ? </vt:lpstr>
      <vt:lpstr>Saving Lives What does it take ? </vt:lpstr>
      <vt:lpstr>Saving Lives - ORT at community level</vt:lpstr>
      <vt:lpstr>3-  Reducing Cholera Transmission</vt:lpstr>
      <vt:lpstr>Reducing Cholera Transmission</vt:lpstr>
      <vt:lpstr>Reducing Cholera Transmission</vt:lpstr>
      <vt:lpstr>Activity 2</vt:lpstr>
      <vt:lpstr>Key messages for cholera prevention (1/2) </vt:lpstr>
      <vt:lpstr>Key messages for cholera prevention (2/2) </vt:lpstr>
      <vt:lpstr>Reducing Cholera Transmission</vt:lpstr>
      <vt:lpstr>Reducing Cholera Transmission</vt:lpstr>
      <vt:lpstr>Reducing Cholera Transmission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rehydration of  people presenting to ORP</dc:title>
  <dc:creator>Generic</dc:creator>
  <cp:lastModifiedBy>Eva TURRO FONT</cp:lastModifiedBy>
  <cp:revision>267</cp:revision>
  <cp:lastPrinted>2019-03-29T12:16:33Z</cp:lastPrinted>
  <dcterms:created xsi:type="dcterms:W3CDTF">2017-06-20T12:40:55Z</dcterms:created>
  <dcterms:modified xsi:type="dcterms:W3CDTF">2023-01-18T08:18:56Z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0x010100FAE3C2241DE8244C8C878119BC3F1C82</vt:lpwstr>
  </property>
</Properties>
</file>