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notesMasterIdLst>
    <p:notesMasterId r:id="rId27"/>
  </p:notesMasterIdLst>
  <p:handoutMasterIdLst>
    <p:handoutMasterId r:id="rId28"/>
  </p:handoutMasterIdLst>
  <p:sldIdLst>
    <p:sldId id="384" r:id="rId3"/>
    <p:sldId id="400" r:id="rId4"/>
    <p:sldId id="388" r:id="rId5"/>
    <p:sldId id="370" r:id="rId6"/>
    <p:sldId id="387" r:id="rId7"/>
    <p:sldId id="389" r:id="rId8"/>
    <p:sldId id="401" r:id="rId9"/>
    <p:sldId id="385" r:id="rId10"/>
    <p:sldId id="404" r:id="rId11"/>
    <p:sldId id="409" r:id="rId12"/>
    <p:sldId id="407" r:id="rId13"/>
    <p:sldId id="408" r:id="rId14"/>
    <p:sldId id="402" r:id="rId15"/>
    <p:sldId id="390" r:id="rId16"/>
    <p:sldId id="391" r:id="rId17"/>
    <p:sldId id="392" r:id="rId18"/>
    <p:sldId id="393" r:id="rId19"/>
    <p:sldId id="394" r:id="rId20"/>
    <p:sldId id="395" r:id="rId21"/>
    <p:sldId id="396" r:id="rId22"/>
    <p:sldId id="397" r:id="rId23"/>
    <p:sldId id="398" r:id="rId24"/>
    <p:sldId id="386" r:id="rId25"/>
    <p:sldId id="405" r:id="rId26"/>
  </p:sldIdLst>
  <p:sldSz cx="9144000" cy="6858000" type="screen4x3"/>
  <p:notesSz cx="6797675" cy="987266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C21"/>
    <a:srgbClr val="002060"/>
    <a:srgbClr val="541818"/>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91119" autoAdjust="0"/>
  </p:normalViewPr>
  <p:slideViewPr>
    <p:cSldViewPr>
      <p:cViewPr varScale="1">
        <p:scale>
          <a:sx n="62" d="100"/>
          <a:sy n="62" d="100"/>
        </p:scale>
        <p:origin x="6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124" y="-6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6"/>
          </a:xfrm>
          <a:prstGeom prst="rect">
            <a:avLst/>
          </a:prstGeom>
        </p:spPr>
        <p:txBody>
          <a:bodyPr vert="horz" lIns="91440" tIns="45720" rIns="91440" bIns="45720" rtlCol="0"/>
          <a:lstStyle>
            <a:lvl1pPr algn="l">
              <a:defRPr sz="1200" smtClean="0"/>
            </a:lvl1pPr>
          </a:lstStyle>
          <a:p>
            <a:pPr>
              <a:defRPr/>
            </a:pPr>
            <a:endParaRPr lang="en-GB" dirty="0"/>
          </a:p>
        </p:txBody>
      </p:sp>
      <p:sp>
        <p:nvSpPr>
          <p:cNvPr id="3" name="Date Placehold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smtClean="0"/>
            </a:lvl1pPr>
          </a:lstStyle>
          <a:p>
            <a:pPr>
              <a:defRPr/>
            </a:pPr>
            <a:fld id="{E9193C0B-0D08-4E2A-B725-3752F6CA8538}" type="datetimeFigureOut">
              <a:rPr lang="en-GB"/>
              <a:pPr>
                <a:defRPr/>
              </a:pPr>
              <a:t>22/09/2017</a:t>
            </a:fld>
            <a:endParaRPr lang="en-GB" dirty="0"/>
          </a:p>
        </p:txBody>
      </p:sp>
      <p:sp>
        <p:nvSpPr>
          <p:cNvPr id="4" name="Footer Placeholder 3"/>
          <p:cNvSpPr>
            <a:spLocks noGrp="1"/>
          </p:cNvSpPr>
          <p:nvPr>
            <p:ph type="ftr" sz="quarter" idx="2"/>
          </p:nvPr>
        </p:nvSpPr>
        <p:spPr>
          <a:xfrm>
            <a:off x="0" y="9376899"/>
            <a:ext cx="2946400" cy="494185"/>
          </a:xfrm>
          <a:prstGeom prst="rect">
            <a:avLst/>
          </a:prstGeom>
        </p:spPr>
        <p:txBody>
          <a:bodyPr vert="horz" lIns="91440" tIns="45720" rIns="91440" bIns="45720" rtlCol="0" anchor="b"/>
          <a:lstStyle>
            <a:lvl1pPr algn="l">
              <a:defRPr sz="1200" smtClean="0"/>
            </a:lvl1pPr>
          </a:lstStyle>
          <a:p>
            <a:pPr>
              <a:defRPr/>
            </a:pPr>
            <a:endParaRPr lang="en-GB" dirty="0"/>
          </a:p>
        </p:txBody>
      </p:sp>
      <p:sp>
        <p:nvSpPr>
          <p:cNvPr id="5" name="Slide Number Placeholder 4"/>
          <p:cNvSpPr>
            <a:spLocks noGrp="1"/>
          </p:cNvSpPr>
          <p:nvPr>
            <p:ph type="sldNum" sz="quarter" idx="3"/>
          </p:nvPr>
        </p:nvSpPr>
        <p:spPr>
          <a:xfrm>
            <a:off x="3849688" y="9376899"/>
            <a:ext cx="2946400" cy="494185"/>
          </a:xfrm>
          <a:prstGeom prst="rect">
            <a:avLst/>
          </a:prstGeom>
        </p:spPr>
        <p:txBody>
          <a:bodyPr vert="horz" lIns="91440" tIns="45720" rIns="91440" bIns="45720" rtlCol="0" anchor="b"/>
          <a:lstStyle>
            <a:lvl1pPr algn="r">
              <a:defRPr sz="1200" smtClean="0"/>
            </a:lvl1pPr>
          </a:lstStyle>
          <a:p>
            <a:pPr>
              <a:defRPr/>
            </a:pPr>
            <a:fld id="{DBB45137-13A1-4792-9020-2316740E028C}" type="slidenum">
              <a:rPr lang="en-GB"/>
              <a:pPr>
                <a:defRPr/>
              </a:pPr>
              <a:t>‹#›</a:t>
            </a:fld>
            <a:endParaRPr lang="en-GB" dirty="0"/>
          </a:p>
        </p:txBody>
      </p:sp>
    </p:spTree>
    <p:extLst>
      <p:ext uri="{BB962C8B-B14F-4D97-AF65-F5344CB8AC3E}">
        <p14:creationId xmlns:p14="http://schemas.microsoft.com/office/powerpoint/2010/main" val="1591798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6"/>
          </a:xfrm>
          <a:prstGeom prst="rect">
            <a:avLst/>
          </a:prstGeom>
        </p:spPr>
        <p:txBody>
          <a:bodyPr vert="horz" lIns="89150" tIns="44575" rIns="89150" bIns="44575" rtlCol="0"/>
          <a:lstStyle>
            <a:lvl1pPr algn="l">
              <a:defRPr sz="1100">
                <a:latin typeface="Arial" charset="0"/>
                <a:cs typeface="Arial" charset="0"/>
              </a:defRPr>
            </a:lvl1pPr>
          </a:lstStyle>
          <a:p>
            <a:pPr>
              <a:defRPr/>
            </a:pPr>
            <a:endParaRPr lang="es-ES_tradnl" dirty="0"/>
          </a:p>
        </p:txBody>
      </p:sp>
      <p:sp>
        <p:nvSpPr>
          <p:cNvPr id="3" name="Date Placeholder 2"/>
          <p:cNvSpPr>
            <a:spLocks noGrp="1"/>
          </p:cNvSpPr>
          <p:nvPr>
            <p:ph type="dt" idx="1"/>
          </p:nvPr>
        </p:nvSpPr>
        <p:spPr>
          <a:xfrm>
            <a:off x="3849688" y="0"/>
            <a:ext cx="2946400" cy="494186"/>
          </a:xfrm>
          <a:prstGeom prst="rect">
            <a:avLst/>
          </a:prstGeom>
        </p:spPr>
        <p:txBody>
          <a:bodyPr vert="horz" lIns="89150" tIns="44575" rIns="89150" bIns="44575" rtlCol="0"/>
          <a:lstStyle>
            <a:lvl1pPr algn="r">
              <a:defRPr sz="1100">
                <a:latin typeface="Arial" charset="0"/>
                <a:cs typeface="Arial" charset="0"/>
              </a:defRPr>
            </a:lvl1pPr>
          </a:lstStyle>
          <a:p>
            <a:pPr>
              <a:defRPr/>
            </a:pPr>
            <a:fld id="{09AE83C6-13C0-48DB-AEA9-205C088AE42D}" type="datetimeFigureOut">
              <a:rPr lang="es-ES_tradnl"/>
              <a:pPr>
                <a:defRPr/>
              </a:pPr>
              <a:t>22/09/2017</a:t>
            </a:fld>
            <a:endParaRPr lang="es-ES_tradnl" dirty="0"/>
          </a:p>
        </p:txBody>
      </p:sp>
      <p:sp>
        <p:nvSpPr>
          <p:cNvPr id="4" name="Slide Image Placeholder 3"/>
          <p:cNvSpPr>
            <a:spLocks noGrp="1" noRot="1" noChangeAspect="1"/>
          </p:cNvSpPr>
          <p:nvPr>
            <p:ph type="sldImg" idx="2"/>
          </p:nvPr>
        </p:nvSpPr>
        <p:spPr>
          <a:xfrm>
            <a:off x="928688" y="739775"/>
            <a:ext cx="4940300" cy="3705225"/>
          </a:xfrm>
          <a:prstGeom prst="rect">
            <a:avLst/>
          </a:prstGeom>
          <a:noFill/>
          <a:ln w="12700">
            <a:solidFill>
              <a:prstClr val="black"/>
            </a:solidFill>
          </a:ln>
        </p:spPr>
        <p:txBody>
          <a:bodyPr vert="horz" lIns="89150" tIns="44575" rIns="89150" bIns="44575" rtlCol="0" anchor="ctr"/>
          <a:lstStyle/>
          <a:p>
            <a:pPr lvl="0"/>
            <a:endParaRPr lang="es-ES_tradnl" noProof="0" dirty="0"/>
          </a:p>
        </p:txBody>
      </p:sp>
      <p:sp>
        <p:nvSpPr>
          <p:cNvPr id="5" name="Notes Placeholder 4"/>
          <p:cNvSpPr>
            <a:spLocks noGrp="1"/>
          </p:cNvSpPr>
          <p:nvPr>
            <p:ph type="body" sz="quarter" idx="3"/>
          </p:nvPr>
        </p:nvSpPr>
        <p:spPr>
          <a:xfrm>
            <a:off x="679450" y="4689239"/>
            <a:ext cx="5438775" cy="4442935"/>
          </a:xfrm>
          <a:prstGeom prst="rect">
            <a:avLst/>
          </a:prstGeom>
        </p:spPr>
        <p:txBody>
          <a:bodyPr vert="horz" lIns="89150" tIns="44575" rIns="89150" bIns="4457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ES_tradnl" noProof="0"/>
          </a:p>
        </p:txBody>
      </p:sp>
      <p:sp>
        <p:nvSpPr>
          <p:cNvPr id="6" name="Footer Placeholder 5"/>
          <p:cNvSpPr>
            <a:spLocks noGrp="1"/>
          </p:cNvSpPr>
          <p:nvPr>
            <p:ph type="ftr" sz="quarter" idx="4"/>
          </p:nvPr>
        </p:nvSpPr>
        <p:spPr>
          <a:xfrm>
            <a:off x="0" y="9376899"/>
            <a:ext cx="2946400" cy="494185"/>
          </a:xfrm>
          <a:prstGeom prst="rect">
            <a:avLst/>
          </a:prstGeom>
        </p:spPr>
        <p:txBody>
          <a:bodyPr vert="horz" lIns="89150" tIns="44575" rIns="89150" bIns="44575" rtlCol="0" anchor="b"/>
          <a:lstStyle>
            <a:lvl1pPr algn="l">
              <a:defRPr sz="1100">
                <a:latin typeface="Arial" charset="0"/>
                <a:cs typeface="Arial" charset="0"/>
              </a:defRPr>
            </a:lvl1pPr>
          </a:lstStyle>
          <a:p>
            <a:pPr>
              <a:defRPr/>
            </a:pPr>
            <a:endParaRPr lang="es-ES_tradnl" dirty="0"/>
          </a:p>
        </p:txBody>
      </p:sp>
      <p:sp>
        <p:nvSpPr>
          <p:cNvPr id="7" name="Slide Number Placeholder 6"/>
          <p:cNvSpPr>
            <a:spLocks noGrp="1"/>
          </p:cNvSpPr>
          <p:nvPr>
            <p:ph type="sldNum" sz="quarter" idx="5"/>
          </p:nvPr>
        </p:nvSpPr>
        <p:spPr>
          <a:xfrm>
            <a:off x="3849688" y="9376899"/>
            <a:ext cx="2946400" cy="494185"/>
          </a:xfrm>
          <a:prstGeom prst="rect">
            <a:avLst/>
          </a:prstGeom>
        </p:spPr>
        <p:txBody>
          <a:bodyPr vert="horz" lIns="89150" tIns="44575" rIns="89150" bIns="44575" rtlCol="0" anchor="b"/>
          <a:lstStyle>
            <a:lvl1pPr algn="r">
              <a:defRPr sz="1100">
                <a:latin typeface="Arial" charset="0"/>
                <a:cs typeface="Arial" charset="0"/>
              </a:defRPr>
            </a:lvl1pPr>
          </a:lstStyle>
          <a:p>
            <a:pPr>
              <a:defRPr/>
            </a:pPr>
            <a:fld id="{55FE1987-CEAC-48DA-B404-DE5109E627C2}" type="slidenum">
              <a:rPr lang="es-ES_tradnl"/>
              <a:pPr>
                <a:defRPr/>
              </a:pPr>
              <a:t>‹#›</a:t>
            </a:fld>
            <a:endParaRPr lang="es-ES_tradnl" dirty="0"/>
          </a:p>
        </p:txBody>
      </p:sp>
    </p:spTree>
    <p:extLst>
      <p:ext uri="{BB962C8B-B14F-4D97-AF65-F5344CB8AC3E}">
        <p14:creationId xmlns:p14="http://schemas.microsoft.com/office/powerpoint/2010/main" val="2986268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5FE1987-CEAC-48DA-B404-DE5109E627C2}" type="slidenum">
              <a:rPr lang="es-ES_tradnl" smtClean="0"/>
              <a:pPr>
                <a:defRPr/>
              </a:pPr>
              <a:t>1</a:t>
            </a:fld>
            <a:endParaRPr lang="es-ES_tradnl" dirty="0"/>
          </a:p>
        </p:txBody>
      </p:sp>
    </p:spTree>
    <p:extLst>
      <p:ext uri="{BB962C8B-B14F-4D97-AF65-F5344CB8AC3E}">
        <p14:creationId xmlns:p14="http://schemas.microsoft.com/office/powerpoint/2010/main" val="177757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5FE1987-CEAC-48DA-B404-DE5109E627C2}" type="slidenum">
              <a:rPr lang="es-ES_tradnl" smtClean="0"/>
              <a:pPr>
                <a:defRPr/>
              </a:pPr>
              <a:t>2</a:t>
            </a:fld>
            <a:endParaRPr lang="es-ES_tradnl" dirty="0"/>
          </a:p>
        </p:txBody>
      </p:sp>
    </p:spTree>
    <p:extLst>
      <p:ext uri="{BB962C8B-B14F-4D97-AF65-F5344CB8AC3E}">
        <p14:creationId xmlns:p14="http://schemas.microsoft.com/office/powerpoint/2010/main" val="177757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5FE1987-CEAC-48DA-B404-DE5109E627C2}" type="slidenum">
              <a:rPr lang="es-ES_tradnl" smtClean="0"/>
              <a:pPr>
                <a:defRPr/>
              </a:pPr>
              <a:t>3</a:t>
            </a:fld>
            <a:endParaRPr lang="es-ES_tradnl" dirty="0"/>
          </a:p>
        </p:txBody>
      </p:sp>
    </p:spTree>
    <p:extLst>
      <p:ext uri="{BB962C8B-B14F-4D97-AF65-F5344CB8AC3E}">
        <p14:creationId xmlns:p14="http://schemas.microsoft.com/office/powerpoint/2010/main" val="1777575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cs typeface="Arial" pitchFamily="34" charset="0"/>
                </a:rPr>
                <a:t>Federation</a:t>
              </a:r>
            </a:p>
            <a:p>
              <a:pPr algn="ctr" fontAlgn="auto">
                <a:spcBef>
                  <a:spcPts val="0"/>
                </a:spcBef>
                <a:spcAft>
                  <a:spcPts val="0"/>
                </a:spcAft>
                <a:defRPr/>
              </a:pPr>
              <a:r>
                <a:rPr lang="en-US" sz="1000" b="1" dirty="0">
                  <a:solidFill>
                    <a:schemeClr val="bg1"/>
                  </a:solidFill>
                  <a:latin typeface="Arial" pitchFamily="34" charset="0"/>
                  <a:cs typeface="Arial" pitchFamily="34" charset="0"/>
                </a:rPr>
                <a:t>Health</a:t>
              </a:r>
            </a:p>
            <a:p>
              <a:pPr algn="ctr" fontAlgn="auto">
                <a:spcBef>
                  <a:spcPts val="0"/>
                </a:spcBef>
                <a:spcAft>
                  <a:spcPts val="0"/>
                </a:spcAft>
                <a:defRPr/>
              </a:pPr>
              <a:r>
                <a:rPr lang="en-US" sz="1000" b="1" dirty="0">
                  <a:solidFill>
                    <a:schemeClr val="bg1"/>
                  </a:solidFill>
                  <a:latin typeface="Arial" pitchFamily="34" charset="0"/>
                  <a:cs typeface="Arial" pitchFamily="34" charset="0"/>
                </a:rPr>
                <a:t> WatSan/EH</a:t>
              </a:r>
            </a:p>
          </p:txBody>
        </p:sp>
      </p:gr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990600" y="3886200"/>
            <a:ext cx="7239000" cy="1752600"/>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F1AAA2D-7AF4-4BC7-87FD-D7F5408F7F3B}"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A5F2289-0BC8-4073-8ECD-F1013F2E0E1A}"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9507C4A-4376-4586-BD19-D3AC3B4A6205}"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BE21A1CD-2ECB-42DD-BD5A-67A8747FAB67}"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53E0AE14-B9C1-44FA-9955-44FE2276C9D0}"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16C1FAB0-8846-42CD-BA9B-EFD961C30E2A}"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13557164-09EE-4B9F-9182-445A51E7A849}" type="slidenum">
              <a:rPr lang="en-GB"/>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DDB420D7-3DC2-49F0-B3DE-CF7A141BF1E6}" type="slidenum">
              <a:rPr lang="en-GB"/>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D087F4C8-1872-4E7F-AC3B-326FF1AE0478}"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DF65489C-BA7C-40EE-8BD5-D80C977AB668}"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28800" y="332656"/>
            <a:ext cx="6858000" cy="1143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1828800" y="1676400"/>
            <a:ext cx="6858000"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263CB826-BB65-43D4-8C06-D4A1233BA325}"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8378A975-CD99-44FB-96BD-3026E458D3D6}"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a:prstGeom prst="rect">
            <a:avLst/>
          </a:prstGeom>
        </p:spPr>
        <p:txBody>
          <a:bodyPr rtlCol="0">
            <a:normAutofit/>
          </a:bodyPr>
          <a:lstStyle/>
          <a:p>
            <a:pPr lvl="0"/>
            <a:r>
              <a:rPr lang="en-US" noProof="0" dirty="0"/>
              <a:t>Click icon to add chart</a:t>
            </a:r>
            <a:endParaRPr lang="en-GB" noProof="0" dirty="0"/>
          </a:p>
        </p:txBody>
      </p:sp>
      <p:sp>
        <p:nvSpPr>
          <p:cNvPr id="5" name="Title 4"/>
          <p:cNvSpPr>
            <a:spLocks noGrp="1"/>
          </p:cNvSpPr>
          <p:nvPr>
            <p:ph type="title"/>
          </p:nvPr>
        </p:nvSpPr>
        <p:spPr>
          <a:xfrm>
            <a:off x="1828800" y="350838"/>
            <a:ext cx="6858000" cy="1143000"/>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1"/>
          </p:nvPr>
        </p:nvSpPr>
        <p:spPr>
          <a:xfrm>
            <a:off x="3959770" y="1676400"/>
            <a:ext cx="4724400"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28800" y="350838"/>
            <a:ext cx="6858000" cy="1143000"/>
          </a:xfrm>
          <a:prstGeom prst="rect">
            <a:avLst/>
          </a:prstGeom>
        </p:spPr>
        <p:txBody>
          <a:bodyPr/>
          <a:lstStyle/>
          <a:p>
            <a:r>
              <a:rPr lang="en-US"/>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a:prstGeom prst="rect">
            <a:avLst/>
          </a:prstGeom>
        </p:spPr>
        <p:txBody>
          <a:bodyPr rtlCol="0">
            <a:normAutofit/>
          </a:body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a:prstGeom prst="rect">
            <a:avLst/>
          </a:prstGeom>
        </p:spPr>
        <p:txBody>
          <a:body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28800" y="350838"/>
            <a:ext cx="6858000" cy="1143000"/>
          </a:xfrm>
          <a:prstGeom prst="rect">
            <a:avLst/>
          </a:prstGeom>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76400"/>
            <a:ext cx="4038600" cy="4191000"/>
          </a:xfrm>
          <a:prstGeom prst="rect">
            <a:avLst/>
          </a:prstGeo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76400"/>
            <a:ext cx="4038600" cy="4191000"/>
          </a:xfrm>
          <a:prstGeom prst="rect">
            <a:avLst/>
          </a:prstGeo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28800" y="350838"/>
            <a:ext cx="6858000" cy="1143000"/>
          </a:xfrm>
          <a:prstGeom prst="rect">
            <a:avLst/>
          </a:prstGeo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676399"/>
            <a:ext cx="4040188" cy="574675"/>
          </a:xfrm>
          <a:prstGeom prst="rect">
            <a:avLst/>
          </a:prstGeo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51075"/>
            <a:ext cx="4040188" cy="3616325"/>
          </a:xfrm>
          <a:prstGeom prst="rect">
            <a:avLst/>
          </a:prstGeo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676399"/>
            <a:ext cx="4041775" cy="574675"/>
          </a:xfrm>
          <a:prstGeom prst="rect">
            <a:avLst/>
          </a:prstGeo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51075"/>
            <a:ext cx="4041775" cy="3616325"/>
          </a:xfrm>
          <a:prstGeom prst="rect">
            <a:avLst/>
          </a:prstGeo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p:nvSpPr>
          <p:spPr>
            <a:xfrm>
              <a:off x="533400" y="498475"/>
              <a:ext cx="4724400" cy="3590727"/>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cs typeface="Arial" pitchFamily="34" charset="0"/>
                </a:rPr>
                <a:t>FOR FURTHER INFORMATION</a:t>
              </a:r>
              <a:r>
                <a:rPr lang="en-US" sz="2000" b="1" baseline="0" dirty="0">
                  <a:solidFill>
                    <a:srgbClr val="E8C7B0"/>
                  </a:solidFill>
                  <a:latin typeface="Arial" pitchFamily="34" charset="0"/>
                  <a:cs typeface="Arial" pitchFamily="34" charset="0"/>
                </a:rPr>
                <a:t> </a:t>
              </a:r>
              <a:r>
                <a:rPr lang="en-US" sz="2000" b="1" baseline="30000" dirty="0">
                  <a:solidFill>
                    <a:srgbClr val="E8C7B0"/>
                  </a:solidFill>
                  <a:latin typeface="Arial" pitchFamily="34" charset="0"/>
                  <a:cs typeface="Arial" pitchFamily="34" charset="0"/>
                </a:rPr>
                <a:t>PLEASE CONTACT:</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IFRC Water, Sanitation, and Emergency Health Unit</a:t>
              </a:r>
            </a:p>
            <a:p>
              <a:pPr fontAlgn="auto">
                <a:spcBef>
                  <a:spcPts val="0"/>
                </a:spcBef>
                <a:spcAft>
                  <a:spcPts val="0"/>
                </a:spcAft>
                <a:defRPr/>
              </a:pPr>
              <a:r>
                <a:rPr lang="en-US" sz="2000" baseline="30000" dirty="0">
                  <a:solidFill>
                    <a:schemeClr val="bg1"/>
                  </a:solidFill>
                  <a:latin typeface="Arial" pitchFamily="34" charset="0"/>
                  <a:cs typeface="Arial" pitchFamily="34" charset="0"/>
                </a:rPr>
                <a:t>William Carter, WatSan Senior Officer</a:t>
              </a:r>
              <a:br>
                <a:rPr lang="en-US" sz="2000"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TEL. : +41 022 730 4218</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EMAIL: william.carter@ifrc.org</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INTERNATIONAL FEDERATION OF </a:t>
              </a:r>
              <a:br>
                <a:rPr lang="en-US" sz="2000" b="1"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FAX.: +41 22 733 03 95</a:t>
              </a:r>
              <a:endParaRPr lang="en-US" sz="2000" dirty="0">
                <a:solidFill>
                  <a:schemeClr val="bg1"/>
                </a:solidFill>
                <a:latin typeface="Arial" pitchFamily="34" charset="0"/>
                <a:cs typeface="Arial" pitchFamily="34" charset="0"/>
              </a:endParaRPr>
            </a:p>
          </p:txBody>
        </p:sp>
        <p:pic>
          <p:nvPicPr>
            <p:cNvPr id="6" name="Picture 15" descr="SLCM-icons logo-EN.jpg"/>
            <p:cNvPicPr>
              <a:picLocks noChangeAspect="1"/>
            </p:cNvPicPr>
            <p:nvPr/>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28800" y="350838"/>
            <a:ext cx="6858000" cy="1143000"/>
          </a:xfrm>
          <a:prstGeom prst="rect">
            <a:avLst/>
          </a:prstGeom>
        </p:spPr>
        <p:txBody>
          <a:bodyPr/>
          <a:lstStyle/>
          <a:p>
            <a:r>
              <a:rPr lang="en-US"/>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dirty="0">
                <a:solidFill>
                  <a:schemeClr val="bg1"/>
                </a:solidFill>
                <a:latin typeface="Arial Rounded MT Bold" pitchFamily="-110" charset="0"/>
                <a:ea typeface="Arial Rounded MT Bold" pitchFamily="-110" charset="0"/>
                <a:cs typeface="Arial Rounded MT Bold" pitchFamily="-110" charset="0"/>
              </a:endParaRPr>
            </a:p>
          </p:txBody>
        </p:sp>
        <p:pic>
          <p:nvPicPr>
            <p:cNvPr id="1033" name="Picture 14" descr="IFRC_logo_EN.gif"/>
            <p:cNvPicPr>
              <a:picLocks noChangeAspect="1"/>
            </p:cNvPicPr>
            <p:nvPr/>
          </p:nvPicPr>
          <p:blipFill>
            <a:blip r:embed="rId11" cstate="print"/>
            <a:srcRect/>
            <a:stretch>
              <a:fillRect/>
            </a:stretch>
          </p:blipFill>
          <p:spPr bwMode="auto">
            <a:xfrm>
              <a:off x="5613869" y="6172201"/>
              <a:ext cx="3225331" cy="304800"/>
            </a:xfrm>
            <a:prstGeom prst="rect">
              <a:avLst/>
            </a:prstGeom>
            <a:noFill/>
            <a:ln w="9525">
              <a:noFill/>
              <a:miter lim="800000"/>
              <a:headEnd/>
              <a:tailEnd/>
            </a:ln>
          </p:spPr>
        </p:pic>
      </p:grpSp>
      <p:grpSp>
        <p:nvGrpSpPr>
          <p:cNvPr id="1027"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cs typeface="Arial" pitchFamily="34" charset="0"/>
                </a:rPr>
                <a:t>Federation</a:t>
              </a:r>
            </a:p>
            <a:p>
              <a:pPr algn="ctr" fontAlgn="auto">
                <a:spcBef>
                  <a:spcPts val="0"/>
                </a:spcBef>
                <a:spcAft>
                  <a:spcPts val="0"/>
                </a:spcAft>
                <a:defRPr/>
              </a:pPr>
              <a:r>
                <a:rPr lang="en-US" sz="1000" b="1" dirty="0">
                  <a:solidFill>
                    <a:schemeClr val="bg1"/>
                  </a:solidFill>
                  <a:latin typeface="Arial" pitchFamily="34" charset="0"/>
                  <a:cs typeface="Arial" pitchFamily="34" charset="0"/>
                </a:rPr>
                <a:t>Health</a:t>
              </a:r>
            </a:p>
            <a:p>
              <a:pPr algn="ctr" fontAlgn="auto">
                <a:spcBef>
                  <a:spcPts val="0"/>
                </a:spcBef>
                <a:spcAft>
                  <a:spcPts val="0"/>
                </a:spcAft>
                <a:defRPr/>
              </a:pPr>
              <a:r>
                <a:rPr lang="en-US" sz="1000" b="1" dirty="0">
                  <a:solidFill>
                    <a:schemeClr val="bg1"/>
                  </a:solidFill>
                  <a:latin typeface="Arial" pitchFamily="34" charset="0"/>
                  <a:cs typeface="Arial" pitchFamily="34" charset="0"/>
                </a:rPr>
                <a:t> WatSan/EH</a:t>
              </a:r>
            </a:p>
          </p:txBody>
        </p:sp>
      </p:grpSp>
      <p:sp>
        <p:nvSpPr>
          <p:cNvPr id="12" name="TextBox 11"/>
          <p:cNvSpPr txBox="1"/>
          <p:nvPr userDrawn="1"/>
        </p:nvSpPr>
        <p:spPr>
          <a:xfrm rot="188437">
            <a:off x="6310313" y="1938338"/>
            <a:ext cx="1852612" cy="369887"/>
          </a:xfrm>
          <a:prstGeom prst="rect">
            <a:avLst/>
          </a:prstGeom>
          <a:noFill/>
        </p:spPr>
        <p:txBody>
          <a:bodyPr>
            <a:spAutoFit/>
          </a:bodyPr>
          <a:lstStyle/>
          <a:p>
            <a:pPr>
              <a:defRPr/>
            </a:pPr>
            <a:endParaRPr lang="en-GB" dirty="0"/>
          </a:p>
        </p:txBody>
      </p:sp>
    </p:spTree>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66" r:id="rId9"/>
  </p:sldLayoutIdLst>
  <p:hf hdr="0" ftr="0" dt="0"/>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i="1">
          <a:solidFill>
            <a:schemeClr val="tx1"/>
          </a:solidFill>
          <a:latin typeface="Arial" pitchFamily="34" charset="0"/>
          <a:cs typeface="Arial" pitchFamily="34" charset="0"/>
        </a:defRPr>
      </a:lvl2pPr>
      <a:lvl3pPr algn="l" rtl="0" eaLnBrk="0" fontAlgn="base" hangingPunct="0">
        <a:spcBef>
          <a:spcPct val="0"/>
        </a:spcBef>
        <a:spcAft>
          <a:spcPct val="0"/>
        </a:spcAft>
        <a:defRPr sz="2800" b="1" i="1">
          <a:solidFill>
            <a:schemeClr val="tx1"/>
          </a:solidFill>
          <a:latin typeface="Arial" pitchFamily="34" charset="0"/>
          <a:cs typeface="Arial" pitchFamily="34" charset="0"/>
        </a:defRPr>
      </a:lvl3pPr>
      <a:lvl4pPr algn="l" rtl="0" eaLnBrk="0" fontAlgn="base" hangingPunct="0">
        <a:spcBef>
          <a:spcPct val="0"/>
        </a:spcBef>
        <a:spcAft>
          <a:spcPct val="0"/>
        </a:spcAft>
        <a:defRPr sz="2800" b="1" i="1">
          <a:solidFill>
            <a:schemeClr val="tx1"/>
          </a:solidFill>
          <a:latin typeface="Arial" pitchFamily="34" charset="0"/>
          <a:cs typeface="Arial" pitchFamily="34" charset="0"/>
        </a:defRPr>
      </a:lvl4pPr>
      <a:lvl5pPr algn="l" rtl="0" eaLnBrk="0" fontAlgn="base" hangingPunct="0">
        <a:spcBef>
          <a:spcPct val="0"/>
        </a:spcBef>
        <a:spcAft>
          <a:spcPct val="0"/>
        </a:spcAft>
        <a:defRPr sz="28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ACC800DA-399E-41C4-A6F0-DEE48DD6CE80}"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2795" y="2636912"/>
            <a:ext cx="8745760" cy="2592288"/>
          </a:xfrm>
          <a:prstGeom prst="rect">
            <a:avLst/>
          </a:prstGeom>
        </p:spPr>
        <p:txBody>
          <a:bodyPr/>
          <a:lstStyle/>
          <a:p>
            <a:pPr algn="ctr"/>
            <a:br>
              <a:rPr lang="en-GB" sz="2400" b="0" dirty="0">
                <a:solidFill>
                  <a:srgbClr val="002060"/>
                </a:solidFill>
              </a:rPr>
            </a:br>
            <a:r>
              <a:rPr lang="en-GB" sz="2400" dirty="0">
                <a:solidFill>
                  <a:srgbClr val="002060"/>
                </a:solidFill>
              </a:rPr>
              <a:t>Reduction of Child Mortality due to </a:t>
            </a:r>
            <a:r>
              <a:rPr lang="en-GB" sz="2400" dirty="0" err="1">
                <a:solidFill>
                  <a:srgbClr val="002060"/>
                </a:solidFill>
              </a:rPr>
              <a:t>Diarrhea</a:t>
            </a:r>
            <a:r>
              <a:rPr lang="en-GB" sz="2400" dirty="0">
                <a:solidFill>
                  <a:srgbClr val="002060"/>
                </a:solidFill>
              </a:rPr>
              <a:t>, Manila</a:t>
            </a:r>
            <a:br>
              <a:rPr lang="en-GB" sz="2400" dirty="0">
                <a:solidFill>
                  <a:srgbClr val="002060"/>
                </a:solidFill>
              </a:rPr>
            </a:br>
            <a:r>
              <a:rPr lang="en-GB" sz="1800" dirty="0">
                <a:solidFill>
                  <a:srgbClr val="002060"/>
                </a:solidFill>
              </a:rPr>
              <a:t>Project TWO (Toilet Water </a:t>
            </a:r>
            <a:r>
              <a:rPr lang="en-GB" sz="1800" dirty="0" err="1">
                <a:solidFill>
                  <a:srgbClr val="002060"/>
                </a:solidFill>
              </a:rPr>
              <a:t>Oresol</a:t>
            </a:r>
            <a:r>
              <a:rPr lang="en-GB" sz="1800" dirty="0">
                <a:solidFill>
                  <a:srgbClr val="002060"/>
                </a:solidFill>
              </a:rPr>
              <a:t>)</a:t>
            </a:r>
            <a:br>
              <a:rPr lang="en-GB" sz="2400" dirty="0">
                <a:solidFill>
                  <a:srgbClr val="002060"/>
                </a:solidFill>
              </a:rPr>
            </a:br>
            <a:br>
              <a:rPr lang="en-GB" sz="2400" dirty="0">
                <a:solidFill>
                  <a:srgbClr val="002060"/>
                </a:solidFill>
              </a:rPr>
            </a:br>
            <a:br>
              <a:rPr lang="en-GB" sz="2400" dirty="0">
                <a:solidFill>
                  <a:srgbClr val="002060"/>
                </a:solidFill>
              </a:rPr>
            </a:br>
            <a:br>
              <a:rPr lang="en-GB" dirty="0">
                <a:solidFill>
                  <a:srgbClr val="002060"/>
                </a:solidFill>
              </a:rPr>
            </a:br>
            <a:br>
              <a:rPr lang="en-GB" sz="1600" dirty="0">
                <a:solidFill>
                  <a:srgbClr val="002060"/>
                </a:solidFill>
              </a:rPr>
            </a:br>
            <a:br>
              <a:rPr lang="en-GB" sz="1800" dirty="0">
                <a:solidFill>
                  <a:srgbClr val="002060"/>
                </a:solidFill>
              </a:rPr>
            </a:br>
            <a:endParaRPr lang="en-GB" sz="1800" i="0" dirty="0">
              <a:solidFill>
                <a:srgbClr val="002060"/>
              </a:solidFill>
            </a:endParaRPr>
          </a:p>
        </p:txBody>
      </p:sp>
      <p:sp>
        <p:nvSpPr>
          <p:cNvPr id="5" name="Oval 4"/>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pic>
        <p:nvPicPr>
          <p:cNvPr id="8"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344545" y="69504"/>
            <a:ext cx="1584176" cy="182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5448796"/>
            <a:ext cx="1905000" cy="466725"/>
          </a:xfrm>
          <a:prstGeom prst="rect">
            <a:avLst/>
          </a:prstGeom>
        </p:spPr>
      </p:pic>
      <p:sp>
        <p:nvSpPr>
          <p:cNvPr id="10" name="Title 1"/>
          <p:cNvSpPr txBox="1">
            <a:spLocks/>
          </p:cNvSpPr>
          <p:nvPr/>
        </p:nvSpPr>
        <p:spPr>
          <a:xfrm>
            <a:off x="251520" y="5448796"/>
            <a:ext cx="7885113" cy="432048"/>
          </a:xfrm>
          <a:prstGeom prst="rect">
            <a:avLst/>
          </a:prstGeom>
        </p:spPr>
        <p:txBody>
          <a:bodyPr/>
          <a:lst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i="1">
                <a:solidFill>
                  <a:schemeClr val="tx1"/>
                </a:solidFill>
                <a:latin typeface="Arial" pitchFamily="34" charset="0"/>
                <a:cs typeface="Arial" pitchFamily="34" charset="0"/>
              </a:defRPr>
            </a:lvl2pPr>
            <a:lvl3pPr algn="l" rtl="0" eaLnBrk="0" fontAlgn="base" hangingPunct="0">
              <a:spcBef>
                <a:spcPct val="0"/>
              </a:spcBef>
              <a:spcAft>
                <a:spcPct val="0"/>
              </a:spcAft>
              <a:defRPr sz="2800" b="1" i="1">
                <a:solidFill>
                  <a:schemeClr val="tx1"/>
                </a:solidFill>
                <a:latin typeface="Arial" pitchFamily="34" charset="0"/>
                <a:cs typeface="Arial" pitchFamily="34" charset="0"/>
              </a:defRPr>
            </a:lvl3pPr>
            <a:lvl4pPr algn="l" rtl="0" eaLnBrk="0" fontAlgn="base" hangingPunct="0">
              <a:spcBef>
                <a:spcPct val="0"/>
              </a:spcBef>
              <a:spcAft>
                <a:spcPct val="0"/>
              </a:spcAft>
              <a:defRPr sz="2800" b="1" i="1">
                <a:solidFill>
                  <a:schemeClr val="tx1"/>
                </a:solidFill>
                <a:latin typeface="Arial" pitchFamily="34" charset="0"/>
                <a:cs typeface="Arial" pitchFamily="34" charset="0"/>
              </a:defRPr>
            </a:lvl4pPr>
            <a:lvl5pPr algn="l" rtl="0" eaLnBrk="0" fontAlgn="base" hangingPunct="0">
              <a:spcBef>
                <a:spcPct val="0"/>
              </a:spcBef>
              <a:spcAft>
                <a:spcPct val="0"/>
              </a:spcAft>
              <a:defRPr sz="28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GB" sz="1600" b="0" dirty="0">
                <a:solidFill>
                  <a:srgbClr val="002060"/>
                </a:solidFill>
              </a:rPr>
              <a:t>Urban WASH Technical Working Group Nairobi, September 2017</a:t>
            </a:r>
            <a:br>
              <a:rPr lang="en-GB" sz="1600" dirty="0">
                <a:solidFill>
                  <a:srgbClr val="002060"/>
                </a:solidFill>
              </a:rPr>
            </a:br>
            <a:br>
              <a:rPr lang="en-GB" sz="1600" dirty="0">
                <a:solidFill>
                  <a:srgbClr val="002060"/>
                </a:solidFill>
              </a:rPr>
            </a:br>
            <a:endParaRPr lang="en-GB" sz="1600" i="0" dirty="0">
              <a:solidFill>
                <a:srgbClr val="002060"/>
              </a:solidFill>
            </a:endParaRPr>
          </a:p>
        </p:txBody>
      </p:sp>
      <p:sp>
        <p:nvSpPr>
          <p:cNvPr id="12" name="Title 1"/>
          <p:cNvSpPr txBox="1">
            <a:spLocks/>
          </p:cNvSpPr>
          <p:nvPr/>
        </p:nvSpPr>
        <p:spPr>
          <a:xfrm>
            <a:off x="1821530" y="621442"/>
            <a:ext cx="5414766" cy="684075"/>
          </a:xfrm>
          <a:prstGeom prst="rect">
            <a:avLst/>
          </a:prstGeom>
        </p:spPr>
        <p:txBody>
          <a:bodyPr/>
          <a:lst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i="1">
                <a:solidFill>
                  <a:schemeClr val="tx1"/>
                </a:solidFill>
                <a:latin typeface="Arial" pitchFamily="34" charset="0"/>
                <a:cs typeface="Arial" pitchFamily="34" charset="0"/>
              </a:defRPr>
            </a:lvl2pPr>
            <a:lvl3pPr algn="l" rtl="0" eaLnBrk="0" fontAlgn="base" hangingPunct="0">
              <a:spcBef>
                <a:spcPct val="0"/>
              </a:spcBef>
              <a:spcAft>
                <a:spcPct val="0"/>
              </a:spcAft>
              <a:defRPr sz="2800" b="1" i="1">
                <a:solidFill>
                  <a:schemeClr val="tx1"/>
                </a:solidFill>
                <a:latin typeface="Arial" pitchFamily="34" charset="0"/>
                <a:cs typeface="Arial" pitchFamily="34" charset="0"/>
              </a:defRPr>
            </a:lvl3pPr>
            <a:lvl4pPr algn="l" rtl="0" eaLnBrk="0" fontAlgn="base" hangingPunct="0">
              <a:spcBef>
                <a:spcPct val="0"/>
              </a:spcBef>
              <a:spcAft>
                <a:spcPct val="0"/>
              </a:spcAft>
              <a:defRPr sz="2800" b="1" i="1">
                <a:solidFill>
                  <a:schemeClr val="tx1"/>
                </a:solidFill>
                <a:latin typeface="Arial" pitchFamily="34" charset="0"/>
                <a:cs typeface="Arial" pitchFamily="34" charset="0"/>
              </a:defRPr>
            </a:lvl4pPr>
            <a:lvl5pPr algn="l" rtl="0" eaLnBrk="0" fontAlgn="base" hangingPunct="0">
              <a:spcBef>
                <a:spcPct val="0"/>
              </a:spcBef>
              <a:spcAft>
                <a:spcPct val="0"/>
              </a:spcAft>
              <a:defRPr sz="28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GB" sz="3200" dirty="0">
                <a:solidFill>
                  <a:srgbClr val="002060"/>
                </a:solidFill>
              </a:rPr>
              <a:t>Urban WASH Philippines</a:t>
            </a:r>
            <a:br>
              <a:rPr lang="en-GB" sz="1000" dirty="0">
                <a:solidFill>
                  <a:srgbClr val="002060"/>
                </a:solidFill>
              </a:rPr>
            </a:br>
            <a:br>
              <a:rPr lang="en-GB" sz="1800" dirty="0">
                <a:solidFill>
                  <a:srgbClr val="002060"/>
                </a:solidFill>
              </a:rPr>
            </a:br>
            <a:endParaRPr lang="en-GB" sz="1800" i="0" dirty="0">
              <a:solidFill>
                <a:srgbClr val="002060"/>
              </a:solidFill>
            </a:endParaRPr>
          </a:p>
        </p:txBody>
      </p:sp>
    </p:spTree>
    <p:extLst>
      <p:ext uri="{BB962C8B-B14F-4D97-AF65-F5344CB8AC3E}">
        <p14:creationId xmlns:p14="http://schemas.microsoft.com/office/powerpoint/2010/main" val="1653539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Project photos and any additional conclusions?</a:t>
            </a:r>
          </a:p>
        </p:txBody>
      </p:sp>
      <p:sp>
        <p:nvSpPr>
          <p:cNvPr id="4" name="Text Placeholder 3"/>
          <p:cNvSpPr>
            <a:spLocks noGrp="1"/>
          </p:cNvSpPr>
          <p:nvPr>
            <p:ph type="body" sz="quarter" idx="11"/>
          </p:nvPr>
        </p:nvSpPr>
        <p:spPr>
          <a:xfrm>
            <a:off x="755576" y="1631732"/>
            <a:ext cx="7931224" cy="1143000"/>
          </a:xfrm>
        </p:spPr>
        <p:txBody>
          <a:bodyPr/>
          <a:lstStyle/>
          <a:p>
            <a:r>
              <a:rPr lang="en-GB" dirty="0"/>
              <a:t>New approach in two following urban WASH projects through public private partnerships (PPP) consortium with international and local organizations and companies in Cebu and Cagayan de Oro.</a:t>
            </a:r>
          </a:p>
        </p:txBody>
      </p:sp>
      <p:sp>
        <p:nvSpPr>
          <p:cNvPr id="5" name="Oval 4"/>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sp>
        <p:nvSpPr>
          <p:cNvPr id="12" name="Rechthoek 11"/>
          <p:cNvSpPr/>
          <p:nvPr/>
        </p:nvSpPr>
        <p:spPr>
          <a:xfrm>
            <a:off x="755576" y="3356992"/>
            <a:ext cx="7776864" cy="1938992"/>
          </a:xfrm>
          <a:prstGeom prst="rect">
            <a:avLst/>
          </a:prstGeom>
        </p:spPr>
        <p:txBody>
          <a:bodyPr wrap="square">
            <a:spAutoFit/>
          </a:bodyPr>
          <a:lstStyle/>
          <a:p>
            <a:pPr algn="just"/>
            <a:r>
              <a:rPr lang="en-US" sz="2000" dirty="0">
                <a:solidFill>
                  <a:srgbClr val="002060"/>
                </a:solidFill>
              </a:rPr>
              <a:t>Sustainable and resilient pro-poor water supply, Cebu (Philippines) is a 5 year’s Public Private Partnership (PPP) project. The overall goal of the project is to extend distribution and improve access to clean drinking water supply for 80,000 people, mostly poor, with 30,000 extremely poor people in the </a:t>
            </a:r>
            <a:r>
              <a:rPr lang="en-US" sz="2000" dirty="0" err="1">
                <a:solidFill>
                  <a:srgbClr val="002060"/>
                </a:solidFill>
              </a:rPr>
              <a:t>peri</a:t>
            </a:r>
            <a:r>
              <a:rPr lang="en-US" sz="2000" dirty="0">
                <a:solidFill>
                  <a:srgbClr val="002060"/>
                </a:solidFill>
              </a:rPr>
              <a:t>-urban/ slum area. The NLRC officially starts its activities from January 2016.</a:t>
            </a:r>
          </a:p>
        </p:txBody>
      </p:sp>
    </p:spTree>
    <p:extLst>
      <p:ext uri="{BB962C8B-B14F-4D97-AF65-F5344CB8AC3E}">
        <p14:creationId xmlns:p14="http://schemas.microsoft.com/office/powerpoint/2010/main" val="343333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Project Partners</a:t>
            </a:r>
          </a:p>
        </p:txBody>
      </p:sp>
      <p:graphicFrame>
        <p:nvGraphicFramePr>
          <p:cNvPr id="5" name="Object 4"/>
          <p:cNvGraphicFramePr>
            <a:graphicFrameLocks noChangeAspect="1"/>
          </p:cNvGraphicFramePr>
          <p:nvPr>
            <p:extLst>
              <p:ext uri="{D42A27DB-BD31-4B8C-83A1-F6EECF244321}">
                <p14:modId xmlns:p14="http://schemas.microsoft.com/office/powerpoint/2010/main" val="1873654357"/>
              </p:ext>
            </p:extLst>
          </p:nvPr>
        </p:nvGraphicFramePr>
        <p:xfrm>
          <a:off x="1187624" y="908720"/>
          <a:ext cx="7778750" cy="5349875"/>
        </p:xfrm>
        <a:graphic>
          <a:graphicData uri="http://schemas.openxmlformats.org/presentationml/2006/ole">
            <mc:AlternateContent xmlns:mc="http://schemas.openxmlformats.org/markup-compatibility/2006">
              <mc:Choice xmlns:v="urn:schemas-microsoft-com:vml" Requires="v">
                <p:oleObj spid="_x0000_s1031" name="Document" r:id="rId3" imgW="6241249" imgH="4296334" progId="Word.Document.12">
                  <p:embed/>
                </p:oleObj>
              </mc:Choice>
              <mc:Fallback>
                <p:oleObj name="Document" r:id="rId3" imgW="6241249" imgH="4296334" progId="Word.Document.12">
                  <p:embed/>
                  <p:pic>
                    <p:nvPicPr>
                      <p:cNvPr id="0" name="Object 7"/>
                      <p:cNvPicPr>
                        <a:picLocks noChangeAspect="1" noChangeArrowheads="1"/>
                      </p:cNvPicPr>
                      <p:nvPr/>
                    </p:nvPicPr>
                    <p:blipFill>
                      <a:blip r:embed="rId4"/>
                      <a:srcRect/>
                      <a:stretch>
                        <a:fillRect/>
                      </a:stretch>
                    </p:blipFill>
                    <p:spPr bwMode="auto">
                      <a:xfrm>
                        <a:off x="1187624" y="908720"/>
                        <a:ext cx="777875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31404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Project information</a:t>
            </a:r>
          </a:p>
        </p:txBody>
      </p:sp>
      <p:graphicFrame>
        <p:nvGraphicFramePr>
          <p:cNvPr id="5" name="Table 4"/>
          <p:cNvGraphicFramePr>
            <a:graphicFrameLocks noGrp="1"/>
          </p:cNvGraphicFramePr>
          <p:nvPr>
            <p:extLst>
              <p:ext uri="{D42A27DB-BD31-4B8C-83A1-F6EECF244321}">
                <p14:modId xmlns:p14="http://schemas.microsoft.com/office/powerpoint/2010/main" val="2311603178"/>
              </p:ext>
            </p:extLst>
          </p:nvPr>
        </p:nvGraphicFramePr>
        <p:xfrm>
          <a:off x="533400" y="1219201"/>
          <a:ext cx="8305799" cy="5327904"/>
        </p:xfrm>
        <a:graphic>
          <a:graphicData uri="http://schemas.openxmlformats.org/drawingml/2006/table">
            <a:tbl>
              <a:tblPr firstRow="1" firstCol="1" bandRow="1">
                <a:tableStyleId>{5C22544A-7EE6-4342-B048-85BDC9FD1C3A}</a:tableStyleId>
              </a:tblPr>
              <a:tblGrid>
                <a:gridCol w="1974700">
                  <a:extLst>
                    <a:ext uri="{9D8B030D-6E8A-4147-A177-3AD203B41FA5}">
                      <a16:colId xmlns:a16="http://schemas.microsoft.com/office/drawing/2014/main" val="20000"/>
                    </a:ext>
                  </a:extLst>
                </a:gridCol>
                <a:gridCol w="232810">
                  <a:extLst>
                    <a:ext uri="{9D8B030D-6E8A-4147-A177-3AD203B41FA5}">
                      <a16:colId xmlns:a16="http://schemas.microsoft.com/office/drawing/2014/main" val="20001"/>
                    </a:ext>
                  </a:extLst>
                </a:gridCol>
                <a:gridCol w="6098289">
                  <a:extLst>
                    <a:ext uri="{9D8B030D-6E8A-4147-A177-3AD203B41FA5}">
                      <a16:colId xmlns:a16="http://schemas.microsoft.com/office/drawing/2014/main" val="20002"/>
                    </a:ext>
                  </a:extLst>
                </a:gridCol>
              </a:tblGrid>
              <a:tr h="313050">
                <a:tc>
                  <a:txBody>
                    <a:bodyPr/>
                    <a:lstStyle/>
                    <a:p>
                      <a:pPr marL="0" marR="0" algn="r">
                        <a:lnSpc>
                          <a:spcPct val="115000"/>
                        </a:lnSpc>
                        <a:spcBef>
                          <a:spcPts val="0"/>
                        </a:spcBef>
                        <a:spcAft>
                          <a:spcPts val="0"/>
                        </a:spcAft>
                      </a:pPr>
                      <a:r>
                        <a:rPr lang="en-US" sz="1900" b="1" dirty="0">
                          <a:effectLst/>
                        </a:rPr>
                        <a:t>Project duration </a:t>
                      </a:r>
                      <a:endParaRPr lang="en-US" sz="1900" b="1" dirty="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900" b="1">
                          <a:effectLst/>
                        </a:rPr>
                        <a:t>:</a:t>
                      </a:r>
                      <a:endParaRPr lang="en-US" sz="1900" b="1">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900" b="1">
                          <a:effectLst/>
                        </a:rPr>
                        <a:t>5 years (2015-2019)</a:t>
                      </a:r>
                      <a:endParaRPr lang="en-US" sz="1900" b="1">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13050">
                <a:tc>
                  <a:txBody>
                    <a:bodyPr/>
                    <a:lstStyle/>
                    <a:p>
                      <a:pPr marL="0" marR="0" algn="r">
                        <a:lnSpc>
                          <a:spcPct val="115000"/>
                        </a:lnSpc>
                        <a:spcBef>
                          <a:spcPts val="0"/>
                        </a:spcBef>
                        <a:spcAft>
                          <a:spcPts val="0"/>
                        </a:spcAft>
                      </a:pPr>
                      <a:r>
                        <a:rPr lang="en-US" sz="1900" b="1" dirty="0">
                          <a:effectLst/>
                        </a:rPr>
                        <a:t>Donor</a:t>
                      </a:r>
                      <a:endParaRPr lang="en-US" sz="1900" b="1" dirty="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900" b="1">
                          <a:effectLst/>
                        </a:rPr>
                        <a:t>:</a:t>
                      </a:r>
                      <a:endParaRPr lang="en-US" sz="1900" b="1">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900" b="1" dirty="0">
                          <a:effectLst/>
                        </a:rPr>
                        <a:t>Netherlands Enterprise Agency (RVO) </a:t>
                      </a:r>
                      <a:endParaRPr lang="en-US" sz="19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96709">
                <a:tc>
                  <a:txBody>
                    <a:bodyPr/>
                    <a:lstStyle/>
                    <a:p>
                      <a:pPr marL="0" marR="0" algn="r">
                        <a:lnSpc>
                          <a:spcPct val="115000"/>
                        </a:lnSpc>
                        <a:spcBef>
                          <a:spcPts val="0"/>
                        </a:spcBef>
                        <a:spcAft>
                          <a:spcPts val="0"/>
                        </a:spcAft>
                      </a:pPr>
                      <a:r>
                        <a:rPr lang="en-US" sz="1900" b="1" dirty="0">
                          <a:effectLst/>
                        </a:rPr>
                        <a:t>Total budget (€)</a:t>
                      </a:r>
                      <a:endParaRPr lang="en-US" sz="1900" b="1" dirty="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900" b="1">
                          <a:effectLst/>
                        </a:rPr>
                        <a:t>:</a:t>
                      </a:r>
                      <a:endParaRPr lang="en-US" sz="1900" b="1">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900" b="1" dirty="0">
                          <a:effectLst/>
                        </a:rPr>
                        <a:t>7.2 million Where 3.9 million (54%) is subsidized by RVO and 3.3 (46%) million is contributed by 5 consortium partners.</a:t>
                      </a:r>
                      <a:endParaRPr lang="en-US" sz="19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13050">
                <a:tc>
                  <a:txBody>
                    <a:bodyPr/>
                    <a:lstStyle/>
                    <a:p>
                      <a:pPr marL="0" marR="0" algn="r">
                        <a:lnSpc>
                          <a:spcPct val="115000"/>
                        </a:lnSpc>
                        <a:spcBef>
                          <a:spcPts val="0"/>
                        </a:spcBef>
                        <a:spcAft>
                          <a:spcPts val="0"/>
                        </a:spcAft>
                      </a:pPr>
                      <a:r>
                        <a:rPr lang="en-US" sz="1900" b="1" dirty="0">
                          <a:effectLst/>
                        </a:rPr>
                        <a:t>Red Cross Budget (€)</a:t>
                      </a:r>
                      <a:endParaRPr lang="en-US" sz="1900" b="1" dirty="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900" b="1">
                          <a:effectLst/>
                        </a:rPr>
                        <a:t>:</a:t>
                      </a:r>
                      <a:endParaRPr lang="en-US" sz="1900" b="1">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900" b="1" dirty="0">
                          <a:effectLst/>
                        </a:rPr>
                        <a:t>600,000 (50% subsidy and 50% NLRC contribution)</a:t>
                      </a:r>
                      <a:endParaRPr lang="en-US" sz="19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313050">
                <a:tc>
                  <a:txBody>
                    <a:bodyPr/>
                    <a:lstStyle/>
                    <a:p>
                      <a:pPr marL="0" marR="0" algn="r">
                        <a:lnSpc>
                          <a:spcPct val="115000"/>
                        </a:lnSpc>
                        <a:spcBef>
                          <a:spcPts val="0"/>
                        </a:spcBef>
                        <a:spcAft>
                          <a:spcPts val="0"/>
                        </a:spcAft>
                      </a:pPr>
                      <a:r>
                        <a:rPr lang="en-US" sz="1900" b="1" dirty="0">
                          <a:effectLst/>
                        </a:rPr>
                        <a:t>Consortium Lead</a:t>
                      </a:r>
                      <a:endParaRPr lang="en-US" sz="1900" b="1" dirty="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900" b="1">
                          <a:effectLst/>
                        </a:rPr>
                        <a:t>:</a:t>
                      </a:r>
                      <a:endParaRPr lang="en-US" sz="1900" b="1">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900" b="1" dirty="0" err="1">
                          <a:effectLst/>
                        </a:rPr>
                        <a:t>Vitens</a:t>
                      </a:r>
                      <a:r>
                        <a:rPr lang="en-US" sz="1900" b="1" dirty="0">
                          <a:effectLst/>
                        </a:rPr>
                        <a:t> </a:t>
                      </a:r>
                      <a:r>
                        <a:rPr lang="en-US" sz="1900" b="1" dirty="0" err="1">
                          <a:effectLst/>
                        </a:rPr>
                        <a:t>Evides</a:t>
                      </a:r>
                      <a:r>
                        <a:rPr lang="en-US" sz="1900" b="1" dirty="0">
                          <a:effectLst/>
                        </a:rPr>
                        <a:t> Int. (VEI)</a:t>
                      </a:r>
                      <a:endParaRPr lang="en-US" sz="19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313050">
                <a:tc>
                  <a:txBody>
                    <a:bodyPr/>
                    <a:lstStyle/>
                    <a:p>
                      <a:pPr marL="0" marR="0" algn="r">
                        <a:lnSpc>
                          <a:spcPct val="115000"/>
                        </a:lnSpc>
                        <a:spcBef>
                          <a:spcPts val="0"/>
                        </a:spcBef>
                        <a:spcAft>
                          <a:spcPts val="0"/>
                        </a:spcAft>
                      </a:pPr>
                      <a:r>
                        <a:rPr lang="en-US" sz="1900" b="1" dirty="0">
                          <a:effectLst/>
                        </a:rPr>
                        <a:t>Project beneficiary</a:t>
                      </a:r>
                      <a:endParaRPr lang="en-US" sz="1900" b="1" dirty="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900" b="1">
                          <a:effectLst/>
                        </a:rPr>
                        <a:t>:</a:t>
                      </a:r>
                      <a:endParaRPr lang="en-US" sz="1900" b="1">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900" b="1" dirty="0">
                          <a:effectLst/>
                        </a:rPr>
                        <a:t>80,000 people, including 30,000 extreme poor</a:t>
                      </a:r>
                      <a:endParaRPr lang="en-US" sz="19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1643239">
                <a:tc>
                  <a:txBody>
                    <a:bodyPr/>
                    <a:lstStyle/>
                    <a:p>
                      <a:pPr marL="0" marR="0" algn="r">
                        <a:lnSpc>
                          <a:spcPct val="115000"/>
                        </a:lnSpc>
                        <a:spcBef>
                          <a:spcPts val="0"/>
                        </a:spcBef>
                        <a:spcAft>
                          <a:spcPts val="0"/>
                        </a:spcAft>
                      </a:pPr>
                      <a:r>
                        <a:rPr lang="en-US" sz="1900" b="1" dirty="0">
                          <a:effectLst/>
                        </a:rPr>
                        <a:t>Key deliverables for the NLRC</a:t>
                      </a:r>
                      <a:endParaRPr lang="en-US" sz="1900" b="1" dirty="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900" b="1">
                          <a:effectLst/>
                        </a:rPr>
                        <a:t>:</a:t>
                      </a:r>
                      <a:endParaRPr lang="en-US" sz="1900" b="1">
                        <a:effectLst/>
                        <a:latin typeface="Calibri"/>
                        <a:ea typeface="Calibri"/>
                        <a:cs typeface="Times New Roman"/>
                      </a:endParaRPr>
                    </a:p>
                  </a:txBody>
                  <a:tcPr marL="68580" marR="68580" marT="0" marB="0"/>
                </a:tc>
                <a:tc>
                  <a:txBody>
                    <a:bodyPr/>
                    <a:lstStyle/>
                    <a:p>
                      <a:pPr marL="342900" marR="0" lvl="0" indent="-342900" algn="just">
                        <a:lnSpc>
                          <a:spcPct val="115000"/>
                        </a:lnSpc>
                        <a:spcBef>
                          <a:spcPts val="0"/>
                        </a:spcBef>
                        <a:spcAft>
                          <a:spcPts val="0"/>
                        </a:spcAft>
                        <a:buFont typeface="Symbol"/>
                        <a:buChar char=""/>
                      </a:pPr>
                      <a:r>
                        <a:rPr lang="en-US" sz="1900" b="1" dirty="0">
                          <a:effectLst/>
                        </a:rPr>
                        <a:t>Provide hygiene awareness to the 20,000 slum dwellers </a:t>
                      </a:r>
                    </a:p>
                    <a:p>
                      <a:pPr marL="342900" marR="0" lvl="0" indent="-342900" algn="just">
                        <a:lnSpc>
                          <a:spcPct val="115000"/>
                        </a:lnSpc>
                        <a:spcBef>
                          <a:spcPts val="0"/>
                        </a:spcBef>
                        <a:spcAft>
                          <a:spcPts val="0"/>
                        </a:spcAft>
                        <a:buFont typeface="Symbol"/>
                        <a:buChar char=""/>
                      </a:pPr>
                      <a:r>
                        <a:rPr lang="en-US" sz="1900" b="1" dirty="0">
                          <a:effectLst/>
                        </a:rPr>
                        <a:t>Construct 12 latrine and hand washing stations in school and health posts </a:t>
                      </a:r>
                    </a:p>
                    <a:p>
                      <a:pPr marL="342900" marR="0" lvl="0" indent="-342900" algn="just">
                        <a:lnSpc>
                          <a:spcPct val="115000"/>
                        </a:lnSpc>
                        <a:spcBef>
                          <a:spcPts val="0"/>
                        </a:spcBef>
                        <a:spcAft>
                          <a:spcPts val="0"/>
                        </a:spcAft>
                        <a:buFont typeface="Symbol"/>
                        <a:buChar char=""/>
                      </a:pPr>
                      <a:r>
                        <a:rPr lang="en-US" sz="1900" b="1" dirty="0">
                          <a:effectLst/>
                        </a:rPr>
                        <a:t>Community capacity building on Disaster Resilience</a:t>
                      </a:r>
                    </a:p>
                    <a:p>
                      <a:pPr marL="342900" marR="0" lvl="0" indent="-342900" algn="just">
                        <a:lnSpc>
                          <a:spcPct val="115000"/>
                        </a:lnSpc>
                        <a:spcBef>
                          <a:spcPts val="0"/>
                        </a:spcBef>
                        <a:spcAft>
                          <a:spcPts val="0"/>
                        </a:spcAft>
                        <a:buFont typeface="Symbol"/>
                        <a:buChar char=""/>
                      </a:pPr>
                      <a:r>
                        <a:rPr lang="en-US" sz="1900" b="1" dirty="0">
                          <a:effectLst/>
                        </a:rPr>
                        <a:t>Community capacity building on latrine operation and maintenance </a:t>
                      </a:r>
                      <a:endParaRPr lang="en-US" sz="19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80351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16516" y="973312"/>
            <a:ext cx="3322712" cy="720080"/>
          </a:xfrm>
        </p:spPr>
        <p:txBody>
          <a:bodyPr/>
          <a:lstStyle/>
          <a:p>
            <a:pPr algn="ctr"/>
            <a:r>
              <a:rPr lang="en-GB" sz="2400" dirty="0">
                <a:solidFill>
                  <a:srgbClr val="002060"/>
                </a:solidFill>
              </a:rPr>
              <a:t>3 different contexts in 1 Barangay</a:t>
            </a:r>
          </a:p>
        </p:txBody>
      </p:sp>
      <p:sp>
        <p:nvSpPr>
          <p:cNvPr id="10" name="Oval 9"/>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sp>
        <p:nvSpPr>
          <p:cNvPr id="5" name="TextBox 4"/>
          <p:cNvSpPr txBox="1"/>
          <p:nvPr/>
        </p:nvSpPr>
        <p:spPr>
          <a:xfrm>
            <a:off x="5508104" y="1981424"/>
            <a:ext cx="3240360" cy="2031325"/>
          </a:xfrm>
          <a:prstGeom prst="rect">
            <a:avLst/>
          </a:prstGeom>
          <a:noFill/>
        </p:spPr>
        <p:txBody>
          <a:bodyPr wrap="square" rtlCol="0">
            <a:spAutoFit/>
          </a:bodyPr>
          <a:lstStyle/>
          <a:p>
            <a:r>
              <a:rPr lang="en-GB" u="sng" dirty="0">
                <a:solidFill>
                  <a:srgbClr val="002060"/>
                </a:solidFill>
              </a:rPr>
              <a:t>Clusters:</a:t>
            </a:r>
          </a:p>
          <a:p>
            <a:pPr marL="285750" indent="-285750">
              <a:buFont typeface="Arial" panose="020B0604020202020204" pitchFamily="34" charset="0"/>
              <a:buChar char="•"/>
            </a:pPr>
            <a:r>
              <a:rPr lang="en-GB" b="1" dirty="0">
                <a:solidFill>
                  <a:srgbClr val="002060"/>
                </a:solidFill>
              </a:rPr>
              <a:t>Cluster 1: informal area (Pier 18, Road 10 and Riverside)</a:t>
            </a:r>
          </a:p>
          <a:p>
            <a:pPr marL="285750" indent="-285750">
              <a:buFont typeface="Arial" panose="020B0604020202020204" pitchFamily="34" charset="0"/>
              <a:buChar char="•"/>
            </a:pPr>
            <a:r>
              <a:rPr lang="en-GB" b="1" dirty="0">
                <a:solidFill>
                  <a:srgbClr val="002060"/>
                </a:solidFill>
              </a:rPr>
              <a:t>Cluster 2: </a:t>
            </a:r>
            <a:r>
              <a:rPr lang="en-GB" b="1" dirty="0" err="1">
                <a:solidFill>
                  <a:srgbClr val="002060"/>
                </a:solidFill>
              </a:rPr>
              <a:t>Katuparan</a:t>
            </a:r>
            <a:r>
              <a:rPr lang="en-GB" b="1" dirty="0">
                <a:solidFill>
                  <a:srgbClr val="002060"/>
                </a:solidFill>
              </a:rPr>
              <a:t> (buildings)</a:t>
            </a:r>
          </a:p>
          <a:p>
            <a:pPr marL="285750" indent="-285750">
              <a:buFont typeface="Arial" panose="020B0604020202020204" pitchFamily="34" charset="0"/>
              <a:buChar char="•"/>
            </a:pPr>
            <a:r>
              <a:rPr lang="en-GB" b="1" dirty="0">
                <a:solidFill>
                  <a:srgbClr val="002060"/>
                </a:solidFill>
              </a:rPr>
              <a:t>Cluster 3: Proper</a:t>
            </a:r>
          </a:p>
        </p:txBody>
      </p:sp>
      <p:pic>
        <p:nvPicPr>
          <p:cNvPr id="6"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08" y="922338"/>
            <a:ext cx="4515970" cy="5935662"/>
          </a:xfrm>
          <a:prstGeom prst="rect">
            <a:avLst/>
          </a:prstGeom>
        </p:spPr>
      </p:pic>
      <p:sp>
        <p:nvSpPr>
          <p:cNvPr id="7" name="Title 1"/>
          <p:cNvSpPr txBox="1">
            <a:spLocks/>
          </p:cNvSpPr>
          <p:nvPr/>
        </p:nvSpPr>
        <p:spPr>
          <a:xfrm>
            <a:off x="1828800" y="350838"/>
            <a:ext cx="6858000" cy="1143000"/>
          </a:xfrm>
          <a:prstGeom prst="rect">
            <a:avLst/>
          </a:prstGeom>
        </p:spPr>
        <p:txBody>
          <a:bodyPr/>
          <a:lst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i="1">
                <a:solidFill>
                  <a:schemeClr val="tx1"/>
                </a:solidFill>
                <a:latin typeface="Arial" pitchFamily="34" charset="0"/>
                <a:cs typeface="Arial" pitchFamily="34" charset="0"/>
              </a:defRPr>
            </a:lvl2pPr>
            <a:lvl3pPr algn="l" rtl="0" eaLnBrk="0" fontAlgn="base" hangingPunct="0">
              <a:spcBef>
                <a:spcPct val="0"/>
              </a:spcBef>
              <a:spcAft>
                <a:spcPct val="0"/>
              </a:spcAft>
              <a:defRPr sz="2800" b="1" i="1">
                <a:solidFill>
                  <a:schemeClr val="tx1"/>
                </a:solidFill>
                <a:latin typeface="Arial" pitchFamily="34" charset="0"/>
                <a:cs typeface="Arial" pitchFamily="34" charset="0"/>
              </a:defRPr>
            </a:lvl3pPr>
            <a:lvl4pPr algn="l" rtl="0" eaLnBrk="0" fontAlgn="base" hangingPunct="0">
              <a:spcBef>
                <a:spcPct val="0"/>
              </a:spcBef>
              <a:spcAft>
                <a:spcPct val="0"/>
              </a:spcAft>
              <a:defRPr sz="2800" b="1" i="1">
                <a:solidFill>
                  <a:schemeClr val="tx1"/>
                </a:solidFill>
                <a:latin typeface="Arial" pitchFamily="34" charset="0"/>
                <a:cs typeface="Arial" pitchFamily="34" charset="0"/>
              </a:defRPr>
            </a:lvl4pPr>
            <a:lvl5pPr algn="l" rtl="0" eaLnBrk="0" fontAlgn="base" hangingPunct="0">
              <a:spcBef>
                <a:spcPct val="0"/>
              </a:spcBef>
              <a:spcAft>
                <a:spcPct val="0"/>
              </a:spcAft>
              <a:defRPr sz="28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GB">
                <a:solidFill>
                  <a:srgbClr val="002060"/>
                </a:solidFill>
              </a:rPr>
              <a:t>Project photos</a:t>
            </a:r>
            <a:endParaRPr lang="en-GB" dirty="0">
              <a:solidFill>
                <a:srgbClr val="002060"/>
              </a:solidFill>
            </a:endParaRPr>
          </a:p>
        </p:txBody>
      </p:sp>
    </p:spTree>
    <p:extLst>
      <p:ext uri="{BB962C8B-B14F-4D97-AF65-F5344CB8AC3E}">
        <p14:creationId xmlns:p14="http://schemas.microsoft.com/office/powerpoint/2010/main" val="2201372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16516" y="548680"/>
            <a:ext cx="3322712" cy="720080"/>
          </a:xfrm>
        </p:spPr>
        <p:txBody>
          <a:bodyPr/>
          <a:lstStyle/>
          <a:p>
            <a:pPr algn="ctr"/>
            <a:r>
              <a:rPr lang="en-US" sz="2400" dirty="0">
                <a:solidFill>
                  <a:srgbClr val="002060"/>
                </a:solidFill>
              </a:rPr>
              <a:t>Cluster 1: Informal areas </a:t>
            </a:r>
            <a:br>
              <a:rPr lang="en-US" sz="2400" dirty="0">
                <a:solidFill>
                  <a:srgbClr val="002060"/>
                </a:solidFill>
              </a:rPr>
            </a:br>
            <a:endParaRPr lang="en-GB" sz="2400" dirty="0">
              <a:solidFill>
                <a:srgbClr val="002060"/>
              </a:solidFill>
            </a:endParaRPr>
          </a:p>
        </p:txBody>
      </p:sp>
      <p:sp>
        <p:nvSpPr>
          <p:cNvPr id="5" name="TextBox 4"/>
          <p:cNvSpPr txBox="1"/>
          <p:nvPr/>
        </p:nvSpPr>
        <p:spPr>
          <a:xfrm>
            <a:off x="5508104" y="1685894"/>
            <a:ext cx="3240360"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476 households, 1868 individuals</a:t>
            </a:r>
          </a:p>
          <a:p>
            <a:pPr marL="285750" indent="-285750">
              <a:lnSpc>
                <a:spcPct val="100000"/>
              </a:lnSpc>
              <a:spcBef>
                <a:spcPts val="0"/>
              </a:spcBef>
              <a:buFont typeface="Arial" panose="020B0604020202020204" pitchFamily="34" charset="0"/>
              <a:buChar char="•"/>
            </a:pPr>
            <a:r>
              <a:rPr lang="en-US" dirty="0">
                <a:solidFill>
                  <a:srgbClr val="002060"/>
                </a:solidFill>
              </a:rPr>
              <a:t>Informal settlers</a:t>
            </a:r>
          </a:p>
          <a:p>
            <a:pPr marL="285750" indent="-285750">
              <a:lnSpc>
                <a:spcPct val="100000"/>
              </a:lnSpc>
              <a:spcBef>
                <a:spcPts val="0"/>
              </a:spcBef>
              <a:buFont typeface="Arial" panose="020B0604020202020204" pitchFamily="34" charset="0"/>
              <a:buChar char="•"/>
            </a:pPr>
            <a:r>
              <a:rPr lang="en-US" dirty="0">
                <a:solidFill>
                  <a:srgbClr val="002060"/>
                </a:solidFill>
              </a:rPr>
              <a:t>High poverty</a:t>
            </a:r>
          </a:p>
          <a:p>
            <a:pPr marL="285750" indent="-285750">
              <a:lnSpc>
                <a:spcPct val="100000"/>
              </a:lnSpc>
              <a:spcBef>
                <a:spcPts val="0"/>
              </a:spcBef>
              <a:buFont typeface="Arial" panose="020B0604020202020204" pitchFamily="34" charset="0"/>
              <a:buChar char="•"/>
            </a:pPr>
            <a:r>
              <a:rPr lang="en-US" dirty="0">
                <a:solidFill>
                  <a:srgbClr val="002060"/>
                </a:solidFill>
              </a:rPr>
              <a:t>High density</a:t>
            </a:r>
          </a:p>
          <a:p>
            <a:pPr marL="285750" indent="-285750">
              <a:lnSpc>
                <a:spcPct val="100000"/>
              </a:lnSpc>
              <a:spcBef>
                <a:spcPts val="0"/>
              </a:spcBef>
              <a:buFont typeface="Arial" panose="020B0604020202020204" pitchFamily="34" charset="0"/>
              <a:buChar char="•"/>
            </a:pPr>
            <a:r>
              <a:rPr lang="en-US" dirty="0">
                <a:solidFill>
                  <a:srgbClr val="002060"/>
                </a:solidFill>
              </a:rPr>
              <a:t>Low literacy</a:t>
            </a:r>
          </a:p>
          <a:p>
            <a:pPr marL="285750" indent="-285750">
              <a:lnSpc>
                <a:spcPct val="100000"/>
              </a:lnSpc>
              <a:spcBef>
                <a:spcPts val="0"/>
              </a:spcBef>
              <a:buFont typeface="Arial" panose="020B0604020202020204" pitchFamily="34" charset="0"/>
              <a:buChar char="•"/>
            </a:pPr>
            <a:r>
              <a:rPr lang="en-US" i="1" dirty="0">
                <a:solidFill>
                  <a:srgbClr val="002060"/>
                </a:solidFill>
              </a:rPr>
              <a:t>Barong-barong</a:t>
            </a:r>
            <a:r>
              <a:rPr lang="en-US" dirty="0">
                <a:solidFill>
                  <a:srgbClr val="002060"/>
                </a:solidFill>
              </a:rPr>
              <a:t> houses from scrap materials</a:t>
            </a:r>
          </a:p>
          <a:p>
            <a:pPr marL="285750" indent="-285750">
              <a:buFont typeface="Arial" panose="020B0604020202020204" pitchFamily="34" charset="0"/>
              <a:buChar char="•"/>
            </a:pPr>
            <a:r>
              <a:rPr lang="en-US" dirty="0">
                <a:solidFill>
                  <a:srgbClr val="002060"/>
                </a:solidFill>
              </a:rPr>
              <a:t>No sanitation facilities, water  supply via a communal hose </a:t>
            </a:r>
          </a:p>
          <a:p>
            <a:endParaRPr lang="en-US" dirty="0">
              <a:solidFill>
                <a:srgbClr val="002060"/>
              </a:solidFill>
            </a:endParaRPr>
          </a:p>
          <a:p>
            <a:pPr marL="285750" indent="-285750">
              <a:buFont typeface="Arial" panose="020B0604020202020204" pitchFamily="34" charset="0"/>
              <a:buChar char="•"/>
            </a:pPr>
            <a:r>
              <a:rPr lang="en-US" dirty="0">
                <a:solidFill>
                  <a:srgbClr val="002060"/>
                </a:solidFill>
              </a:rPr>
              <a:t> Main issues: </a:t>
            </a:r>
            <a:r>
              <a:rPr lang="en-US" b="1" dirty="0">
                <a:solidFill>
                  <a:srgbClr val="002060"/>
                </a:solidFill>
              </a:rPr>
              <a:t>sanitation</a:t>
            </a:r>
            <a:r>
              <a:rPr lang="en-US" dirty="0">
                <a:solidFill>
                  <a:srgbClr val="002060"/>
                </a:solidFill>
              </a:rPr>
              <a:t>, water supply, high tide, floods, </a:t>
            </a:r>
            <a:r>
              <a:rPr lang="en-US" b="1" dirty="0">
                <a:solidFill>
                  <a:srgbClr val="002060"/>
                </a:solidFill>
              </a:rPr>
              <a:t>solid waste management, livelihood</a:t>
            </a:r>
          </a:p>
        </p:txBody>
      </p:sp>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18020" r="11382" b="6397"/>
          <a:stretch/>
        </p:blipFill>
        <p:spPr>
          <a:xfrm>
            <a:off x="2081458" y="3255555"/>
            <a:ext cx="3444456" cy="2568842"/>
          </a:xfrm>
          <a:prstGeom prst="rect">
            <a:avLst/>
          </a:prstGeom>
        </p:spPr>
      </p:pic>
      <p:pic>
        <p:nvPicPr>
          <p:cNvPr id="8" name="Afbeelding 7"/>
          <p:cNvPicPr>
            <a:picLocks noChangeAspect="1"/>
          </p:cNvPicPr>
          <p:nvPr/>
        </p:nvPicPr>
        <p:blipFill rotWithShape="1">
          <a:blip r:embed="rId3" cstate="print">
            <a:extLst>
              <a:ext uri="{28A0092B-C50C-407E-A947-70E740481C1C}">
                <a14:useLocalDpi xmlns:a14="http://schemas.microsoft.com/office/drawing/2010/main" val="0"/>
              </a:ext>
            </a:extLst>
          </a:blip>
          <a:srcRect l="3337" r="9650" b="40942"/>
          <a:stretch/>
        </p:blipFill>
        <p:spPr>
          <a:xfrm rot="16200000">
            <a:off x="-1285192" y="2667470"/>
            <a:ext cx="4569343" cy="1744510"/>
          </a:xfrm>
          <a:prstGeom prst="rect">
            <a:avLst/>
          </a:prstGeom>
        </p:spPr>
      </p:pic>
      <p:pic>
        <p:nvPicPr>
          <p:cNvPr id="9" name="Afbeelding 8"/>
          <p:cNvPicPr>
            <a:picLocks noChangeAspect="1"/>
          </p:cNvPicPr>
          <p:nvPr/>
        </p:nvPicPr>
        <p:blipFill rotWithShape="1">
          <a:blip r:embed="rId4" cstate="print">
            <a:extLst>
              <a:ext uri="{28A0092B-C50C-407E-A947-70E740481C1C}">
                <a14:useLocalDpi xmlns:a14="http://schemas.microsoft.com/office/drawing/2010/main" val="0"/>
              </a:ext>
            </a:extLst>
          </a:blip>
          <a:srcRect l="15987" r="5982" b="26082"/>
          <a:stretch/>
        </p:blipFill>
        <p:spPr>
          <a:xfrm>
            <a:off x="2081458" y="1255053"/>
            <a:ext cx="3444456" cy="1835392"/>
          </a:xfrm>
          <a:prstGeom prst="rect">
            <a:avLst/>
          </a:prstGeom>
        </p:spPr>
      </p:pic>
    </p:spTree>
    <p:extLst>
      <p:ext uri="{BB962C8B-B14F-4D97-AF65-F5344CB8AC3E}">
        <p14:creationId xmlns:p14="http://schemas.microsoft.com/office/powerpoint/2010/main" val="2946086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Tijdelijke aanduiding voor afbeelding 2"/>
          <p:cNvSpPr>
            <a:spLocks noGrp="1"/>
          </p:cNvSpPr>
          <p:nvPr>
            <p:ph type="pic" sz="quarter" idx="10"/>
          </p:nvPr>
        </p:nvSpPr>
        <p:spPr/>
      </p:sp>
      <p:sp>
        <p:nvSpPr>
          <p:cNvPr id="4" name="Tijdelijke aanduiding voor tekst 3"/>
          <p:cNvSpPr>
            <a:spLocks noGrp="1"/>
          </p:cNvSpPr>
          <p:nvPr>
            <p:ph type="body" sz="quarter" idx="11"/>
          </p:nvPr>
        </p:nvSpPr>
        <p:spPr/>
        <p:txBody>
          <a:bodyPr/>
          <a:lstStyle/>
          <a:p>
            <a:endParaRPr lang="en-US"/>
          </a:p>
        </p:txBody>
      </p:sp>
      <p:pic>
        <p:nvPicPr>
          <p:cNvPr id="5"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9844"/>
            <a:ext cx="5040560" cy="3780421"/>
          </a:xfrm>
          <a:prstGeom prst="rect">
            <a:avLst/>
          </a:prstGeom>
          <a:ln w="228600" cap="sq" cmpd="thickThin">
            <a:noFill/>
            <a:prstDash val="solid"/>
            <a:miter lim="800000"/>
          </a:ln>
          <a:effectLst>
            <a:innerShdw blurRad="76200">
              <a:srgbClr val="000000"/>
            </a:innerShdw>
          </a:effectLst>
        </p:spPr>
      </p:pic>
      <p:pic>
        <p:nvPicPr>
          <p:cNvPr id="6" name="Afbeelding 6"/>
          <p:cNvPicPr>
            <a:picLocks noChangeAspect="1"/>
          </p:cNvPicPr>
          <p:nvPr/>
        </p:nvPicPr>
        <p:blipFill rotWithShape="1">
          <a:blip r:embed="rId3" cstate="print">
            <a:extLst>
              <a:ext uri="{28A0092B-C50C-407E-A947-70E740481C1C}">
                <a14:useLocalDpi xmlns:a14="http://schemas.microsoft.com/office/drawing/2010/main" val="0"/>
              </a:ext>
            </a:extLst>
          </a:blip>
          <a:srcRect t="29788"/>
          <a:stretch/>
        </p:blipFill>
        <p:spPr>
          <a:xfrm>
            <a:off x="2339752" y="4005064"/>
            <a:ext cx="5040560" cy="2726964"/>
          </a:xfrm>
          <a:prstGeom prst="rect">
            <a:avLst/>
          </a:prstGeom>
          <a:ln w="228600"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137864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Tijdelijke aanduiding voor afbeelding 2"/>
          <p:cNvSpPr>
            <a:spLocks noGrp="1"/>
          </p:cNvSpPr>
          <p:nvPr>
            <p:ph type="pic" sz="quarter" idx="10"/>
          </p:nvPr>
        </p:nvSpPr>
        <p:spPr/>
      </p:sp>
      <p:sp>
        <p:nvSpPr>
          <p:cNvPr id="4" name="Tijdelijke aanduiding voor tekst 3"/>
          <p:cNvSpPr>
            <a:spLocks noGrp="1"/>
          </p:cNvSpPr>
          <p:nvPr>
            <p:ph type="body" sz="quarter" idx="11"/>
          </p:nvPr>
        </p:nvSpPr>
        <p:spPr/>
        <p:txBody>
          <a:bodyPr/>
          <a:lstStyle/>
          <a:p>
            <a:endParaRPr lang="en-US"/>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54254"/>
            <a:ext cx="4524195" cy="3393147"/>
          </a:xfrm>
          <a:prstGeom prst="rect">
            <a:avLst/>
          </a:prstGeom>
        </p:spPr>
      </p:pic>
      <p:pic>
        <p:nvPicPr>
          <p:cNvPr id="6" name="Afbeelding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9803" y="1313310"/>
            <a:ext cx="4524197" cy="3393148"/>
          </a:xfrm>
          <a:prstGeom prst="rect">
            <a:avLst/>
          </a:prstGeom>
        </p:spPr>
      </p:pic>
    </p:spTree>
    <p:extLst>
      <p:ext uri="{BB962C8B-B14F-4D97-AF65-F5344CB8AC3E}">
        <p14:creationId xmlns:p14="http://schemas.microsoft.com/office/powerpoint/2010/main" val="2532623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Tijdelijke aanduiding voor afbeelding 2"/>
          <p:cNvSpPr>
            <a:spLocks noGrp="1"/>
          </p:cNvSpPr>
          <p:nvPr>
            <p:ph type="pic" sz="quarter" idx="10"/>
          </p:nvPr>
        </p:nvSpPr>
        <p:spPr/>
      </p:sp>
      <p:sp>
        <p:nvSpPr>
          <p:cNvPr id="4" name="Tijdelijke aanduiding voor tekst 3"/>
          <p:cNvSpPr>
            <a:spLocks noGrp="1"/>
          </p:cNvSpPr>
          <p:nvPr>
            <p:ph type="body" sz="quarter" idx="11"/>
          </p:nvPr>
        </p:nvSpPr>
        <p:spPr/>
        <p:txBody>
          <a:bodyPr/>
          <a:lstStyle/>
          <a:p>
            <a:endParaRPr lang="en-US"/>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6" y="1210613"/>
            <a:ext cx="5454128" cy="4090596"/>
          </a:xfrm>
          <a:prstGeom prst="rect">
            <a:avLst/>
          </a:prstGeom>
          <a:ln w="28575">
            <a:noFill/>
          </a:ln>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0961" y="1210613"/>
            <a:ext cx="3313039" cy="4090596"/>
          </a:xfrm>
          <a:prstGeom prst="rect">
            <a:avLst/>
          </a:prstGeom>
          <a:ln w="28575">
            <a:noFill/>
          </a:ln>
        </p:spPr>
      </p:pic>
    </p:spTree>
    <p:extLst>
      <p:ext uri="{BB962C8B-B14F-4D97-AF65-F5344CB8AC3E}">
        <p14:creationId xmlns:p14="http://schemas.microsoft.com/office/powerpoint/2010/main" val="284950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69376" y="548680"/>
            <a:ext cx="3216316" cy="720080"/>
          </a:xfrm>
        </p:spPr>
        <p:txBody>
          <a:bodyPr/>
          <a:lstStyle/>
          <a:p>
            <a:pPr algn="ctr"/>
            <a:r>
              <a:rPr lang="en-US" sz="2400" dirty="0">
                <a:solidFill>
                  <a:srgbClr val="002060"/>
                </a:solidFill>
              </a:rPr>
              <a:t>Cluster 2: </a:t>
            </a:r>
            <a:r>
              <a:rPr lang="en-US" sz="2400" dirty="0" err="1">
                <a:solidFill>
                  <a:srgbClr val="002060"/>
                </a:solidFill>
              </a:rPr>
              <a:t>Katuparan</a:t>
            </a:r>
            <a:r>
              <a:rPr lang="en-US" sz="2400" dirty="0">
                <a:solidFill>
                  <a:srgbClr val="002060"/>
                </a:solidFill>
              </a:rPr>
              <a:t> (buildings) </a:t>
            </a:r>
            <a:br>
              <a:rPr lang="en-US" sz="2400" dirty="0">
                <a:solidFill>
                  <a:srgbClr val="002060"/>
                </a:solidFill>
              </a:rPr>
            </a:br>
            <a:endParaRPr lang="en-GB" sz="2400" dirty="0">
              <a:solidFill>
                <a:srgbClr val="002060"/>
              </a:solidFill>
            </a:endParaRPr>
          </a:p>
        </p:txBody>
      </p:sp>
      <p:sp>
        <p:nvSpPr>
          <p:cNvPr id="10" name="Oval 9"/>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sp>
        <p:nvSpPr>
          <p:cNvPr id="5" name="TextBox 4"/>
          <p:cNvSpPr txBox="1"/>
          <p:nvPr/>
        </p:nvSpPr>
        <p:spPr>
          <a:xfrm>
            <a:off x="2945332" y="1685894"/>
            <a:ext cx="3240360" cy="646330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1384 households, 6498 individuals in 27 apartment buildings</a:t>
            </a:r>
          </a:p>
          <a:p>
            <a:pPr marL="285750" indent="-285750">
              <a:lnSpc>
                <a:spcPct val="100000"/>
              </a:lnSpc>
              <a:spcBef>
                <a:spcPts val="0"/>
              </a:spcBef>
              <a:buFont typeface="Arial" panose="020B0604020202020204" pitchFamily="34" charset="0"/>
              <a:buChar char="•"/>
            </a:pPr>
            <a:r>
              <a:rPr lang="en-US" dirty="0">
                <a:solidFill>
                  <a:srgbClr val="002060"/>
                </a:solidFill>
              </a:rPr>
              <a:t>‘Temporary’ resettlement site from Smokey mountain in the 1980s</a:t>
            </a:r>
          </a:p>
          <a:p>
            <a:pPr marL="285750" indent="-285750">
              <a:spcBef>
                <a:spcPts val="0"/>
              </a:spcBef>
              <a:buFont typeface="Arial" panose="020B0604020202020204" pitchFamily="34" charset="0"/>
              <a:buChar char="•"/>
            </a:pPr>
            <a:r>
              <a:rPr lang="en-US" dirty="0">
                <a:solidFill>
                  <a:srgbClr val="002060"/>
                </a:solidFill>
              </a:rPr>
              <a:t>Formal inhabitants, threat of eviction. Informal settlers live on and around the buildings</a:t>
            </a:r>
          </a:p>
          <a:p>
            <a:pPr marL="285750" indent="-285750">
              <a:lnSpc>
                <a:spcPct val="100000"/>
              </a:lnSpc>
              <a:spcBef>
                <a:spcPts val="0"/>
              </a:spcBef>
              <a:buFont typeface="Arial" panose="020B0604020202020204" pitchFamily="34" charset="0"/>
              <a:buChar char="•"/>
            </a:pPr>
            <a:r>
              <a:rPr lang="en-US" dirty="0">
                <a:solidFill>
                  <a:srgbClr val="002060"/>
                </a:solidFill>
              </a:rPr>
              <a:t>Relatively well off</a:t>
            </a:r>
          </a:p>
          <a:p>
            <a:pPr marL="285750" indent="-285750">
              <a:lnSpc>
                <a:spcPct val="100000"/>
              </a:lnSpc>
              <a:spcBef>
                <a:spcPts val="0"/>
              </a:spcBef>
              <a:buFont typeface="Arial" panose="020B0604020202020204" pitchFamily="34" charset="0"/>
              <a:buChar char="•"/>
            </a:pPr>
            <a:r>
              <a:rPr lang="en-US" dirty="0">
                <a:solidFill>
                  <a:srgbClr val="002060"/>
                </a:solidFill>
              </a:rPr>
              <a:t>Buildings in disrepair and many self-built extensions</a:t>
            </a:r>
          </a:p>
          <a:p>
            <a:pPr marL="285750" indent="-285750">
              <a:buFont typeface="Arial" panose="020B0604020202020204" pitchFamily="34" charset="0"/>
              <a:buChar char="•"/>
            </a:pPr>
            <a:r>
              <a:rPr lang="en-US" dirty="0">
                <a:solidFill>
                  <a:srgbClr val="002060"/>
                </a:solidFill>
              </a:rPr>
              <a:t>Each unit has its own toilet and formal water connection (difficulties with paying the bills), buildings have septic tanks</a:t>
            </a:r>
          </a:p>
          <a:p>
            <a:endParaRPr lang="en-US" dirty="0">
              <a:solidFill>
                <a:srgbClr val="002060"/>
              </a:solidFill>
            </a:endParaRPr>
          </a:p>
          <a:p>
            <a:pPr marL="285750" indent="-285750">
              <a:buFont typeface="Arial" panose="020B0604020202020204" pitchFamily="34" charset="0"/>
              <a:buChar char="•"/>
            </a:pPr>
            <a:r>
              <a:rPr lang="en-US" dirty="0">
                <a:solidFill>
                  <a:srgbClr val="002060"/>
                </a:solidFill>
              </a:rPr>
              <a:t>Main issues: </a:t>
            </a:r>
            <a:r>
              <a:rPr lang="en-US" b="1" dirty="0">
                <a:solidFill>
                  <a:srgbClr val="002060"/>
                </a:solidFill>
              </a:rPr>
              <a:t>solid waste management</a:t>
            </a:r>
            <a:r>
              <a:rPr lang="en-US" dirty="0">
                <a:solidFill>
                  <a:srgbClr val="002060"/>
                </a:solidFill>
              </a:rPr>
              <a:t>, </a:t>
            </a:r>
            <a:r>
              <a:rPr lang="en-US" b="1" dirty="0">
                <a:solidFill>
                  <a:srgbClr val="002060"/>
                </a:solidFill>
              </a:rPr>
              <a:t>drainage, </a:t>
            </a:r>
            <a:r>
              <a:rPr lang="en-US" dirty="0">
                <a:solidFill>
                  <a:srgbClr val="002060"/>
                </a:solidFill>
              </a:rPr>
              <a:t>state of septic tanks, earthquake, overpopulation </a:t>
            </a:r>
          </a:p>
        </p:txBody>
      </p:sp>
      <p:pic>
        <p:nvPicPr>
          <p:cNvPr id="11" name="Afbeelding 10"/>
          <p:cNvPicPr>
            <a:picLocks noChangeAspect="1"/>
          </p:cNvPicPr>
          <p:nvPr/>
        </p:nvPicPr>
        <p:blipFill rotWithShape="1">
          <a:blip r:embed="rId2" cstate="print">
            <a:extLst>
              <a:ext uri="{28A0092B-C50C-407E-A947-70E740481C1C}">
                <a14:useLocalDpi xmlns:a14="http://schemas.microsoft.com/office/drawing/2010/main" val="0"/>
              </a:ext>
            </a:extLst>
          </a:blip>
          <a:srcRect l="32861" t="11831" r="10742" b="14742"/>
          <a:stretch/>
        </p:blipFill>
        <p:spPr>
          <a:xfrm>
            <a:off x="0" y="0"/>
            <a:ext cx="2969376" cy="6872935"/>
          </a:xfrm>
          <a:prstGeom prst="rect">
            <a:avLst/>
          </a:prstGeom>
        </p:spPr>
      </p:pic>
      <p:pic>
        <p:nvPicPr>
          <p:cNvPr id="12" name="Afbeelding 11"/>
          <p:cNvPicPr>
            <a:picLocks noChangeAspect="1"/>
          </p:cNvPicPr>
          <p:nvPr/>
        </p:nvPicPr>
        <p:blipFill rotWithShape="1">
          <a:blip r:embed="rId3" cstate="print">
            <a:extLst>
              <a:ext uri="{28A0092B-C50C-407E-A947-70E740481C1C}">
                <a14:useLocalDpi xmlns:a14="http://schemas.microsoft.com/office/drawing/2010/main" val="0"/>
              </a:ext>
            </a:extLst>
          </a:blip>
          <a:srcRect t="23155" r="11667"/>
          <a:stretch/>
        </p:blipFill>
        <p:spPr>
          <a:xfrm>
            <a:off x="6202840" y="3446465"/>
            <a:ext cx="2941160" cy="3411535"/>
          </a:xfrm>
          <a:prstGeom prst="rect">
            <a:avLst/>
          </a:prstGeom>
        </p:spPr>
      </p:pic>
      <p:pic>
        <p:nvPicPr>
          <p:cNvPr id="13" name="Afbeelding 12"/>
          <p:cNvPicPr>
            <a:picLocks noChangeAspect="1"/>
          </p:cNvPicPr>
          <p:nvPr/>
        </p:nvPicPr>
        <p:blipFill rotWithShape="1">
          <a:blip r:embed="rId4" cstate="print">
            <a:extLst>
              <a:ext uri="{28A0092B-C50C-407E-A947-70E740481C1C}">
                <a14:useLocalDpi xmlns:a14="http://schemas.microsoft.com/office/drawing/2010/main" val="0"/>
              </a:ext>
            </a:extLst>
          </a:blip>
          <a:srcRect r="32440"/>
          <a:stretch/>
        </p:blipFill>
        <p:spPr>
          <a:xfrm>
            <a:off x="6185692" y="-13257"/>
            <a:ext cx="2958308" cy="3284113"/>
          </a:xfrm>
          <a:prstGeom prst="rect">
            <a:avLst/>
          </a:prstGeom>
        </p:spPr>
      </p:pic>
    </p:spTree>
    <p:extLst>
      <p:ext uri="{BB962C8B-B14F-4D97-AF65-F5344CB8AC3E}">
        <p14:creationId xmlns:p14="http://schemas.microsoft.com/office/powerpoint/2010/main" val="3588192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Tijdelijke aanduiding voor afbeelding 2"/>
          <p:cNvSpPr>
            <a:spLocks noGrp="1"/>
          </p:cNvSpPr>
          <p:nvPr>
            <p:ph type="pic" sz="quarter" idx="10"/>
          </p:nvPr>
        </p:nvSpPr>
        <p:spPr/>
      </p:sp>
      <p:sp>
        <p:nvSpPr>
          <p:cNvPr id="4" name="Tijdelijke aanduiding voor tekst 3"/>
          <p:cNvSpPr>
            <a:spLocks noGrp="1"/>
          </p:cNvSpPr>
          <p:nvPr>
            <p:ph type="body" sz="quarter" idx="11"/>
          </p:nvPr>
        </p:nvSpPr>
        <p:spPr/>
        <p:txBody>
          <a:bodyPr/>
          <a:lstStyle/>
          <a:p>
            <a:endParaRPr lang="en-US"/>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87503"/>
            <a:ext cx="5628832" cy="4221625"/>
          </a:xfrm>
          <a:prstGeom prst="rect">
            <a:avLst/>
          </a:prstGeom>
        </p:spPr>
      </p:pic>
      <p:pic>
        <p:nvPicPr>
          <p:cNvPr id="8"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0806" y="1177978"/>
            <a:ext cx="3013194" cy="4231150"/>
          </a:xfrm>
          <a:prstGeom prst="rect">
            <a:avLst/>
          </a:prstGeom>
          <a:ln w="28575">
            <a:noFill/>
          </a:ln>
        </p:spPr>
      </p:pic>
    </p:spTree>
    <p:extLst>
      <p:ext uri="{BB962C8B-B14F-4D97-AF65-F5344CB8AC3E}">
        <p14:creationId xmlns:p14="http://schemas.microsoft.com/office/powerpoint/2010/main" val="329257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234" y="332656"/>
            <a:ext cx="7884368" cy="1152128"/>
          </a:xfrm>
        </p:spPr>
        <p:txBody>
          <a:bodyPr/>
          <a:lstStyle/>
          <a:p>
            <a:pPr algn="ctr"/>
            <a:br>
              <a:rPr lang="en-GB" sz="800" b="0" dirty="0">
                <a:solidFill>
                  <a:srgbClr val="002060"/>
                </a:solidFill>
              </a:rPr>
            </a:br>
            <a:br>
              <a:rPr lang="en-GB" sz="800" dirty="0">
                <a:solidFill>
                  <a:srgbClr val="002060"/>
                </a:solidFill>
              </a:rPr>
            </a:br>
            <a:r>
              <a:rPr lang="en-GB" sz="2400" dirty="0">
                <a:solidFill>
                  <a:srgbClr val="002060"/>
                </a:solidFill>
              </a:rPr>
              <a:t>Reduction of Child Mortality due to </a:t>
            </a:r>
            <a:r>
              <a:rPr lang="en-GB" sz="2400" dirty="0" err="1">
                <a:solidFill>
                  <a:srgbClr val="002060"/>
                </a:solidFill>
              </a:rPr>
              <a:t>Diarrhea</a:t>
            </a:r>
            <a:br>
              <a:rPr lang="en-GB" sz="1800" dirty="0">
                <a:solidFill>
                  <a:srgbClr val="002060"/>
                </a:solidFill>
              </a:rPr>
            </a:br>
            <a:r>
              <a:rPr lang="en-GB" sz="1800" dirty="0">
                <a:solidFill>
                  <a:srgbClr val="002060"/>
                </a:solidFill>
              </a:rPr>
              <a:t>Project TWO (Toilet Water </a:t>
            </a:r>
            <a:r>
              <a:rPr lang="en-GB" sz="1800" dirty="0" err="1">
                <a:solidFill>
                  <a:srgbClr val="002060"/>
                </a:solidFill>
              </a:rPr>
              <a:t>Oresol</a:t>
            </a:r>
            <a:r>
              <a:rPr lang="en-GB" sz="1800" dirty="0">
                <a:solidFill>
                  <a:srgbClr val="002060"/>
                </a:solidFill>
              </a:rPr>
              <a:t>)</a:t>
            </a:r>
            <a:br>
              <a:rPr lang="en-GB" sz="1600" dirty="0">
                <a:solidFill>
                  <a:srgbClr val="002060"/>
                </a:solidFill>
              </a:rPr>
            </a:br>
            <a:br>
              <a:rPr lang="en-GB" sz="1800" dirty="0">
                <a:solidFill>
                  <a:srgbClr val="002060"/>
                </a:solidFill>
              </a:rPr>
            </a:br>
            <a:endParaRPr lang="en-GB" sz="1800" i="0" dirty="0">
              <a:solidFill>
                <a:srgbClr val="002060"/>
              </a:solidFill>
            </a:endParaRPr>
          </a:p>
        </p:txBody>
      </p:sp>
      <p:sp>
        <p:nvSpPr>
          <p:cNvPr id="5" name="Oval 4"/>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sp>
        <p:nvSpPr>
          <p:cNvPr id="15" name="TextBox 14"/>
          <p:cNvSpPr txBox="1"/>
          <p:nvPr/>
        </p:nvSpPr>
        <p:spPr>
          <a:xfrm>
            <a:off x="4193703" y="2546268"/>
            <a:ext cx="2618783" cy="369332"/>
          </a:xfrm>
          <a:prstGeom prst="rect">
            <a:avLst/>
          </a:prstGeom>
          <a:noFill/>
        </p:spPr>
        <p:txBody>
          <a:bodyPr wrap="square" rtlCol="0">
            <a:spAutoFit/>
          </a:bodyPr>
          <a:lstStyle/>
          <a:p>
            <a:pPr algn="ctr"/>
            <a:r>
              <a:rPr lang="en-GB" dirty="0">
                <a:solidFill>
                  <a:schemeClr val="bg1">
                    <a:lumMod val="95000"/>
                  </a:schemeClr>
                </a:solidFill>
              </a:rPr>
              <a:t>WHERE WE WORK</a:t>
            </a:r>
          </a:p>
        </p:txBody>
      </p:sp>
      <p:sp>
        <p:nvSpPr>
          <p:cNvPr id="17" name="TextBox 16"/>
          <p:cNvSpPr txBox="1"/>
          <p:nvPr/>
        </p:nvSpPr>
        <p:spPr>
          <a:xfrm>
            <a:off x="395536" y="1988840"/>
            <a:ext cx="8496944" cy="3693319"/>
          </a:xfrm>
          <a:prstGeom prst="rect">
            <a:avLst/>
          </a:prstGeom>
          <a:noFill/>
        </p:spPr>
        <p:txBody>
          <a:bodyPr wrap="square" rtlCol="0">
            <a:spAutoFit/>
          </a:bodyPr>
          <a:lstStyle/>
          <a:p>
            <a:pPr marL="285750" lvl="0" indent="-285750">
              <a:buFont typeface="Wingdings" panose="05000000000000000000" pitchFamily="2" charset="2"/>
              <a:buChar char="Ø"/>
            </a:pPr>
            <a:r>
              <a:rPr lang="en-GB" sz="1600" dirty="0">
                <a:solidFill>
                  <a:srgbClr val="002060"/>
                </a:solidFill>
              </a:rPr>
              <a:t>Implementing National Society: 	</a:t>
            </a:r>
            <a:r>
              <a:rPr lang="en-GB" b="1" dirty="0">
                <a:solidFill>
                  <a:srgbClr val="002060"/>
                </a:solidFill>
              </a:rPr>
              <a:t>Philippine Red Cross</a:t>
            </a:r>
          </a:p>
          <a:p>
            <a:pPr marL="285750" lvl="0" indent="-285750">
              <a:buFont typeface="Wingdings" panose="05000000000000000000" pitchFamily="2" charset="2"/>
              <a:buChar char="Ø"/>
            </a:pPr>
            <a:r>
              <a:rPr lang="en-GB" sz="1600" dirty="0">
                <a:solidFill>
                  <a:srgbClr val="002060"/>
                </a:solidFill>
              </a:rPr>
              <a:t>Supporting Partner National Society: </a:t>
            </a:r>
            <a:r>
              <a:rPr lang="en-GB" b="1" dirty="0">
                <a:solidFill>
                  <a:srgbClr val="002060"/>
                </a:solidFill>
              </a:rPr>
              <a:t>The Netherlands Red Cross</a:t>
            </a:r>
          </a:p>
          <a:p>
            <a:pPr marL="285750" lvl="0" indent="-285750">
              <a:buFont typeface="Wingdings" panose="05000000000000000000" pitchFamily="2" charset="2"/>
              <a:buChar char="Ø"/>
            </a:pPr>
            <a:r>
              <a:rPr lang="en-GB" sz="1600" dirty="0">
                <a:solidFill>
                  <a:srgbClr val="002060"/>
                </a:solidFill>
              </a:rPr>
              <a:t>Country/Location of Project: 	</a:t>
            </a:r>
            <a:r>
              <a:rPr lang="en-GB" b="1" dirty="0">
                <a:solidFill>
                  <a:srgbClr val="002060"/>
                </a:solidFill>
              </a:rPr>
              <a:t>Barangay 101, </a:t>
            </a:r>
            <a:r>
              <a:rPr lang="en-GB" b="1" dirty="0" err="1">
                <a:solidFill>
                  <a:srgbClr val="002060"/>
                </a:solidFill>
              </a:rPr>
              <a:t>Tondo</a:t>
            </a:r>
            <a:r>
              <a:rPr lang="en-GB" b="1" dirty="0">
                <a:solidFill>
                  <a:srgbClr val="002060"/>
                </a:solidFill>
              </a:rPr>
              <a:t>, Manila</a:t>
            </a:r>
          </a:p>
          <a:p>
            <a:pPr marL="285750" lvl="0" indent="-285750">
              <a:buFont typeface="Wingdings" panose="05000000000000000000" pitchFamily="2" charset="2"/>
              <a:buChar char="Ø"/>
            </a:pPr>
            <a:r>
              <a:rPr lang="en-GB" sz="1600" dirty="0">
                <a:solidFill>
                  <a:srgbClr val="002060"/>
                </a:solidFill>
              </a:rPr>
              <a:t>Time scale of project: 		</a:t>
            </a:r>
            <a:r>
              <a:rPr lang="en-GB" b="1" dirty="0">
                <a:solidFill>
                  <a:srgbClr val="002060"/>
                </a:solidFill>
              </a:rPr>
              <a:t>January 2014 – December 2017</a:t>
            </a:r>
          </a:p>
          <a:p>
            <a:pPr marL="285750" indent="-285750">
              <a:buFont typeface="Wingdings" panose="05000000000000000000" pitchFamily="2" charset="2"/>
              <a:buChar char="Ø"/>
            </a:pPr>
            <a:r>
              <a:rPr lang="en-GB" sz="1600" dirty="0">
                <a:solidFill>
                  <a:srgbClr val="002060"/>
                </a:solidFill>
              </a:rPr>
              <a:t>Approximate Total Budget (USD): 	</a:t>
            </a:r>
            <a:r>
              <a:rPr lang="en-GB" b="1" dirty="0">
                <a:solidFill>
                  <a:srgbClr val="002060"/>
                </a:solidFill>
              </a:rPr>
              <a:t>645,000 USD</a:t>
            </a:r>
            <a:endParaRPr lang="en-PH" b="1" dirty="0">
              <a:solidFill>
                <a:srgbClr val="002060"/>
              </a:solidFill>
            </a:endParaRPr>
          </a:p>
          <a:p>
            <a:pPr marL="285750" indent="-285750">
              <a:buFont typeface="Wingdings" panose="05000000000000000000" pitchFamily="2" charset="2"/>
              <a:buChar char="Ø"/>
            </a:pPr>
            <a:r>
              <a:rPr lang="en-GB" sz="1600" dirty="0">
                <a:solidFill>
                  <a:srgbClr val="002060"/>
                </a:solidFill>
              </a:rPr>
              <a:t>Target population:		</a:t>
            </a:r>
            <a:r>
              <a:rPr lang="en-GB" dirty="0">
                <a:solidFill>
                  <a:srgbClr val="002060"/>
                </a:solidFill>
              </a:rPr>
              <a:t>Community: </a:t>
            </a:r>
          </a:p>
          <a:p>
            <a:pPr lvl="8"/>
            <a:r>
              <a:rPr lang="en-PH" b="1" dirty="0">
                <a:solidFill>
                  <a:srgbClr val="002060"/>
                </a:solidFill>
              </a:rPr>
              <a:t>Barangay 101 (+/- 2,300 HH/10,500 people)</a:t>
            </a:r>
          </a:p>
          <a:p>
            <a:pPr lvl="8"/>
            <a:r>
              <a:rPr lang="en-PH" dirty="0">
                <a:solidFill>
                  <a:srgbClr val="002060"/>
                </a:solidFill>
              </a:rPr>
              <a:t>Schools:</a:t>
            </a:r>
          </a:p>
          <a:p>
            <a:r>
              <a:rPr lang="en-PH" b="1" dirty="0">
                <a:solidFill>
                  <a:srgbClr val="002060"/>
                </a:solidFill>
              </a:rPr>
              <a:t>				General Vicente Lim Elementary School</a:t>
            </a:r>
          </a:p>
          <a:p>
            <a:r>
              <a:rPr lang="en-PH" b="1" dirty="0">
                <a:solidFill>
                  <a:srgbClr val="002060"/>
                </a:solidFill>
              </a:rPr>
              <a:t>                 			(+/- 5,000 students)</a:t>
            </a:r>
          </a:p>
          <a:p>
            <a:r>
              <a:rPr lang="en-PH" b="1" dirty="0">
                <a:solidFill>
                  <a:srgbClr val="002060"/>
                </a:solidFill>
              </a:rPr>
              <a:t>        				Amado Hernandez Elementary School</a:t>
            </a:r>
          </a:p>
          <a:p>
            <a:r>
              <a:rPr lang="en-PH" dirty="0"/>
              <a:t>                			</a:t>
            </a:r>
            <a:r>
              <a:rPr lang="en-PH" b="1" dirty="0">
                <a:solidFill>
                  <a:srgbClr val="002060"/>
                </a:solidFill>
              </a:rPr>
              <a:t>(+/- 5,000 students)</a:t>
            </a:r>
          </a:p>
          <a:p>
            <a:pPr marL="285750" lvl="0" indent="-285750">
              <a:buFont typeface="Wingdings" panose="05000000000000000000" pitchFamily="2" charset="2"/>
              <a:buChar char="Ø"/>
            </a:pPr>
            <a:endParaRPr lang="en-GB" dirty="0"/>
          </a:p>
        </p:txBody>
      </p:sp>
      <p:pic>
        <p:nvPicPr>
          <p:cNvPr id="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23975" r="21246" b="2219"/>
          <a:stretch/>
        </p:blipFill>
        <p:spPr>
          <a:xfrm>
            <a:off x="590454" y="3720050"/>
            <a:ext cx="2325361" cy="3102665"/>
          </a:xfrm>
          <a:prstGeom prst="rect">
            <a:avLst/>
          </a:prstGeom>
        </p:spPr>
      </p:pic>
    </p:spTree>
    <p:extLst>
      <p:ext uri="{BB962C8B-B14F-4D97-AF65-F5344CB8AC3E}">
        <p14:creationId xmlns:p14="http://schemas.microsoft.com/office/powerpoint/2010/main" val="1339625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Tijdelijke aanduiding voor afbeelding 2"/>
          <p:cNvSpPr>
            <a:spLocks noGrp="1"/>
          </p:cNvSpPr>
          <p:nvPr>
            <p:ph type="pic" sz="quarter" idx="10"/>
          </p:nvPr>
        </p:nvSpPr>
        <p:spPr/>
      </p:sp>
      <p:sp>
        <p:nvSpPr>
          <p:cNvPr id="4" name="Tijdelijke aanduiding voor tekst 3"/>
          <p:cNvSpPr>
            <a:spLocks noGrp="1"/>
          </p:cNvSpPr>
          <p:nvPr>
            <p:ph type="body" sz="quarter" idx="11"/>
          </p:nvPr>
        </p:nvSpPr>
        <p:spPr/>
        <p:txBody>
          <a:bodyPr/>
          <a:lstStyle/>
          <a:p>
            <a:endParaRPr lang="en-US"/>
          </a:p>
        </p:txBody>
      </p:sp>
      <p:pic>
        <p:nvPicPr>
          <p:cNvPr id="9"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2123" y="1157346"/>
            <a:ext cx="5481877" cy="4231150"/>
          </a:xfrm>
          <a:prstGeom prst="rect">
            <a:avLst/>
          </a:prstGeom>
          <a:ln w="28575">
            <a:noFill/>
          </a:ln>
        </p:spPr>
      </p:pic>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7978"/>
            <a:ext cx="3173363" cy="4231150"/>
          </a:xfrm>
          <a:prstGeom prst="rect">
            <a:avLst/>
          </a:prstGeom>
          <a:ln w="28575">
            <a:noFill/>
          </a:ln>
        </p:spPr>
      </p:pic>
    </p:spTree>
    <p:extLst>
      <p:ext uri="{BB962C8B-B14F-4D97-AF65-F5344CB8AC3E}">
        <p14:creationId xmlns:p14="http://schemas.microsoft.com/office/powerpoint/2010/main" val="2459163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8" y="548680"/>
            <a:ext cx="3216316" cy="720080"/>
          </a:xfrm>
        </p:spPr>
        <p:txBody>
          <a:bodyPr/>
          <a:lstStyle/>
          <a:p>
            <a:pPr algn="ctr"/>
            <a:r>
              <a:rPr lang="en-US" sz="2400" dirty="0">
                <a:solidFill>
                  <a:srgbClr val="002060"/>
                </a:solidFill>
              </a:rPr>
              <a:t>Cluster 3: Proper</a:t>
            </a:r>
            <a:br>
              <a:rPr lang="en-US" sz="2400" dirty="0">
                <a:solidFill>
                  <a:srgbClr val="002060"/>
                </a:solidFill>
              </a:rPr>
            </a:br>
            <a:endParaRPr lang="en-GB" sz="2400" dirty="0">
              <a:solidFill>
                <a:srgbClr val="002060"/>
              </a:solidFill>
            </a:endParaRPr>
          </a:p>
        </p:txBody>
      </p:sp>
      <p:sp>
        <p:nvSpPr>
          <p:cNvPr id="10" name="Oval 9"/>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sp>
        <p:nvSpPr>
          <p:cNvPr id="5" name="TextBox 4"/>
          <p:cNvSpPr txBox="1"/>
          <p:nvPr/>
        </p:nvSpPr>
        <p:spPr>
          <a:xfrm>
            <a:off x="5340044" y="1685894"/>
            <a:ext cx="3552436" cy="4247317"/>
          </a:xfrm>
          <a:prstGeom prst="rect">
            <a:avLst/>
          </a:prstGeom>
          <a:noFill/>
        </p:spPr>
        <p:txBody>
          <a:bodyPr wrap="square" rtlCol="0">
            <a:spAutoFit/>
          </a:bodyPr>
          <a:lstStyle/>
          <a:p>
            <a:pPr marL="285750" indent="-285750">
              <a:lnSpc>
                <a:spcPct val="100000"/>
              </a:lnSpc>
              <a:spcBef>
                <a:spcPts val="0"/>
              </a:spcBef>
              <a:buFont typeface="Arial" panose="020B0604020202020204" pitchFamily="34" charset="0"/>
              <a:buChar char="•"/>
            </a:pPr>
            <a:r>
              <a:rPr lang="en-US" dirty="0">
                <a:solidFill>
                  <a:srgbClr val="002060"/>
                </a:solidFill>
              </a:rPr>
              <a:t>514 household, 2252 individuals</a:t>
            </a:r>
          </a:p>
          <a:p>
            <a:pPr marL="285750" indent="-285750">
              <a:lnSpc>
                <a:spcPct val="100000"/>
              </a:lnSpc>
              <a:spcBef>
                <a:spcPts val="0"/>
              </a:spcBef>
              <a:buFont typeface="Arial" panose="020B0604020202020204" pitchFamily="34" charset="0"/>
              <a:buChar char="•"/>
            </a:pPr>
            <a:r>
              <a:rPr lang="en-US" dirty="0">
                <a:solidFill>
                  <a:srgbClr val="002060"/>
                </a:solidFill>
              </a:rPr>
              <a:t>Mostly formal inhabitants with land rights</a:t>
            </a:r>
          </a:p>
          <a:p>
            <a:pPr marL="285750" indent="-285750">
              <a:lnSpc>
                <a:spcPct val="100000"/>
              </a:lnSpc>
              <a:spcBef>
                <a:spcPts val="0"/>
              </a:spcBef>
              <a:buFont typeface="Arial" panose="020B0604020202020204" pitchFamily="34" charset="0"/>
              <a:buChar char="•"/>
            </a:pPr>
            <a:r>
              <a:rPr lang="en-US" dirty="0">
                <a:solidFill>
                  <a:srgbClr val="002060"/>
                </a:solidFill>
              </a:rPr>
              <a:t>Relatively well off (financially)</a:t>
            </a:r>
          </a:p>
          <a:p>
            <a:pPr marL="285750" indent="-285750">
              <a:lnSpc>
                <a:spcPct val="100000"/>
              </a:lnSpc>
              <a:spcBef>
                <a:spcPts val="0"/>
              </a:spcBef>
              <a:buFont typeface="Arial" panose="020B0604020202020204" pitchFamily="34" charset="0"/>
              <a:buChar char="•"/>
            </a:pPr>
            <a:r>
              <a:rPr lang="en-US" dirty="0">
                <a:solidFill>
                  <a:srgbClr val="002060"/>
                </a:solidFill>
              </a:rPr>
              <a:t>Decent multi story concrete houses</a:t>
            </a:r>
          </a:p>
          <a:p>
            <a:pPr marL="285750" indent="-285750">
              <a:lnSpc>
                <a:spcPct val="100000"/>
              </a:lnSpc>
              <a:spcBef>
                <a:spcPts val="0"/>
              </a:spcBef>
              <a:buFont typeface="Arial" panose="020B0604020202020204" pitchFamily="34" charset="0"/>
              <a:buChar char="•"/>
            </a:pPr>
            <a:r>
              <a:rPr lang="en-US" dirty="0">
                <a:solidFill>
                  <a:srgbClr val="002060"/>
                </a:solidFill>
              </a:rPr>
              <a:t>High density</a:t>
            </a:r>
          </a:p>
          <a:p>
            <a:pPr marL="285750" indent="-285750">
              <a:lnSpc>
                <a:spcPct val="100000"/>
              </a:lnSpc>
              <a:spcBef>
                <a:spcPts val="0"/>
              </a:spcBef>
              <a:buFont typeface="Arial" panose="020B0604020202020204" pitchFamily="34" charset="0"/>
              <a:buChar char="•"/>
            </a:pPr>
            <a:r>
              <a:rPr lang="en-US" dirty="0">
                <a:solidFill>
                  <a:srgbClr val="002060"/>
                </a:solidFill>
              </a:rPr>
              <a:t>Mostly own toilet with septic tank and formal water connection</a:t>
            </a:r>
          </a:p>
          <a:p>
            <a:pPr marL="285750" indent="-285750">
              <a:lnSpc>
                <a:spcPct val="100000"/>
              </a:lnSpc>
              <a:spcBef>
                <a:spcPts val="0"/>
              </a:spcBef>
              <a:buFont typeface="Arial" panose="020B0604020202020204" pitchFamily="34" charset="0"/>
              <a:buChar char="•"/>
            </a:pPr>
            <a:endParaRPr lang="en-US" dirty="0">
              <a:solidFill>
                <a:srgbClr val="002060"/>
              </a:solidFill>
            </a:endParaRPr>
          </a:p>
          <a:p>
            <a:pPr marL="285750" indent="-285750">
              <a:lnSpc>
                <a:spcPct val="100000"/>
              </a:lnSpc>
              <a:spcBef>
                <a:spcPts val="0"/>
              </a:spcBef>
              <a:buFont typeface="Arial" panose="020B0604020202020204" pitchFamily="34" charset="0"/>
              <a:buChar char="•"/>
            </a:pPr>
            <a:r>
              <a:rPr lang="en-US" dirty="0">
                <a:solidFill>
                  <a:srgbClr val="002060"/>
                </a:solidFill>
              </a:rPr>
              <a:t>Issues: open urination, </a:t>
            </a:r>
            <a:r>
              <a:rPr lang="en-US" b="1" dirty="0">
                <a:solidFill>
                  <a:srgbClr val="002060"/>
                </a:solidFill>
              </a:rPr>
              <a:t>drainage, solid waste management</a:t>
            </a:r>
            <a:r>
              <a:rPr lang="en-US" dirty="0">
                <a:solidFill>
                  <a:srgbClr val="002060"/>
                </a:solidFill>
              </a:rPr>
              <a:t> </a:t>
            </a:r>
          </a:p>
        </p:txBody>
      </p:sp>
      <p:pic>
        <p:nvPicPr>
          <p:cNvPr id="8" name="Afbeelding 7"/>
          <p:cNvPicPr>
            <a:picLocks noChangeAspect="1"/>
          </p:cNvPicPr>
          <p:nvPr/>
        </p:nvPicPr>
        <p:blipFill rotWithShape="1">
          <a:blip r:embed="rId2" cstate="print">
            <a:extLst>
              <a:ext uri="{28A0092B-C50C-407E-A947-70E740481C1C}">
                <a14:useLocalDpi xmlns:a14="http://schemas.microsoft.com/office/drawing/2010/main" val="0"/>
              </a:ext>
            </a:extLst>
          </a:blip>
          <a:srcRect l="55895" r="22944" b="19270"/>
          <a:stretch/>
        </p:blipFill>
        <p:spPr>
          <a:xfrm rot="5400000">
            <a:off x="1107583" y="-1107583"/>
            <a:ext cx="2897746" cy="5112912"/>
          </a:xfrm>
          <a:prstGeom prst="rect">
            <a:avLst/>
          </a:prstGeom>
        </p:spPr>
      </p:pic>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25724"/>
            <a:ext cx="5112912" cy="3834684"/>
          </a:xfrm>
          <a:prstGeom prst="rect">
            <a:avLst/>
          </a:prstGeom>
        </p:spPr>
      </p:pic>
    </p:spTree>
    <p:extLst>
      <p:ext uri="{BB962C8B-B14F-4D97-AF65-F5344CB8AC3E}">
        <p14:creationId xmlns:p14="http://schemas.microsoft.com/office/powerpoint/2010/main" val="663940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Tijdelijke aanduiding voor afbeelding 2"/>
          <p:cNvSpPr>
            <a:spLocks noGrp="1"/>
          </p:cNvSpPr>
          <p:nvPr>
            <p:ph type="pic" sz="quarter" idx="10"/>
          </p:nvPr>
        </p:nvSpPr>
        <p:spPr/>
      </p:sp>
      <p:sp>
        <p:nvSpPr>
          <p:cNvPr id="4" name="Tijdelijke aanduiding voor tekst 3"/>
          <p:cNvSpPr>
            <a:spLocks noGrp="1"/>
          </p:cNvSpPr>
          <p:nvPr>
            <p:ph type="body" sz="quarter" idx="11"/>
          </p:nvPr>
        </p:nvSpPr>
        <p:spPr/>
        <p:txBody>
          <a:bodyPr/>
          <a:lstStyle/>
          <a:p>
            <a:endParaRPr lang="en-US"/>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3620"/>
            <a:ext cx="3697268" cy="4929690"/>
          </a:xfrm>
          <a:prstGeom prst="rect">
            <a:avLst/>
          </a:prstGeom>
        </p:spPr>
      </p:pic>
      <p:pic>
        <p:nvPicPr>
          <p:cNvPr id="10"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568" r="11665"/>
          <a:stretch/>
        </p:blipFill>
        <p:spPr>
          <a:xfrm>
            <a:off x="4420222" y="836712"/>
            <a:ext cx="4723778" cy="4936598"/>
          </a:xfrm>
          <a:prstGeom prst="rect">
            <a:avLst/>
          </a:prstGeom>
        </p:spPr>
      </p:pic>
    </p:spTree>
    <p:extLst>
      <p:ext uri="{BB962C8B-B14F-4D97-AF65-F5344CB8AC3E}">
        <p14:creationId xmlns:p14="http://schemas.microsoft.com/office/powerpoint/2010/main" val="1806718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Project photos and any additional conclusions?</a:t>
            </a:r>
          </a:p>
        </p:txBody>
      </p:sp>
      <p:sp>
        <p:nvSpPr>
          <p:cNvPr id="3" name="Picture Placeholder 2"/>
          <p:cNvSpPr>
            <a:spLocks noGrp="1"/>
          </p:cNvSpPr>
          <p:nvPr>
            <p:ph type="pic" sz="quarter" idx="10"/>
          </p:nvPr>
        </p:nvSpPr>
        <p:spPr/>
      </p:sp>
      <p:sp>
        <p:nvSpPr>
          <p:cNvPr id="4" name="Text Placeholder 3"/>
          <p:cNvSpPr>
            <a:spLocks noGrp="1"/>
          </p:cNvSpPr>
          <p:nvPr>
            <p:ph type="body" sz="quarter" idx="11"/>
          </p:nvPr>
        </p:nvSpPr>
        <p:spPr/>
        <p:txBody>
          <a:bodyPr/>
          <a:lstStyle/>
          <a:p>
            <a:endParaRPr lang="en-GB" dirty="0"/>
          </a:p>
        </p:txBody>
      </p:sp>
      <p:sp>
        <p:nvSpPr>
          <p:cNvPr id="5" name="Oval 4"/>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pic>
        <p:nvPicPr>
          <p:cNvPr id="6"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6104" y="4367707"/>
            <a:ext cx="3227896" cy="2269046"/>
          </a:xfrm>
          <a:prstGeom prst="rect">
            <a:avLst/>
          </a:prstGeom>
          <a:ln>
            <a:solidFill>
              <a:schemeClr val="tx1"/>
            </a:solidFill>
          </a:ln>
        </p:spPr>
      </p:pic>
      <p:pic>
        <p:nvPicPr>
          <p:cNvPr id="7"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2643" r="9385"/>
          <a:stretch/>
        </p:blipFill>
        <p:spPr>
          <a:xfrm rot="5400000">
            <a:off x="1942128" y="1486872"/>
            <a:ext cx="4656971" cy="3359627"/>
          </a:xfrm>
          <a:prstGeom prst="rect">
            <a:avLst/>
          </a:prstGeom>
          <a:ln w="28575">
            <a:solidFill>
              <a:schemeClr val="tx1"/>
            </a:solidFill>
          </a:ln>
        </p:spPr>
      </p:pic>
      <p:pic>
        <p:nvPicPr>
          <p:cNvPr id="8"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631423"/>
            <a:ext cx="3036955" cy="4555432"/>
          </a:xfrm>
          <a:prstGeom prst="rect">
            <a:avLst/>
          </a:prstGeom>
        </p:spPr>
      </p:pic>
      <p:pic>
        <p:nvPicPr>
          <p:cNvPr id="9"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6402" y="3832078"/>
            <a:ext cx="3323362" cy="2492522"/>
          </a:xfrm>
          <a:prstGeom prst="rect">
            <a:avLst/>
          </a:prstGeom>
        </p:spPr>
      </p:pic>
      <p:pic>
        <p:nvPicPr>
          <p:cNvPr id="10"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800" y="4037722"/>
            <a:ext cx="2947571" cy="2210678"/>
          </a:xfrm>
          <a:prstGeom prst="rect">
            <a:avLst/>
          </a:prstGeom>
        </p:spPr>
      </p:pic>
      <p:pic>
        <p:nvPicPr>
          <p:cNvPr id="11" name="Picture 2" descr="https://scontent-hkg3-1.xx.fbcdn.net/v/t1.0-9/14717063_560963787446611_2657522424064504909_n.jpg?oh=5c9e504c678482bb8bcaba2d5e77d498&amp;oe=58D3A39E"/>
          <p:cNvPicPr>
            <a:picLocks noChangeAspect="1" noChangeArrowheads="1"/>
          </p:cNvPicPr>
          <p:nvPr/>
        </p:nvPicPr>
        <p:blipFill rotWithShape="1">
          <a:blip r:embed="rId7">
            <a:extLst>
              <a:ext uri="{28A0092B-C50C-407E-A947-70E740481C1C}">
                <a14:useLocalDpi xmlns:a14="http://schemas.microsoft.com/office/drawing/2010/main" val="0"/>
              </a:ext>
            </a:extLst>
          </a:blip>
          <a:srcRect l="11434" t="5396"/>
          <a:stretch/>
        </p:blipFill>
        <p:spPr bwMode="auto">
          <a:xfrm>
            <a:off x="5486400" y="1706630"/>
            <a:ext cx="3763366" cy="22612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63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Project photos and any additional conclusions?</a:t>
            </a:r>
          </a:p>
        </p:txBody>
      </p:sp>
      <p:sp>
        <p:nvSpPr>
          <p:cNvPr id="3" name="Picture Placeholder 2"/>
          <p:cNvSpPr>
            <a:spLocks noGrp="1"/>
          </p:cNvSpPr>
          <p:nvPr>
            <p:ph type="pic" sz="quarter" idx="10"/>
          </p:nvPr>
        </p:nvSpPr>
        <p:spPr/>
      </p:sp>
      <p:sp>
        <p:nvSpPr>
          <p:cNvPr id="4" name="Text Placeholder 3"/>
          <p:cNvSpPr>
            <a:spLocks noGrp="1"/>
          </p:cNvSpPr>
          <p:nvPr>
            <p:ph type="body" sz="quarter" idx="11"/>
          </p:nvPr>
        </p:nvSpPr>
        <p:spPr/>
        <p:txBody>
          <a:bodyPr/>
          <a:lstStyle/>
          <a:p>
            <a:endParaRPr lang="en-GB" dirty="0"/>
          </a:p>
        </p:txBody>
      </p:sp>
      <p:sp>
        <p:nvSpPr>
          <p:cNvPr id="5" name="Oval 4"/>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pic>
        <p:nvPicPr>
          <p:cNvPr id="6"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6104" y="4367707"/>
            <a:ext cx="3227896" cy="2269046"/>
          </a:xfrm>
          <a:prstGeom prst="rect">
            <a:avLst/>
          </a:prstGeom>
          <a:ln>
            <a:solidFill>
              <a:schemeClr val="tx1"/>
            </a:solidFill>
          </a:ln>
        </p:spPr>
      </p:pic>
      <p:pic>
        <p:nvPicPr>
          <p:cNvPr id="13"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82" y="4367707"/>
            <a:ext cx="3238981" cy="2160375"/>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1039" y="4013464"/>
            <a:ext cx="2297470" cy="287183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14" descr="C:\Users\User\AppData\Local\Packages\Microsoft.Windows.Photos_8wekyb3d8bbwe\TempState\ShareCache\IMG_073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1557771"/>
            <a:ext cx="3471222" cy="2605452"/>
          </a:xfrm>
          <a:prstGeom prst="rect">
            <a:avLst/>
          </a:prstGeom>
          <a:noFill/>
          <a:ln>
            <a:solidFill>
              <a:schemeClr val="tx1"/>
            </a:solidFill>
          </a:ln>
        </p:spPr>
      </p:pic>
      <p:pic>
        <p:nvPicPr>
          <p:cNvPr id="12" name="Picture 18"/>
          <p:cNvPicPr/>
          <p:nvPr/>
        </p:nvPicPr>
        <p:blipFill rotWithShape="1">
          <a:blip r:embed="rId6" cstate="print">
            <a:extLst>
              <a:ext uri="{28A0092B-C50C-407E-A947-70E740481C1C}">
                <a14:useLocalDpi xmlns:a14="http://schemas.microsoft.com/office/drawing/2010/main" val="0"/>
              </a:ext>
            </a:extLst>
          </a:blip>
          <a:srcRect t="8475"/>
          <a:stretch/>
        </p:blipFill>
        <p:spPr bwMode="auto">
          <a:xfrm>
            <a:off x="5076056" y="1451573"/>
            <a:ext cx="3733581" cy="2561891"/>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908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234" y="332656"/>
            <a:ext cx="7884368" cy="1152128"/>
          </a:xfrm>
        </p:spPr>
        <p:txBody>
          <a:bodyPr/>
          <a:lstStyle/>
          <a:p>
            <a:pPr algn="ctr"/>
            <a:r>
              <a:rPr lang="en-GB" sz="1600" b="0" dirty="0">
                <a:solidFill>
                  <a:srgbClr val="002060"/>
                </a:solidFill>
              </a:rPr>
              <a:t>Urban WASH Technical Working Group Nairobi, September 2017</a:t>
            </a:r>
            <a:br>
              <a:rPr lang="en-GB" sz="800" b="0" dirty="0">
                <a:solidFill>
                  <a:srgbClr val="002060"/>
                </a:solidFill>
              </a:rPr>
            </a:br>
            <a:br>
              <a:rPr lang="en-GB" sz="800" dirty="0">
                <a:solidFill>
                  <a:srgbClr val="002060"/>
                </a:solidFill>
              </a:rPr>
            </a:br>
            <a:r>
              <a:rPr lang="en-GB" sz="2400" dirty="0">
                <a:solidFill>
                  <a:srgbClr val="002060"/>
                </a:solidFill>
              </a:rPr>
              <a:t>Reduction of Child Mortality due to </a:t>
            </a:r>
            <a:r>
              <a:rPr lang="en-GB" sz="2400" dirty="0" err="1">
                <a:solidFill>
                  <a:srgbClr val="002060"/>
                </a:solidFill>
              </a:rPr>
              <a:t>Diarrhea</a:t>
            </a:r>
            <a:br>
              <a:rPr lang="en-GB" sz="1800" dirty="0">
                <a:solidFill>
                  <a:srgbClr val="002060"/>
                </a:solidFill>
              </a:rPr>
            </a:br>
            <a:r>
              <a:rPr lang="en-GB" sz="1800" dirty="0">
                <a:solidFill>
                  <a:srgbClr val="002060"/>
                </a:solidFill>
              </a:rPr>
              <a:t>Project TWO (Toilet Water </a:t>
            </a:r>
            <a:r>
              <a:rPr lang="en-GB" sz="1800" dirty="0" err="1">
                <a:solidFill>
                  <a:srgbClr val="002060"/>
                </a:solidFill>
              </a:rPr>
              <a:t>Oresol</a:t>
            </a:r>
            <a:r>
              <a:rPr lang="en-GB" sz="1800" dirty="0">
                <a:solidFill>
                  <a:srgbClr val="002060"/>
                </a:solidFill>
              </a:rPr>
              <a:t>)</a:t>
            </a:r>
            <a:br>
              <a:rPr lang="en-GB" sz="1600" dirty="0">
                <a:solidFill>
                  <a:srgbClr val="002060"/>
                </a:solidFill>
              </a:rPr>
            </a:br>
            <a:br>
              <a:rPr lang="en-GB" sz="1800" dirty="0">
                <a:solidFill>
                  <a:srgbClr val="002060"/>
                </a:solidFill>
              </a:rPr>
            </a:br>
            <a:endParaRPr lang="en-GB" sz="1800" i="0" dirty="0">
              <a:solidFill>
                <a:srgbClr val="002060"/>
              </a:solidFill>
            </a:endParaRPr>
          </a:p>
        </p:txBody>
      </p:sp>
      <p:sp>
        <p:nvSpPr>
          <p:cNvPr id="5" name="Oval 4"/>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sp>
        <p:nvSpPr>
          <p:cNvPr id="15" name="TextBox 14"/>
          <p:cNvSpPr txBox="1"/>
          <p:nvPr/>
        </p:nvSpPr>
        <p:spPr>
          <a:xfrm>
            <a:off x="4193703" y="2546268"/>
            <a:ext cx="2618783" cy="369332"/>
          </a:xfrm>
          <a:prstGeom prst="rect">
            <a:avLst/>
          </a:prstGeom>
          <a:noFill/>
        </p:spPr>
        <p:txBody>
          <a:bodyPr wrap="square" rtlCol="0">
            <a:spAutoFit/>
          </a:bodyPr>
          <a:lstStyle/>
          <a:p>
            <a:pPr algn="ctr"/>
            <a:r>
              <a:rPr lang="en-GB" dirty="0">
                <a:solidFill>
                  <a:schemeClr val="bg1">
                    <a:lumMod val="95000"/>
                  </a:schemeClr>
                </a:solidFill>
              </a:rPr>
              <a:t>WHERE WE WORK</a:t>
            </a:r>
          </a:p>
        </p:txBody>
      </p:sp>
      <p:sp>
        <p:nvSpPr>
          <p:cNvPr id="10" name="Rectangle 5"/>
          <p:cNvSpPr/>
          <p:nvPr/>
        </p:nvSpPr>
        <p:spPr>
          <a:xfrm>
            <a:off x="653968" y="2546268"/>
            <a:ext cx="8001000" cy="172354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PH" sz="1600" b="1" dirty="0">
                <a:solidFill>
                  <a:srgbClr val="002060"/>
                </a:solidFill>
                <a:latin typeface="Arial" charset="0"/>
                <a:cs typeface="Arial" charset="0"/>
              </a:rPr>
              <a:t>OBJECTIVES:</a:t>
            </a:r>
          </a:p>
          <a:p>
            <a:pPr marL="342900" indent="-342900" algn="just" fontAlgn="t">
              <a:buAutoNum type="arabicPeriod"/>
            </a:pPr>
            <a:r>
              <a:rPr lang="en-PH" dirty="0">
                <a:solidFill>
                  <a:srgbClr val="002060"/>
                </a:solidFill>
                <a:latin typeface="Arial" charset="0"/>
                <a:cs typeface="Arial" charset="0"/>
              </a:rPr>
              <a:t>Increased use of community/household water and sanitation facilities</a:t>
            </a:r>
          </a:p>
          <a:p>
            <a:pPr marL="342900" indent="-342900" algn="just" fontAlgn="t">
              <a:buFont typeface="+mj-lt"/>
              <a:buAutoNum type="arabicPeriod"/>
            </a:pPr>
            <a:r>
              <a:rPr lang="en-PH" dirty="0">
                <a:solidFill>
                  <a:srgbClr val="002060"/>
                </a:solidFill>
                <a:latin typeface="Arial" charset="0"/>
                <a:cs typeface="Arial" charset="0"/>
              </a:rPr>
              <a:t>Improved home-based health care for </a:t>
            </a:r>
            <a:r>
              <a:rPr lang="en-PH" dirty="0" err="1">
                <a:solidFill>
                  <a:srgbClr val="002060"/>
                </a:solidFill>
                <a:latin typeface="Arial" charset="0"/>
                <a:cs typeface="Arial" charset="0"/>
              </a:rPr>
              <a:t>diarrhea</a:t>
            </a:r>
            <a:r>
              <a:rPr lang="en-PH" dirty="0">
                <a:solidFill>
                  <a:srgbClr val="002060"/>
                </a:solidFill>
                <a:latin typeface="Arial" charset="0"/>
                <a:cs typeface="Arial" charset="0"/>
              </a:rPr>
              <a:t> and prevention of dehydration</a:t>
            </a:r>
            <a:endParaRPr lang="en-US" dirty="0">
              <a:solidFill>
                <a:srgbClr val="002060"/>
              </a:solidFill>
              <a:latin typeface="Arial" charset="0"/>
              <a:cs typeface="Arial" charset="0"/>
            </a:endParaRPr>
          </a:p>
          <a:p>
            <a:pPr marL="342900" indent="-342900" algn="just" fontAlgn="t">
              <a:buFont typeface="+mj-lt"/>
              <a:buAutoNum type="arabicPeriod"/>
            </a:pPr>
            <a:r>
              <a:rPr lang="en-PH" dirty="0">
                <a:solidFill>
                  <a:srgbClr val="002060"/>
                </a:solidFill>
                <a:latin typeface="Arial" charset="0"/>
                <a:cs typeface="Arial" charset="0"/>
              </a:rPr>
              <a:t>Increased ability to anticipate/ respond to disasters/ public health emergencies and prevent water and sanitation-related diseases</a:t>
            </a:r>
            <a:endParaRPr lang="en-US" sz="2100" dirty="0"/>
          </a:p>
        </p:txBody>
      </p:sp>
      <p:sp>
        <p:nvSpPr>
          <p:cNvPr id="11" name="TextBox 2"/>
          <p:cNvSpPr txBox="1"/>
          <p:nvPr/>
        </p:nvSpPr>
        <p:spPr>
          <a:xfrm>
            <a:off x="657862" y="1604123"/>
            <a:ext cx="777240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PH" sz="1600" b="1" dirty="0">
                <a:solidFill>
                  <a:srgbClr val="002060"/>
                </a:solidFill>
                <a:latin typeface="Arial" charset="0"/>
                <a:cs typeface="Arial" charset="0"/>
              </a:rPr>
              <a:t>GOAL:</a:t>
            </a:r>
          </a:p>
          <a:p>
            <a:r>
              <a:rPr lang="en-GB" dirty="0">
                <a:solidFill>
                  <a:srgbClr val="002060"/>
                </a:solidFill>
                <a:latin typeface="Arial" charset="0"/>
                <a:cs typeface="Arial" charset="0"/>
              </a:rPr>
              <a:t>Contribute to public health resiliency by assisting the urban poor to maintain health and increase access to safe water and basic sanitation.</a:t>
            </a:r>
            <a:endParaRPr lang="en-PH" sz="1600" b="1" dirty="0">
              <a:solidFill>
                <a:srgbClr val="002060"/>
              </a:solidFill>
              <a:latin typeface="Arial" charset="0"/>
              <a:cs typeface="Arial" charset="0"/>
            </a:endParaRPr>
          </a:p>
        </p:txBody>
      </p:sp>
      <p:sp>
        <p:nvSpPr>
          <p:cNvPr id="12" name="Rechthoek 19"/>
          <p:cNvSpPr/>
          <p:nvPr/>
        </p:nvSpPr>
        <p:spPr>
          <a:xfrm>
            <a:off x="321523" y="4408316"/>
            <a:ext cx="4566103" cy="892552"/>
          </a:xfrm>
          <a:prstGeom prst="rect">
            <a:avLst/>
          </a:prstGeom>
        </p:spPr>
        <p:txBody>
          <a:bodyPr wrap="square">
            <a:spAutoFit/>
          </a:bodyPr>
          <a:lstStyle/>
          <a:p>
            <a:pPr marR="0" lvl="0" algn="just">
              <a:spcBef>
                <a:spcPts val="0"/>
              </a:spcBef>
              <a:spcAft>
                <a:spcPts val="0"/>
              </a:spcAft>
            </a:pPr>
            <a:r>
              <a:rPr lang="en-US" sz="1600" b="1" dirty="0">
                <a:solidFill>
                  <a:srgbClr val="002060"/>
                </a:solidFill>
              </a:rPr>
              <a:t>Community Program</a:t>
            </a:r>
          </a:p>
          <a:p>
            <a:pPr marL="342900" marR="0" lvl="0" indent="-342900" algn="just">
              <a:spcBef>
                <a:spcPts val="0"/>
              </a:spcBef>
              <a:spcAft>
                <a:spcPts val="0"/>
              </a:spcAft>
              <a:buFont typeface="Arial" panose="020B0604020202020204" pitchFamily="34" charset="0"/>
              <a:buChar char="•"/>
            </a:pPr>
            <a:r>
              <a:rPr lang="en-US" dirty="0">
                <a:solidFill>
                  <a:srgbClr val="002060"/>
                </a:solidFill>
              </a:rPr>
              <a:t>Health and Hygiene Education: PHAST</a:t>
            </a:r>
          </a:p>
          <a:p>
            <a:pPr marL="342900" marR="0" lvl="0" indent="-342900" algn="just">
              <a:spcBef>
                <a:spcPts val="0"/>
              </a:spcBef>
              <a:spcAft>
                <a:spcPts val="0"/>
              </a:spcAft>
              <a:buFont typeface="Arial" panose="020B0604020202020204" pitchFamily="34" charset="0"/>
              <a:buChar char="•"/>
            </a:pPr>
            <a:r>
              <a:rPr lang="en-US" dirty="0">
                <a:solidFill>
                  <a:srgbClr val="002060"/>
                </a:solidFill>
              </a:rPr>
              <a:t>Providing Water and Sanitation facilities</a:t>
            </a:r>
          </a:p>
        </p:txBody>
      </p:sp>
      <p:sp>
        <p:nvSpPr>
          <p:cNvPr id="4" name="Rechthoek 3"/>
          <p:cNvSpPr/>
          <p:nvPr/>
        </p:nvSpPr>
        <p:spPr>
          <a:xfrm>
            <a:off x="4886072" y="4408316"/>
            <a:ext cx="3736805" cy="1169551"/>
          </a:xfrm>
          <a:prstGeom prst="rect">
            <a:avLst/>
          </a:prstGeom>
        </p:spPr>
        <p:txBody>
          <a:bodyPr wrap="square">
            <a:spAutoFit/>
          </a:bodyPr>
          <a:lstStyle/>
          <a:p>
            <a:pPr marR="0" lvl="0" algn="just">
              <a:spcBef>
                <a:spcPts val="0"/>
              </a:spcBef>
              <a:spcAft>
                <a:spcPts val="0"/>
              </a:spcAft>
            </a:pPr>
            <a:r>
              <a:rPr lang="en-US" sz="1600" b="1" dirty="0">
                <a:solidFill>
                  <a:srgbClr val="002060"/>
                </a:solidFill>
              </a:rPr>
              <a:t>School Program</a:t>
            </a:r>
            <a:endParaRPr lang="en-PH" sz="1600" b="1" dirty="0">
              <a:solidFill>
                <a:srgbClr val="002060"/>
              </a:solidFill>
            </a:endParaRPr>
          </a:p>
          <a:p>
            <a:pPr marL="342900" marR="0" lvl="0" indent="-342900" algn="just">
              <a:spcBef>
                <a:spcPts val="0"/>
              </a:spcBef>
              <a:spcAft>
                <a:spcPts val="0"/>
              </a:spcAft>
              <a:buFont typeface="Arial" panose="020B0604020202020204" pitchFamily="34" charset="0"/>
              <a:buChar char="•"/>
            </a:pPr>
            <a:r>
              <a:rPr lang="en-US" dirty="0">
                <a:solidFill>
                  <a:srgbClr val="002060"/>
                </a:solidFill>
              </a:rPr>
              <a:t>Training at schools: CHAST</a:t>
            </a:r>
            <a:endParaRPr lang="en-PH" dirty="0">
              <a:solidFill>
                <a:srgbClr val="002060"/>
              </a:solidFill>
            </a:endParaRPr>
          </a:p>
          <a:p>
            <a:pPr marL="342900" marR="0" lvl="0" indent="-342900" algn="just">
              <a:spcBef>
                <a:spcPts val="0"/>
              </a:spcBef>
              <a:spcAft>
                <a:spcPts val="0"/>
              </a:spcAft>
              <a:buFont typeface="Arial" panose="020B0604020202020204" pitchFamily="34" charset="0"/>
              <a:buChar char="•"/>
            </a:pPr>
            <a:r>
              <a:rPr lang="en-US" dirty="0">
                <a:solidFill>
                  <a:srgbClr val="002060"/>
                </a:solidFill>
              </a:rPr>
              <a:t>Rehabilitation of Water and Sanitation facilities</a:t>
            </a:r>
          </a:p>
        </p:txBody>
      </p:sp>
      <p:sp>
        <p:nvSpPr>
          <p:cNvPr id="7" name="Rechthoek 6"/>
          <p:cNvSpPr/>
          <p:nvPr/>
        </p:nvSpPr>
        <p:spPr>
          <a:xfrm>
            <a:off x="313415" y="5571778"/>
            <a:ext cx="8461294" cy="369332"/>
          </a:xfrm>
          <a:prstGeom prst="rect">
            <a:avLst/>
          </a:prstGeom>
        </p:spPr>
        <p:txBody>
          <a:bodyPr wrap="square">
            <a:spAutoFit/>
          </a:bodyPr>
          <a:lstStyle/>
          <a:p>
            <a:pPr algn="just"/>
            <a:r>
              <a:rPr lang="en-US" sz="1600" b="1" dirty="0">
                <a:solidFill>
                  <a:srgbClr val="002060"/>
                </a:solidFill>
              </a:rPr>
              <a:t>Community and School program: </a:t>
            </a:r>
            <a:r>
              <a:rPr lang="en-US" dirty="0">
                <a:solidFill>
                  <a:srgbClr val="002060"/>
                </a:solidFill>
              </a:rPr>
              <a:t>Health awareness campaigns</a:t>
            </a:r>
          </a:p>
        </p:txBody>
      </p:sp>
    </p:spTree>
    <p:extLst>
      <p:ext uri="{BB962C8B-B14F-4D97-AF65-F5344CB8AC3E}">
        <p14:creationId xmlns:p14="http://schemas.microsoft.com/office/powerpoint/2010/main" val="231425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32656"/>
            <a:ext cx="6858000" cy="720080"/>
          </a:xfrm>
        </p:spPr>
        <p:txBody>
          <a:bodyPr/>
          <a:lstStyle/>
          <a:p>
            <a:pPr marL="285750" indent="-285750"/>
            <a:r>
              <a:rPr lang="en-GB" sz="2400" dirty="0">
                <a:solidFill>
                  <a:srgbClr val="002060"/>
                </a:solidFill>
              </a:rPr>
              <a:t>Project in numbers:</a:t>
            </a:r>
          </a:p>
        </p:txBody>
      </p:sp>
      <p:sp>
        <p:nvSpPr>
          <p:cNvPr id="10" name="Oval 9"/>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sp>
        <p:nvSpPr>
          <p:cNvPr id="5" name="TextBox 4"/>
          <p:cNvSpPr txBox="1"/>
          <p:nvPr/>
        </p:nvSpPr>
        <p:spPr>
          <a:xfrm>
            <a:off x="1291359" y="1196752"/>
            <a:ext cx="7848872" cy="618630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2060"/>
                </a:solidFill>
              </a:rPr>
              <a:t># of PHAST </a:t>
            </a:r>
            <a:r>
              <a:rPr lang="en-GB" dirty="0" err="1">
                <a:solidFill>
                  <a:srgbClr val="002060"/>
                </a:solidFill>
              </a:rPr>
              <a:t>ToT</a:t>
            </a:r>
            <a:r>
              <a:rPr lang="en-GB" dirty="0">
                <a:solidFill>
                  <a:srgbClr val="002060"/>
                </a:solidFill>
              </a:rPr>
              <a:t>: 18</a:t>
            </a:r>
          </a:p>
          <a:p>
            <a:pPr marL="285750" indent="-285750">
              <a:buFont typeface="Arial" panose="020B0604020202020204" pitchFamily="34" charset="0"/>
              <a:buChar char="•"/>
            </a:pPr>
            <a:r>
              <a:rPr lang="en-GB" dirty="0">
                <a:solidFill>
                  <a:srgbClr val="002060"/>
                </a:solidFill>
              </a:rPr>
              <a:t># of CHVs trained on PHAST: 136</a:t>
            </a:r>
          </a:p>
          <a:p>
            <a:pPr marL="285750" indent="-285750">
              <a:buFont typeface="Arial" panose="020B0604020202020204" pitchFamily="34" charset="0"/>
              <a:buChar char="•"/>
            </a:pPr>
            <a:r>
              <a:rPr lang="en-GB" dirty="0">
                <a:solidFill>
                  <a:srgbClr val="002060"/>
                </a:solidFill>
              </a:rPr>
              <a:t># of CHVs mobilized for PHAST: 98</a:t>
            </a:r>
          </a:p>
          <a:p>
            <a:pPr marL="285750" indent="-285750">
              <a:buFont typeface="Arial" panose="020B0604020202020204" pitchFamily="34" charset="0"/>
              <a:buChar char="•"/>
            </a:pPr>
            <a:r>
              <a:rPr lang="en-GB" dirty="0">
                <a:solidFill>
                  <a:srgbClr val="002060"/>
                </a:solidFill>
              </a:rPr>
              <a:t># of families reached through PHAST: 1560 (2374?)</a:t>
            </a:r>
          </a:p>
          <a:p>
            <a:pPr marL="285750" indent="-285750">
              <a:buFont typeface="Arial" panose="020B0604020202020204" pitchFamily="34" charset="0"/>
              <a:buChar char="•"/>
            </a:pPr>
            <a:r>
              <a:rPr lang="en-GB" dirty="0">
                <a:solidFill>
                  <a:srgbClr val="002060"/>
                </a:solidFill>
              </a:rPr>
              <a:t># of children reached through handwashing: 15,801</a:t>
            </a:r>
          </a:p>
          <a:p>
            <a:pPr marL="285750" indent="-285750">
              <a:buFont typeface="Arial" panose="020B0604020202020204" pitchFamily="34" charset="0"/>
              <a:buChar char="•"/>
            </a:pPr>
            <a:r>
              <a:rPr lang="en-GB" dirty="0">
                <a:solidFill>
                  <a:srgbClr val="002060"/>
                </a:solidFill>
              </a:rPr>
              <a:t># of sessions facilitated on HP in schools: 171</a:t>
            </a:r>
          </a:p>
          <a:p>
            <a:pPr marL="285750" indent="-285750">
              <a:buFont typeface="Arial" panose="020B0604020202020204" pitchFamily="34" charset="0"/>
              <a:buChar char="•"/>
            </a:pPr>
            <a:r>
              <a:rPr lang="en-GB" dirty="0">
                <a:solidFill>
                  <a:srgbClr val="002060"/>
                </a:solidFill>
              </a:rPr>
              <a:t># of individuals trained for school WASH committee: 27 </a:t>
            </a:r>
          </a:p>
          <a:p>
            <a:pPr marL="285750" indent="-285750">
              <a:buFont typeface="Arial" panose="020B0604020202020204" pitchFamily="34" charset="0"/>
              <a:buChar char="•"/>
            </a:pPr>
            <a:r>
              <a:rPr lang="en-GB" dirty="0">
                <a:solidFill>
                  <a:srgbClr val="002060"/>
                </a:solidFill>
              </a:rPr>
              <a:t># of schools and communities with access to safe water: 3</a:t>
            </a:r>
          </a:p>
          <a:p>
            <a:pPr marL="285750" indent="-285750">
              <a:buFont typeface="Arial" panose="020B0604020202020204" pitchFamily="34" charset="0"/>
              <a:buChar char="•"/>
            </a:pPr>
            <a:r>
              <a:rPr lang="en-GB" dirty="0">
                <a:solidFill>
                  <a:srgbClr val="002060"/>
                </a:solidFill>
              </a:rPr>
              <a:t># of schools and communities with access to sanitation facility: 3 (except informal areas)</a:t>
            </a:r>
          </a:p>
          <a:p>
            <a:pPr marL="285750" indent="-285750">
              <a:buFont typeface="Arial" panose="020B0604020202020204" pitchFamily="34" charset="0"/>
              <a:buChar char="•"/>
            </a:pPr>
            <a:r>
              <a:rPr lang="en-GB" dirty="0">
                <a:solidFill>
                  <a:srgbClr val="002060"/>
                </a:solidFill>
              </a:rPr>
              <a:t># of individuals reached through health sessions and campaigns: 8305</a:t>
            </a:r>
          </a:p>
          <a:p>
            <a:pPr marL="285750" indent="-285750">
              <a:buFont typeface="Arial" panose="020B0604020202020204" pitchFamily="34" charset="0"/>
              <a:buChar char="•"/>
            </a:pPr>
            <a:r>
              <a:rPr lang="en-GB" dirty="0">
                <a:solidFill>
                  <a:srgbClr val="002060"/>
                </a:solidFill>
              </a:rPr>
              <a:t># of </a:t>
            </a:r>
            <a:r>
              <a:rPr lang="en-PH" dirty="0">
                <a:solidFill>
                  <a:srgbClr val="002060"/>
                </a:solidFill>
              </a:rPr>
              <a:t>sets of essential hygiene items procured for prepositioning (hygiene kit, </a:t>
            </a:r>
            <a:r>
              <a:rPr lang="en-PH" dirty="0" err="1">
                <a:solidFill>
                  <a:srgbClr val="002060"/>
                </a:solidFill>
              </a:rPr>
              <a:t>hyposol</a:t>
            </a:r>
            <a:r>
              <a:rPr lang="en-PH" dirty="0">
                <a:solidFill>
                  <a:srgbClr val="002060"/>
                </a:solidFill>
              </a:rPr>
              <a:t>, jerry cans): 2500</a:t>
            </a:r>
          </a:p>
          <a:p>
            <a:pPr marL="285750" indent="-285750">
              <a:buFont typeface="Arial" panose="020B0604020202020204" pitchFamily="34" charset="0"/>
              <a:buChar char="•"/>
            </a:pPr>
            <a:r>
              <a:rPr lang="en-PH" dirty="0">
                <a:solidFill>
                  <a:srgbClr val="002060"/>
                </a:solidFill>
              </a:rPr>
              <a:t># of soap bars distributed: 15,801</a:t>
            </a:r>
          </a:p>
          <a:p>
            <a:pPr marL="285750" indent="-285750">
              <a:buFont typeface="Arial" panose="020B0604020202020204" pitchFamily="34" charset="0"/>
              <a:buChar char="•"/>
            </a:pPr>
            <a:r>
              <a:rPr lang="en-PH" dirty="0">
                <a:solidFill>
                  <a:srgbClr val="002060"/>
                </a:solidFill>
              </a:rPr>
              <a:t># students reached through CHAST: 10.000</a:t>
            </a:r>
          </a:p>
          <a:p>
            <a:pPr marL="285750" indent="-285750">
              <a:buFont typeface="Arial" panose="020B0604020202020204" pitchFamily="34" charset="0"/>
              <a:buChar char="•"/>
            </a:pPr>
            <a:r>
              <a:rPr lang="en-PH" dirty="0">
                <a:solidFill>
                  <a:srgbClr val="002060"/>
                </a:solidFill>
              </a:rPr>
              <a:t># of staff trained in Epidemic Control: 15</a:t>
            </a:r>
          </a:p>
          <a:p>
            <a:pPr marL="285750" indent="-285750">
              <a:buFont typeface="Arial" panose="020B0604020202020204" pitchFamily="34" charset="0"/>
              <a:buChar char="•"/>
            </a:pPr>
            <a:r>
              <a:rPr lang="en-PH" dirty="0">
                <a:solidFill>
                  <a:srgbClr val="002060"/>
                </a:solidFill>
              </a:rPr>
              <a:t># of CHVs trained in Epidemic Control: 32</a:t>
            </a:r>
          </a:p>
          <a:p>
            <a:pPr marL="285750" indent="-285750">
              <a:buFont typeface="Arial" panose="020B0604020202020204" pitchFamily="34" charset="0"/>
              <a:buChar char="•"/>
            </a:pPr>
            <a:endParaRPr lang="en-PH" dirty="0">
              <a:solidFill>
                <a:srgbClr val="002060"/>
              </a:solidFill>
            </a:endParaRPr>
          </a:p>
          <a:p>
            <a:pPr marL="285750" indent="-285750">
              <a:buFont typeface="Arial" panose="020B0604020202020204" pitchFamily="34" charset="0"/>
              <a:buChar char="•"/>
            </a:pPr>
            <a:endParaRPr lang="en-PH" dirty="0">
              <a:solidFill>
                <a:srgbClr val="002060"/>
              </a:solidFill>
            </a:endParaRPr>
          </a:p>
          <a:p>
            <a:pPr marL="285750" indent="-285750">
              <a:buFont typeface="Arial" panose="020B0604020202020204" pitchFamily="34" charset="0"/>
              <a:buChar char="•"/>
            </a:pPr>
            <a:endParaRPr lang="en-GB" dirty="0">
              <a:solidFill>
                <a:srgbClr val="002060"/>
              </a:solidFill>
            </a:endParaRPr>
          </a:p>
          <a:p>
            <a:endParaRPr lang="en-GB" b="1" u="sng" dirty="0">
              <a:solidFill>
                <a:srgbClr val="002060"/>
              </a:solidFill>
            </a:endParaRPr>
          </a:p>
          <a:p>
            <a:pPr marL="285750" indent="-285750">
              <a:buFont typeface="Arial" panose="020B0604020202020204" pitchFamily="34" charset="0"/>
              <a:buChar char="•"/>
            </a:pPr>
            <a:endParaRPr lang="en-GB" b="1" u="sng" dirty="0">
              <a:solidFill>
                <a:srgbClr val="002060"/>
              </a:solidFill>
            </a:endParaRPr>
          </a:p>
        </p:txBody>
      </p:sp>
    </p:spTree>
    <p:extLst>
      <p:ext uri="{BB962C8B-B14F-4D97-AF65-F5344CB8AC3E}">
        <p14:creationId xmlns:p14="http://schemas.microsoft.com/office/powerpoint/2010/main" val="333930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400" dirty="0">
                <a:solidFill>
                  <a:srgbClr val="002060"/>
                </a:solidFill>
              </a:rPr>
              <a:t>Metro Manila, Philippines</a:t>
            </a:r>
          </a:p>
        </p:txBody>
      </p:sp>
      <p:sp>
        <p:nvSpPr>
          <p:cNvPr id="3" name="Tijdelijke aanduiding voor inhoud 2"/>
          <p:cNvSpPr>
            <a:spLocks noGrp="1"/>
          </p:cNvSpPr>
          <p:nvPr>
            <p:ph idx="1"/>
          </p:nvPr>
        </p:nvSpPr>
        <p:spPr>
          <a:xfrm>
            <a:off x="301641" y="2852936"/>
            <a:ext cx="6858000" cy="1608584"/>
          </a:xfrm>
        </p:spPr>
        <p:txBody>
          <a:bodyPr/>
          <a:lstStyle/>
          <a:p>
            <a:pPr marL="0" indent="0"/>
            <a:r>
              <a:rPr lang="en-US" dirty="0"/>
              <a:t>Metro Manila</a:t>
            </a:r>
          </a:p>
          <a:p>
            <a:pPr marL="342900" indent="-342900">
              <a:buFontTx/>
              <a:buChar char="-"/>
            </a:pPr>
            <a:r>
              <a:rPr lang="en-US" dirty="0"/>
              <a:t>613.94 km2</a:t>
            </a:r>
          </a:p>
          <a:p>
            <a:pPr marL="342900" indent="-342900">
              <a:buFontTx/>
              <a:buChar char="-"/>
            </a:pPr>
            <a:r>
              <a:rPr lang="en-US" dirty="0"/>
              <a:t>Population: 13 million</a:t>
            </a:r>
          </a:p>
          <a:p>
            <a:pPr marL="342900" indent="-342900">
              <a:buFontTx/>
              <a:buChar char="-"/>
            </a:pPr>
            <a:r>
              <a:rPr lang="en-US" dirty="0"/>
              <a:t>16 cities and 1 municipality</a:t>
            </a:r>
          </a:p>
        </p:txBody>
      </p:sp>
      <p:sp>
        <p:nvSpPr>
          <p:cNvPr id="10" name="Oval 9"/>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sp>
        <p:nvSpPr>
          <p:cNvPr id="7" name="Tijdelijke aanduiding voor inhoud 2"/>
          <p:cNvSpPr txBox="1">
            <a:spLocks/>
          </p:cNvSpPr>
          <p:nvPr/>
        </p:nvSpPr>
        <p:spPr>
          <a:xfrm>
            <a:off x="179512" y="4797152"/>
            <a:ext cx="6858000" cy="1608584"/>
          </a:xfrm>
          <a:prstGeom prst="rect">
            <a:avLst/>
          </a:prstGeom>
        </p:spPr>
        <p:txBody>
          <a:bodyPr/>
          <a:lstStyle>
            <a:lvl1pPr marL="273050" indent="-273050" algn="l" rtl="0" eaLnBrk="0" fontAlgn="base" hangingPunct="0">
              <a:spcBef>
                <a:spcPct val="20000"/>
              </a:spcBef>
              <a:spcAft>
                <a:spcPct val="0"/>
              </a:spcAft>
              <a:buClr>
                <a:srgbClr val="CF1C21"/>
              </a:buClr>
              <a:buSzPct val="80000"/>
              <a:buFont typeface="Wingdings" pitchFamily="2" charset="2"/>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dirty="0"/>
              <a:t>Manila City</a:t>
            </a:r>
          </a:p>
          <a:p>
            <a:pPr marL="342900" indent="-342900">
              <a:buFontTx/>
              <a:buChar char="-"/>
            </a:pPr>
            <a:r>
              <a:rPr lang="en-US" dirty="0"/>
              <a:t>Capital of the Philippines</a:t>
            </a:r>
          </a:p>
          <a:p>
            <a:pPr marL="342900" indent="-342900">
              <a:buFontTx/>
              <a:buChar char="-"/>
            </a:pPr>
            <a:r>
              <a:rPr lang="en-US" dirty="0"/>
              <a:t>Most densely populated city in the world</a:t>
            </a:r>
          </a:p>
          <a:p>
            <a:pPr marL="342900" indent="-342900">
              <a:buFontTx/>
              <a:buChar char="-"/>
            </a:pPr>
            <a:r>
              <a:rPr lang="en-US" dirty="0"/>
              <a:t>42.88 km2</a:t>
            </a:r>
          </a:p>
          <a:p>
            <a:pPr marL="342900" indent="-342900">
              <a:buFontTx/>
              <a:buChar char="-"/>
            </a:pPr>
            <a:r>
              <a:rPr lang="en-US" dirty="0"/>
              <a:t>Population: 1.78 million</a:t>
            </a:r>
          </a:p>
        </p:txBody>
      </p:sp>
      <p:sp>
        <p:nvSpPr>
          <p:cNvPr id="8" name="Tijdelijke aanduiding voor inhoud 2"/>
          <p:cNvSpPr txBox="1">
            <a:spLocks/>
          </p:cNvSpPr>
          <p:nvPr/>
        </p:nvSpPr>
        <p:spPr>
          <a:xfrm>
            <a:off x="1835696" y="1196752"/>
            <a:ext cx="6858000" cy="1608584"/>
          </a:xfrm>
          <a:prstGeom prst="rect">
            <a:avLst/>
          </a:prstGeom>
        </p:spPr>
        <p:txBody>
          <a:bodyPr/>
          <a:lstStyle>
            <a:lvl1pPr marL="273050" indent="-273050" algn="l" rtl="0" eaLnBrk="0" fontAlgn="base" hangingPunct="0">
              <a:spcBef>
                <a:spcPct val="20000"/>
              </a:spcBef>
              <a:spcAft>
                <a:spcPct val="0"/>
              </a:spcAft>
              <a:buClr>
                <a:srgbClr val="CF1C21"/>
              </a:buClr>
              <a:buSzPct val="80000"/>
              <a:buFont typeface="Wingdings" pitchFamily="2" charset="2"/>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dirty="0"/>
              <a:t>Manila urban region</a:t>
            </a:r>
          </a:p>
          <a:p>
            <a:pPr marL="342900" indent="-342900">
              <a:buFontTx/>
              <a:buChar char="-"/>
            </a:pPr>
            <a:r>
              <a:rPr lang="en-US" dirty="0"/>
              <a:t>1,474.82 km2</a:t>
            </a:r>
          </a:p>
          <a:p>
            <a:pPr marL="342900" indent="-342900">
              <a:buFontTx/>
              <a:buChar char="-"/>
            </a:pPr>
            <a:r>
              <a:rPr lang="en-US" dirty="0"/>
              <a:t>Population: 22.71 million</a:t>
            </a:r>
          </a:p>
        </p:txBody>
      </p:sp>
      <p:sp>
        <p:nvSpPr>
          <p:cNvPr id="9" name="Tijdelijke aanduiding voor inhoud 2"/>
          <p:cNvSpPr txBox="1">
            <a:spLocks/>
          </p:cNvSpPr>
          <p:nvPr/>
        </p:nvSpPr>
        <p:spPr>
          <a:xfrm>
            <a:off x="5264696" y="2805336"/>
            <a:ext cx="6858000" cy="3215952"/>
          </a:xfrm>
          <a:prstGeom prst="rect">
            <a:avLst/>
          </a:prstGeom>
        </p:spPr>
        <p:txBody>
          <a:bodyPr/>
          <a:lstStyle>
            <a:lvl1pPr marL="273050" indent="-273050" algn="l" rtl="0" eaLnBrk="0" fontAlgn="base" hangingPunct="0">
              <a:spcBef>
                <a:spcPct val="20000"/>
              </a:spcBef>
              <a:spcAft>
                <a:spcPct val="0"/>
              </a:spcAft>
              <a:buClr>
                <a:srgbClr val="CF1C21"/>
              </a:buClr>
              <a:buSzPct val="80000"/>
              <a:buFont typeface="Wingdings" pitchFamily="2" charset="2"/>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dirty="0"/>
              <a:t>Metro Manila Water Supply and Sewerage:</a:t>
            </a:r>
          </a:p>
          <a:p>
            <a:pPr marL="342900" indent="-342900">
              <a:buFontTx/>
              <a:buChar char="-"/>
            </a:pPr>
            <a:r>
              <a:rPr lang="en-US" sz="1800" dirty="0"/>
              <a:t>MWSS (Metropolitan Waterworks and Sewerage System) served 30% of the metro for water and sewer services.</a:t>
            </a:r>
          </a:p>
          <a:p>
            <a:pPr marL="342900" indent="-342900">
              <a:buFontTx/>
              <a:buChar char="-"/>
            </a:pPr>
            <a:r>
              <a:rPr lang="en-US" sz="1800" dirty="0"/>
              <a:t>MWSS was privatized in 1997, split of concession into east and west zone</a:t>
            </a:r>
          </a:p>
          <a:p>
            <a:pPr marL="342900" indent="-342900">
              <a:buFontTx/>
              <a:buChar char="-"/>
            </a:pPr>
            <a:r>
              <a:rPr lang="en-US" sz="1800" dirty="0"/>
              <a:t>East zone served by Manila Water</a:t>
            </a:r>
          </a:p>
          <a:p>
            <a:pPr marL="342900" indent="-342900">
              <a:buFontTx/>
              <a:buChar char="-"/>
            </a:pPr>
            <a:r>
              <a:rPr lang="en-US" sz="1800" dirty="0"/>
              <a:t>West zone served by Maynilad Water Service</a:t>
            </a:r>
          </a:p>
          <a:p>
            <a:pPr marL="342900" indent="-342900">
              <a:buFontTx/>
              <a:buChar char="-"/>
            </a:pPr>
            <a:endParaRPr lang="en-US" dirty="0"/>
          </a:p>
          <a:p>
            <a:pPr marL="342900" indent="-342900">
              <a:buFontTx/>
              <a:buChar char="-"/>
            </a:pPr>
            <a:endParaRPr lang="en-US" dirty="0"/>
          </a:p>
        </p:txBody>
      </p:sp>
    </p:spTree>
    <p:extLst>
      <p:ext uri="{BB962C8B-B14F-4D97-AF65-F5344CB8AC3E}">
        <p14:creationId xmlns:p14="http://schemas.microsoft.com/office/powerpoint/2010/main" val="123096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32656"/>
            <a:ext cx="6858000" cy="720080"/>
          </a:xfrm>
        </p:spPr>
        <p:txBody>
          <a:bodyPr/>
          <a:lstStyle/>
          <a:p>
            <a:pPr algn="ctr"/>
            <a:r>
              <a:rPr lang="en-GB" sz="1600" dirty="0">
                <a:solidFill>
                  <a:srgbClr val="002060"/>
                </a:solidFill>
              </a:rPr>
              <a:t>Urban WASH Technical Working Group Nairobi, September 2017</a:t>
            </a:r>
            <a:br>
              <a:rPr lang="en-GB" sz="1600" dirty="0">
                <a:solidFill>
                  <a:srgbClr val="002060"/>
                </a:solidFill>
              </a:rPr>
            </a:br>
            <a:r>
              <a:rPr lang="en-GB" sz="1600" dirty="0">
                <a:solidFill>
                  <a:srgbClr val="002060"/>
                </a:solidFill>
              </a:rPr>
              <a:t>Standard PP for Case Studies.</a:t>
            </a:r>
          </a:p>
        </p:txBody>
      </p:sp>
      <p:sp>
        <p:nvSpPr>
          <p:cNvPr id="10" name="Oval 9"/>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sp>
        <p:nvSpPr>
          <p:cNvPr id="5" name="TextBox 4"/>
          <p:cNvSpPr txBox="1"/>
          <p:nvPr/>
        </p:nvSpPr>
        <p:spPr>
          <a:xfrm>
            <a:off x="323528" y="1556792"/>
            <a:ext cx="8424936" cy="2862322"/>
          </a:xfrm>
          <a:prstGeom prst="rect">
            <a:avLst/>
          </a:prstGeom>
          <a:noFill/>
        </p:spPr>
        <p:txBody>
          <a:bodyPr wrap="square" rtlCol="0">
            <a:spAutoFit/>
          </a:bodyPr>
          <a:lstStyle/>
          <a:p>
            <a:pPr marL="285750" indent="-285750">
              <a:buFont typeface="Arial" panose="020B0604020202020204" pitchFamily="34" charset="0"/>
              <a:buChar char="•"/>
            </a:pPr>
            <a:r>
              <a:rPr lang="en-GB" b="1" u="sng" dirty="0">
                <a:solidFill>
                  <a:srgbClr val="002060"/>
                </a:solidFill>
              </a:rPr>
              <a:t>Describe what the project delivers in water supply:</a:t>
            </a:r>
          </a:p>
          <a:p>
            <a:pPr marL="285750" indent="-285750">
              <a:buFont typeface="Arial" panose="020B0604020202020204" pitchFamily="34" charset="0"/>
              <a:buChar char="•"/>
            </a:pPr>
            <a:r>
              <a:rPr lang="en-GB" dirty="0">
                <a:solidFill>
                  <a:srgbClr val="002060"/>
                </a:solidFill>
              </a:rPr>
              <a:t>Improvement of water supply system in one school</a:t>
            </a:r>
          </a:p>
          <a:p>
            <a:pPr marL="285750" indent="-285750">
              <a:buFont typeface="Arial" panose="020B0604020202020204" pitchFamily="34" charset="0"/>
              <a:buChar char="•"/>
            </a:pPr>
            <a:r>
              <a:rPr lang="en-GB" dirty="0">
                <a:solidFill>
                  <a:srgbClr val="002060"/>
                </a:solidFill>
              </a:rPr>
              <a:t>Advocate for water connection for informal areas. Local water company in cooperation with the barangay leadership provided communal water connection to the different informal areas.</a:t>
            </a:r>
          </a:p>
          <a:p>
            <a:pPr marL="285750" indent="-285750">
              <a:buFont typeface="Arial" panose="020B0604020202020204" pitchFamily="34" charset="0"/>
              <a:buChar char="•"/>
            </a:pPr>
            <a:r>
              <a:rPr lang="en-GB" dirty="0">
                <a:solidFill>
                  <a:srgbClr val="002060"/>
                </a:solidFill>
              </a:rPr>
              <a:t>Session on safe water chain</a:t>
            </a:r>
          </a:p>
          <a:p>
            <a:pPr marL="285750" indent="-285750">
              <a:buFont typeface="Arial" panose="020B0604020202020204" pitchFamily="34" charset="0"/>
              <a:buChar char="•"/>
            </a:pPr>
            <a:r>
              <a:rPr lang="en-GB" dirty="0">
                <a:solidFill>
                  <a:srgbClr val="002060"/>
                </a:solidFill>
              </a:rPr>
              <a:t>Proper water handling promotion on eco-bags</a:t>
            </a:r>
          </a:p>
          <a:p>
            <a:endParaRPr lang="en-GB" b="1" u="sng" dirty="0">
              <a:solidFill>
                <a:srgbClr val="002060"/>
              </a:solidFill>
            </a:endParaRPr>
          </a:p>
          <a:p>
            <a:pPr marL="285750" indent="-285750">
              <a:buFont typeface="Arial" panose="020B0604020202020204" pitchFamily="34" charset="0"/>
              <a:buChar char="•"/>
            </a:pPr>
            <a:endParaRPr lang="en-GB" b="1" u="sng" dirty="0">
              <a:solidFill>
                <a:srgbClr val="002060"/>
              </a:solidFill>
            </a:endParaRPr>
          </a:p>
          <a:p>
            <a:pPr marL="285750" indent="-285750">
              <a:buFont typeface="Arial" panose="020B0604020202020204" pitchFamily="34" charset="0"/>
              <a:buChar char="•"/>
            </a:pPr>
            <a:endParaRPr lang="en-GB" b="1" u="sng" dirty="0">
              <a:solidFill>
                <a:srgbClr val="002060"/>
              </a:solidFill>
            </a:endParaRPr>
          </a:p>
        </p:txBody>
      </p:sp>
    </p:spTree>
    <p:extLst>
      <p:ext uri="{BB962C8B-B14F-4D97-AF65-F5344CB8AC3E}">
        <p14:creationId xmlns:p14="http://schemas.microsoft.com/office/powerpoint/2010/main" val="178117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32656"/>
            <a:ext cx="6858000" cy="720080"/>
          </a:xfrm>
        </p:spPr>
        <p:txBody>
          <a:bodyPr/>
          <a:lstStyle/>
          <a:p>
            <a:pPr algn="ctr"/>
            <a:r>
              <a:rPr lang="en-GB" sz="1600" dirty="0">
                <a:solidFill>
                  <a:srgbClr val="002060"/>
                </a:solidFill>
              </a:rPr>
              <a:t>Urban WASH Technical Working Group Nairobi, September 2017</a:t>
            </a:r>
            <a:br>
              <a:rPr lang="en-GB" sz="1600" dirty="0">
                <a:solidFill>
                  <a:srgbClr val="002060"/>
                </a:solidFill>
              </a:rPr>
            </a:br>
            <a:r>
              <a:rPr lang="en-GB" sz="1600" dirty="0">
                <a:solidFill>
                  <a:srgbClr val="002060"/>
                </a:solidFill>
              </a:rPr>
              <a:t>Standard PP for Case Studies.</a:t>
            </a:r>
          </a:p>
        </p:txBody>
      </p:sp>
      <p:sp>
        <p:nvSpPr>
          <p:cNvPr id="10" name="Oval 9"/>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sp>
        <p:nvSpPr>
          <p:cNvPr id="5" name="TextBox 4"/>
          <p:cNvSpPr txBox="1"/>
          <p:nvPr/>
        </p:nvSpPr>
        <p:spPr>
          <a:xfrm>
            <a:off x="323528" y="1556792"/>
            <a:ext cx="8424936" cy="8956298"/>
          </a:xfrm>
          <a:prstGeom prst="rect">
            <a:avLst/>
          </a:prstGeom>
          <a:noFill/>
        </p:spPr>
        <p:txBody>
          <a:bodyPr wrap="square" rtlCol="0">
            <a:spAutoFit/>
          </a:bodyPr>
          <a:lstStyle/>
          <a:p>
            <a:pPr marL="285750" indent="-285750">
              <a:buFont typeface="Arial" panose="020B0604020202020204" pitchFamily="34" charset="0"/>
              <a:buChar char="•"/>
            </a:pPr>
            <a:r>
              <a:rPr lang="en-GB" b="1" u="sng" dirty="0">
                <a:solidFill>
                  <a:srgbClr val="002060"/>
                </a:solidFill>
              </a:rPr>
              <a:t>Describe what the project delivers in sanitation:</a:t>
            </a:r>
          </a:p>
          <a:p>
            <a:pPr marL="285750" indent="-285750">
              <a:buFont typeface="Arial" panose="020B0604020202020204" pitchFamily="34" charset="0"/>
              <a:buChar char="•"/>
            </a:pPr>
            <a:r>
              <a:rPr lang="en-GB" dirty="0">
                <a:solidFill>
                  <a:srgbClr val="002060"/>
                </a:solidFill>
              </a:rPr>
              <a:t>Rehabilitation of WASH facilities in both schools</a:t>
            </a:r>
          </a:p>
          <a:p>
            <a:pPr marL="285750" indent="-285750">
              <a:buFont typeface="Arial" panose="020B0604020202020204" pitchFamily="34" charset="0"/>
              <a:buChar char="•"/>
            </a:pPr>
            <a:r>
              <a:rPr lang="en-GB" dirty="0">
                <a:solidFill>
                  <a:srgbClr val="002060"/>
                </a:solidFill>
              </a:rPr>
              <a:t>Increase in access to WASH facilities for community</a:t>
            </a:r>
          </a:p>
          <a:p>
            <a:pPr marL="285750" indent="-285750">
              <a:buFont typeface="Arial" panose="020B0604020202020204" pitchFamily="34" charset="0"/>
              <a:buChar char="•"/>
            </a:pPr>
            <a:endParaRPr lang="en-GB" b="1" u="sng" dirty="0">
              <a:solidFill>
                <a:srgbClr val="002060"/>
              </a:solidFill>
            </a:endParaRPr>
          </a:p>
          <a:p>
            <a:pPr marL="285750" indent="-285750">
              <a:buFont typeface="Arial" panose="020B0604020202020204" pitchFamily="34" charset="0"/>
              <a:buChar char="•"/>
            </a:pPr>
            <a:r>
              <a:rPr lang="en-GB" b="1" u="sng" dirty="0">
                <a:solidFill>
                  <a:srgbClr val="002060"/>
                </a:solidFill>
              </a:rPr>
              <a:t>Describe what the project delivers in Hygiene:</a:t>
            </a:r>
            <a:endParaRPr lang="en-GB" dirty="0">
              <a:solidFill>
                <a:srgbClr val="002060"/>
              </a:solidFill>
            </a:endParaRPr>
          </a:p>
          <a:p>
            <a:pPr marL="285750" indent="-285750">
              <a:buFont typeface="Arial" panose="020B0604020202020204" pitchFamily="34" charset="0"/>
              <a:buChar char="•"/>
            </a:pPr>
            <a:r>
              <a:rPr lang="en-GB" dirty="0">
                <a:solidFill>
                  <a:srgbClr val="002060"/>
                </a:solidFill>
              </a:rPr>
              <a:t>PHAST</a:t>
            </a:r>
          </a:p>
          <a:p>
            <a:pPr marL="742950" lvl="1" indent="-285750">
              <a:buFont typeface="Arial" panose="020B0604020202020204" pitchFamily="34" charset="0"/>
              <a:buChar char="•"/>
            </a:pPr>
            <a:r>
              <a:rPr lang="en-GB" dirty="0">
                <a:solidFill>
                  <a:srgbClr val="002060"/>
                </a:solidFill>
              </a:rPr>
              <a:t>Clean-up drives, incl. sustainability agreements (PRC, LGU, Residents)</a:t>
            </a:r>
          </a:p>
          <a:p>
            <a:pPr marL="742950" lvl="1" indent="-285750">
              <a:buFont typeface="Arial" panose="020B0604020202020204" pitchFamily="34" charset="0"/>
              <a:buChar char="•"/>
            </a:pPr>
            <a:r>
              <a:rPr lang="en-GB" dirty="0">
                <a:solidFill>
                  <a:srgbClr val="002060"/>
                </a:solidFill>
              </a:rPr>
              <a:t>BCC plan</a:t>
            </a:r>
          </a:p>
          <a:p>
            <a:pPr marL="285750" indent="-285750">
              <a:buFont typeface="Arial" panose="020B0604020202020204" pitchFamily="34" charset="0"/>
              <a:buChar char="•"/>
            </a:pPr>
            <a:r>
              <a:rPr lang="en-GB" dirty="0">
                <a:solidFill>
                  <a:srgbClr val="002060"/>
                </a:solidFill>
              </a:rPr>
              <a:t>BCC, proper solid waste management promotion via:</a:t>
            </a:r>
          </a:p>
          <a:p>
            <a:pPr marL="742950" lvl="1" indent="-285750">
              <a:buFont typeface="Arial" panose="020B0604020202020204" pitchFamily="34" charset="0"/>
              <a:buChar char="•"/>
            </a:pPr>
            <a:r>
              <a:rPr lang="en-GB" dirty="0">
                <a:solidFill>
                  <a:srgbClr val="002060"/>
                </a:solidFill>
              </a:rPr>
              <a:t>Mural painting context</a:t>
            </a:r>
          </a:p>
          <a:p>
            <a:pPr marL="742950" lvl="1" indent="-285750">
              <a:buFont typeface="Arial" panose="020B0604020202020204" pitchFamily="34" charset="0"/>
              <a:buChar char="•"/>
            </a:pPr>
            <a:r>
              <a:rPr lang="en-GB" dirty="0">
                <a:solidFill>
                  <a:srgbClr val="002060"/>
                </a:solidFill>
              </a:rPr>
              <a:t>Song writing contest</a:t>
            </a:r>
          </a:p>
          <a:p>
            <a:pPr marL="742950" lvl="1" indent="-285750">
              <a:buFont typeface="Arial" panose="020B0604020202020204" pitchFamily="34" charset="0"/>
              <a:buChar char="•"/>
            </a:pPr>
            <a:r>
              <a:rPr lang="en-GB" dirty="0">
                <a:solidFill>
                  <a:srgbClr val="002060"/>
                </a:solidFill>
              </a:rPr>
              <a:t>Zumba with songs from contest</a:t>
            </a:r>
          </a:p>
          <a:p>
            <a:pPr marL="742950" lvl="1" indent="-285750">
              <a:buFont typeface="Arial" panose="020B0604020202020204" pitchFamily="34" charset="0"/>
              <a:buChar char="•"/>
            </a:pPr>
            <a:r>
              <a:rPr lang="en-GB" dirty="0">
                <a:solidFill>
                  <a:srgbClr val="002060"/>
                </a:solidFill>
              </a:rPr>
              <a:t>Recycling contest</a:t>
            </a:r>
          </a:p>
          <a:p>
            <a:pPr marL="742950" lvl="1" indent="-285750">
              <a:buFont typeface="Arial" panose="020B0604020202020204" pitchFamily="34" charset="0"/>
              <a:buChar char="•"/>
            </a:pPr>
            <a:r>
              <a:rPr lang="en-GB" dirty="0">
                <a:solidFill>
                  <a:srgbClr val="002060"/>
                </a:solidFill>
              </a:rPr>
              <a:t>Signage</a:t>
            </a:r>
          </a:p>
          <a:p>
            <a:pPr marL="285750" indent="-285750">
              <a:buFont typeface="Arial" panose="020B0604020202020204" pitchFamily="34" charset="0"/>
              <a:buChar char="•"/>
            </a:pPr>
            <a:r>
              <a:rPr lang="en-GB" dirty="0">
                <a:solidFill>
                  <a:srgbClr val="002060"/>
                </a:solidFill>
              </a:rPr>
              <a:t>CHAST</a:t>
            </a:r>
          </a:p>
          <a:p>
            <a:pPr marL="285750" indent="-285750">
              <a:buFont typeface="Arial" panose="020B0604020202020204" pitchFamily="34" charset="0"/>
              <a:buChar char="•"/>
            </a:pPr>
            <a:r>
              <a:rPr lang="en-GB" dirty="0">
                <a:solidFill>
                  <a:srgbClr val="002060"/>
                </a:solidFill>
              </a:rPr>
              <a:t>Health and Hygiene campaigns, i.e. Dengue Awareness Month, Nutrition …, Oral Hygiene …., Global Handwashing Day, World Toilet Day, World Water Day. </a:t>
            </a:r>
          </a:p>
          <a:p>
            <a:pPr marL="285750" indent="-285750">
              <a:buFont typeface="Arial" panose="020B0604020202020204" pitchFamily="34" charset="0"/>
              <a:buChar char="•"/>
            </a:pPr>
            <a:r>
              <a:rPr lang="en-GB" dirty="0">
                <a:solidFill>
                  <a:srgbClr val="002060"/>
                </a:solidFill>
              </a:rPr>
              <a:t>ECV</a:t>
            </a:r>
          </a:p>
          <a:p>
            <a:pPr marL="285750" indent="-285750">
              <a:buFont typeface="Arial" panose="020B0604020202020204" pitchFamily="34" charset="0"/>
              <a:buChar char="•"/>
            </a:pPr>
            <a:r>
              <a:rPr lang="en-GB" dirty="0">
                <a:solidFill>
                  <a:srgbClr val="002060"/>
                </a:solidFill>
              </a:rPr>
              <a:t>EPRP</a:t>
            </a:r>
          </a:p>
          <a:p>
            <a:pPr marL="285750" indent="-285750">
              <a:buFont typeface="Arial" panose="020B0604020202020204" pitchFamily="34" charset="0"/>
              <a:buChar char="•"/>
            </a:pPr>
            <a:endParaRPr lang="en-GB" b="1" u="sng" dirty="0">
              <a:solidFill>
                <a:srgbClr val="002060"/>
              </a:solidFill>
            </a:endParaRPr>
          </a:p>
          <a:p>
            <a:pPr marL="285750" indent="-285750">
              <a:buFont typeface="Arial" panose="020B0604020202020204" pitchFamily="34" charset="0"/>
              <a:buChar char="•"/>
            </a:pPr>
            <a:r>
              <a:rPr lang="en-GB" b="1" u="sng" dirty="0">
                <a:solidFill>
                  <a:srgbClr val="002060"/>
                </a:solidFill>
              </a:rPr>
              <a:t>Describe capacity building of target population:</a:t>
            </a:r>
          </a:p>
          <a:p>
            <a:pPr marL="285750" indent="-285750">
              <a:buFont typeface="Arial" panose="020B0604020202020204" pitchFamily="34" charset="0"/>
              <a:buChar char="•"/>
            </a:pPr>
            <a:r>
              <a:rPr lang="en-GB" dirty="0">
                <a:solidFill>
                  <a:srgbClr val="002060"/>
                </a:solidFill>
              </a:rPr>
              <a:t>Training of WASH committee in schools</a:t>
            </a:r>
          </a:p>
          <a:p>
            <a:pPr marL="285750" indent="-285750">
              <a:buFont typeface="Arial" panose="020B0604020202020204" pitchFamily="34" charset="0"/>
              <a:buChar char="•"/>
            </a:pPr>
            <a:r>
              <a:rPr lang="en-GB" dirty="0">
                <a:solidFill>
                  <a:srgbClr val="002060"/>
                </a:solidFill>
              </a:rPr>
              <a:t>Training of BAWASA in community</a:t>
            </a:r>
          </a:p>
          <a:p>
            <a:pPr marL="285750" indent="-285750">
              <a:buFont typeface="Arial" panose="020B0604020202020204" pitchFamily="34" charset="0"/>
              <a:buChar char="•"/>
            </a:pPr>
            <a:r>
              <a:rPr lang="en-GB" dirty="0">
                <a:solidFill>
                  <a:srgbClr val="002060"/>
                </a:solidFill>
              </a:rPr>
              <a:t>Training of volunteers on PHAST</a:t>
            </a:r>
          </a:p>
          <a:p>
            <a:pPr marL="285750" indent="-285750">
              <a:buFont typeface="Arial" panose="020B0604020202020204" pitchFamily="34" charset="0"/>
              <a:buChar char="•"/>
            </a:pPr>
            <a:r>
              <a:rPr lang="en-GB" dirty="0">
                <a:solidFill>
                  <a:srgbClr val="002060"/>
                </a:solidFill>
              </a:rPr>
              <a:t>Training of volunteers on ECV</a:t>
            </a:r>
          </a:p>
          <a:p>
            <a:pPr marL="285750" indent="-285750">
              <a:buFont typeface="Arial" panose="020B0604020202020204" pitchFamily="34" charset="0"/>
              <a:buChar char="•"/>
            </a:pPr>
            <a:endParaRPr lang="en-GB" b="1" u="sng" dirty="0">
              <a:solidFill>
                <a:srgbClr val="002060"/>
              </a:solidFill>
            </a:endParaRPr>
          </a:p>
          <a:p>
            <a:pPr marL="285750" indent="-285750">
              <a:buFont typeface="Arial" panose="020B0604020202020204" pitchFamily="34" charset="0"/>
              <a:buChar char="•"/>
            </a:pPr>
            <a:r>
              <a:rPr lang="en-GB" b="1" u="sng" dirty="0">
                <a:solidFill>
                  <a:srgbClr val="002060"/>
                </a:solidFill>
              </a:rPr>
              <a:t>Describe capacity building of WASH service providers:</a:t>
            </a:r>
          </a:p>
          <a:p>
            <a:pPr marL="285750" indent="-285750">
              <a:buFont typeface="Arial" panose="020B0604020202020204" pitchFamily="34" charset="0"/>
              <a:buChar char="•"/>
            </a:pPr>
            <a:r>
              <a:rPr lang="en-GB" dirty="0">
                <a:solidFill>
                  <a:srgbClr val="002060"/>
                </a:solidFill>
              </a:rPr>
              <a:t>n/a, water company is already sufficient capacity</a:t>
            </a:r>
          </a:p>
          <a:p>
            <a:pPr marL="285750" indent="-285750">
              <a:buFont typeface="Arial" panose="020B0604020202020204" pitchFamily="34" charset="0"/>
              <a:buChar char="•"/>
            </a:pPr>
            <a:endParaRPr lang="en-GB" b="1" u="sng" dirty="0">
              <a:solidFill>
                <a:srgbClr val="002060"/>
              </a:solidFill>
            </a:endParaRPr>
          </a:p>
          <a:p>
            <a:pPr marL="285750" indent="-285750">
              <a:buFont typeface="Arial" panose="020B0604020202020204" pitchFamily="34" charset="0"/>
              <a:buChar char="•"/>
            </a:pPr>
            <a:endParaRPr lang="en-GB" b="1" u="sng" dirty="0">
              <a:solidFill>
                <a:srgbClr val="002060"/>
              </a:solidFill>
            </a:endParaRPr>
          </a:p>
        </p:txBody>
      </p:sp>
    </p:spTree>
    <p:extLst>
      <p:ext uri="{BB962C8B-B14F-4D97-AF65-F5344CB8AC3E}">
        <p14:creationId xmlns:p14="http://schemas.microsoft.com/office/powerpoint/2010/main" val="347663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858000" cy="557882"/>
          </a:xfrm>
        </p:spPr>
        <p:txBody>
          <a:bodyPr/>
          <a:lstStyle/>
          <a:p>
            <a:pPr algn="ctr"/>
            <a:r>
              <a:rPr lang="en-GB" sz="1400" dirty="0">
                <a:solidFill>
                  <a:srgbClr val="002060"/>
                </a:solidFill>
              </a:rPr>
              <a:t>Urban WASH Technical Working Group Nairobi, September 2017</a:t>
            </a:r>
            <a:br>
              <a:rPr lang="en-GB" sz="1400" dirty="0">
                <a:solidFill>
                  <a:srgbClr val="002060"/>
                </a:solidFill>
              </a:rPr>
            </a:br>
            <a:r>
              <a:rPr lang="en-GB" sz="1400" dirty="0">
                <a:solidFill>
                  <a:srgbClr val="002060"/>
                </a:solidFill>
              </a:rPr>
              <a:t>Standard PP for Case Studies.</a:t>
            </a:r>
            <a:br>
              <a:rPr lang="en-GB" sz="1400" dirty="0">
                <a:solidFill>
                  <a:srgbClr val="002060"/>
                </a:solidFill>
              </a:rPr>
            </a:br>
            <a:endParaRPr lang="en-GB" sz="1400" dirty="0"/>
          </a:p>
        </p:txBody>
      </p:sp>
      <p:sp>
        <p:nvSpPr>
          <p:cNvPr id="5" name="Oval 4"/>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sp>
        <p:nvSpPr>
          <p:cNvPr id="6" name="TextBox 5"/>
          <p:cNvSpPr txBox="1"/>
          <p:nvPr/>
        </p:nvSpPr>
        <p:spPr>
          <a:xfrm>
            <a:off x="899592" y="1597771"/>
            <a:ext cx="7416824" cy="5909310"/>
          </a:xfrm>
          <a:prstGeom prst="rect">
            <a:avLst/>
          </a:prstGeom>
          <a:noFill/>
        </p:spPr>
        <p:txBody>
          <a:bodyPr wrap="square" rtlCol="0">
            <a:spAutoFit/>
          </a:bodyPr>
          <a:lstStyle/>
          <a:p>
            <a:pPr marL="285750" indent="-285750">
              <a:buFont typeface="Arial" panose="020B0604020202020204" pitchFamily="34" charset="0"/>
              <a:buChar char="•"/>
            </a:pPr>
            <a:r>
              <a:rPr lang="en-GB" u="sng" dirty="0">
                <a:solidFill>
                  <a:srgbClr val="002060"/>
                </a:solidFill>
              </a:rPr>
              <a:t>Describe Achievements and lessons learned, what worked well?</a:t>
            </a:r>
          </a:p>
          <a:p>
            <a:pPr marL="742950" lvl="1" indent="-285750">
              <a:buFont typeface="Arial" panose="020B0604020202020204" pitchFamily="34" charset="0"/>
              <a:buChar char="•"/>
            </a:pPr>
            <a:r>
              <a:rPr lang="en-GB" dirty="0">
                <a:solidFill>
                  <a:srgbClr val="002060"/>
                </a:solidFill>
              </a:rPr>
              <a:t>Adjusted PHAST IEC to urban context</a:t>
            </a:r>
          </a:p>
          <a:p>
            <a:pPr marL="742950" lvl="1" indent="-285750">
              <a:buFont typeface="Arial" panose="020B0604020202020204" pitchFamily="34" charset="0"/>
              <a:buChar char="•"/>
            </a:pPr>
            <a:r>
              <a:rPr lang="en-GB" dirty="0">
                <a:solidFill>
                  <a:srgbClr val="002060"/>
                </a:solidFill>
              </a:rPr>
              <a:t>New CHAST workbooks develop with the school teachers</a:t>
            </a:r>
          </a:p>
          <a:p>
            <a:pPr marL="742950" lvl="1" indent="-285750">
              <a:buFont typeface="Arial" panose="020B0604020202020204" pitchFamily="34" charset="0"/>
              <a:buChar char="•"/>
            </a:pPr>
            <a:r>
              <a:rPr lang="en-GB" dirty="0">
                <a:solidFill>
                  <a:srgbClr val="002060"/>
                </a:solidFill>
              </a:rPr>
              <a:t>Participatory BCC (Behaviour Change Communication)	to complement PHAST. </a:t>
            </a:r>
          </a:p>
          <a:p>
            <a:pPr marL="1200150" lvl="2" indent="-285750">
              <a:buFont typeface="Arial" panose="020B0604020202020204" pitchFamily="34" charset="0"/>
              <a:buChar char="•"/>
            </a:pPr>
            <a:r>
              <a:rPr lang="en-GB" dirty="0">
                <a:solidFill>
                  <a:srgbClr val="002060"/>
                </a:solidFill>
              </a:rPr>
              <a:t>BCC plan designed by key beneficiaries, volunteers, LGU staff and project staff.</a:t>
            </a:r>
          </a:p>
          <a:p>
            <a:pPr marL="1200150" lvl="2" indent="-285750">
              <a:buFont typeface="Arial" panose="020B0604020202020204" pitchFamily="34" charset="0"/>
              <a:buChar char="•"/>
            </a:pPr>
            <a:r>
              <a:rPr lang="en-GB" dirty="0">
                <a:solidFill>
                  <a:srgbClr val="002060"/>
                </a:solidFill>
              </a:rPr>
              <a:t>BCC plan included: Mural paining competition, song writing competition, Recycling competition, Zumba on new songs,</a:t>
            </a:r>
          </a:p>
          <a:p>
            <a:pPr marL="804863" lvl="2" indent="-285750">
              <a:buFont typeface="Arial" panose="020B0604020202020204" pitchFamily="34" charset="0"/>
              <a:buChar char="•"/>
            </a:pPr>
            <a:r>
              <a:rPr lang="en-GB" dirty="0">
                <a:solidFill>
                  <a:srgbClr val="002060"/>
                </a:solidFill>
              </a:rPr>
              <a:t>Health and hygiene campaigns action based, for example clean-up drives, handwashing demo, etc.</a:t>
            </a:r>
          </a:p>
          <a:p>
            <a:pPr marL="804863" lvl="2" indent="-285750">
              <a:buFont typeface="Arial" panose="020B0604020202020204" pitchFamily="34" charset="0"/>
              <a:buChar char="•"/>
            </a:pPr>
            <a:r>
              <a:rPr lang="en-GB" dirty="0">
                <a:solidFill>
                  <a:srgbClr val="002060"/>
                </a:solidFill>
              </a:rPr>
              <a:t>Advocacy with Maynilad to extend water service to informal area</a:t>
            </a:r>
          </a:p>
          <a:p>
            <a:pPr marL="804863" lvl="2" indent="-285750">
              <a:buFont typeface="Arial" panose="020B0604020202020204" pitchFamily="34" charset="0"/>
              <a:buChar char="•"/>
            </a:pPr>
            <a:r>
              <a:rPr lang="en-GB" dirty="0">
                <a:solidFill>
                  <a:srgbClr val="002060"/>
                </a:solidFill>
              </a:rPr>
              <a:t>Rehabilitation of WASH facilities in schools, giving students better access to WASH facilities. </a:t>
            </a: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p:txBody>
      </p:sp>
    </p:spTree>
    <p:extLst>
      <p:ext uri="{BB962C8B-B14F-4D97-AF65-F5344CB8AC3E}">
        <p14:creationId xmlns:p14="http://schemas.microsoft.com/office/powerpoint/2010/main" val="2602916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858000" cy="557882"/>
          </a:xfrm>
        </p:spPr>
        <p:txBody>
          <a:bodyPr/>
          <a:lstStyle/>
          <a:p>
            <a:pPr algn="ctr"/>
            <a:r>
              <a:rPr lang="en-GB" sz="1400" dirty="0">
                <a:solidFill>
                  <a:srgbClr val="002060"/>
                </a:solidFill>
              </a:rPr>
              <a:t>Urban WASH Technical Working Group Nairobi, September 2017</a:t>
            </a:r>
            <a:br>
              <a:rPr lang="en-GB" sz="1400" dirty="0">
                <a:solidFill>
                  <a:srgbClr val="002060"/>
                </a:solidFill>
              </a:rPr>
            </a:br>
            <a:r>
              <a:rPr lang="en-GB" sz="1400" dirty="0">
                <a:solidFill>
                  <a:srgbClr val="002060"/>
                </a:solidFill>
              </a:rPr>
              <a:t>Standard PP for Case Studies.</a:t>
            </a:r>
            <a:br>
              <a:rPr lang="en-GB" sz="1400" dirty="0">
                <a:solidFill>
                  <a:srgbClr val="002060"/>
                </a:solidFill>
              </a:rPr>
            </a:br>
            <a:endParaRPr lang="en-GB" sz="1400" dirty="0"/>
          </a:p>
        </p:txBody>
      </p:sp>
      <p:sp>
        <p:nvSpPr>
          <p:cNvPr id="5" name="Oval 4"/>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sp>
        <p:nvSpPr>
          <p:cNvPr id="6" name="TextBox 5"/>
          <p:cNvSpPr txBox="1"/>
          <p:nvPr/>
        </p:nvSpPr>
        <p:spPr>
          <a:xfrm>
            <a:off x="899592" y="1597771"/>
            <a:ext cx="7416824" cy="7294305"/>
          </a:xfrm>
          <a:prstGeom prst="rect">
            <a:avLst/>
          </a:prstGeom>
          <a:noFill/>
        </p:spPr>
        <p:txBody>
          <a:bodyPr wrap="square" rtlCol="0">
            <a:spAutoFit/>
          </a:bodyPr>
          <a:lstStyle/>
          <a:p>
            <a:pPr marL="285750" indent="-285750">
              <a:buFont typeface="Arial" panose="020B0604020202020204" pitchFamily="34" charset="0"/>
              <a:buChar char="•"/>
            </a:pPr>
            <a:r>
              <a:rPr lang="en-GB" u="sng" dirty="0">
                <a:solidFill>
                  <a:srgbClr val="002060"/>
                </a:solidFill>
              </a:rPr>
              <a:t>Describe challenges, what did not go so well?</a:t>
            </a:r>
          </a:p>
          <a:p>
            <a:pPr marL="742950" lvl="1" indent="-285750">
              <a:buFont typeface="Arial" panose="020B0604020202020204" pitchFamily="34" charset="0"/>
              <a:buChar char="•"/>
            </a:pPr>
            <a:r>
              <a:rPr lang="en-GB" dirty="0">
                <a:solidFill>
                  <a:srgbClr val="002060"/>
                </a:solidFill>
              </a:rPr>
              <a:t>Low community participation at the initial steps of PHAST</a:t>
            </a:r>
          </a:p>
          <a:p>
            <a:pPr marL="742950" lvl="1" indent="-285750">
              <a:buFont typeface="Arial" panose="020B0604020202020204" pitchFamily="34" charset="0"/>
              <a:buChar char="•"/>
            </a:pPr>
            <a:r>
              <a:rPr lang="en-GB" dirty="0">
                <a:solidFill>
                  <a:srgbClr val="002060"/>
                </a:solidFill>
              </a:rPr>
              <a:t>Finding landowner of informal areas</a:t>
            </a:r>
          </a:p>
          <a:p>
            <a:pPr marL="742950" lvl="1" indent="-285750">
              <a:buFont typeface="Arial" panose="020B0604020202020204" pitchFamily="34" charset="0"/>
              <a:buChar char="•"/>
            </a:pPr>
            <a:r>
              <a:rPr lang="en-GB" dirty="0">
                <a:solidFill>
                  <a:srgbClr val="002060"/>
                </a:solidFill>
              </a:rPr>
              <a:t>Community prioritize livelihood over WASH</a:t>
            </a:r>
          </a:p>
          <a:p>
            <a:pPr marL="742950" lvl="1" indent="-285750">
              <a:buFont typeface="Arial" panose="020B0604020202020204" pitchFamily="34" charset="0"/>
              <a:buChar char="•"/>
            </a:pPr>
            <a:r>
              <a:rPr lang="en-GB" dirty="0">
                <a:solidFill>
                  <a:srgbClr val="002060"/>
                </a:solidFill>
              </a:rPr>
              <a:t>Physical appropriate space for PHAST sessions</a:t>
            </a:r>
          </a:p>
          <a:p>
            <a:pPr marL="742950" lvl="1" indent="-285750">
              <a:buFont typeface="Arial" panose="020B0604020202020204" pitchFamily="34" charset="0"/>
              <a:buChar char="•"/>
            </a:pPr>
            <a:r>
              <a:rPr lang="en-GB" dirty="0">
                <a:solidFill>
                  <a:srgbClr val="002060"/>
                </a:solidFill>
              </a:rPr>
              <a:t>Appropriate and feasible sanitation options for informal community</a:t>
            </a:r>
          </a:p>
          <a:p>
            <a:pPr marL="742950" lvl="1" indent="-285750">
              <a:buFont typeface="Arial" panose="020B0604020202020204" pitchFamily="34" charset="0"/>
              <a:buChar char="•"/>
            </a:pPr>
            <a:r>
              <a:rPr lang="en-GB" dirty="0">
                <a:solidFill>
                  <a:srgbClr val="002060"/>
                </a:solidFill>
              </a:rPr>
              <a:t>3 very different kinds of areas in 1 community (informal, unit/</a:t>
            </a:r>
            <a:r>
              <a:rPr lang="en-GB" dirty="0" err="1">
                <a:solidFill>
                  <a:srgbClr val="002060"/>
                </a:solidFill>
              </a:rPr>
              <a:t>appartement</a:t>
            </a:r>
            <a:r>
              <a:rPr lang="en-GB" dirty="0">
                <a:solidFill>
                  <a:srgbClr val="002060"/>
                </a:solidFill>
              </a:rPr>
              <a:t> blocks, ‘proper’ houses) require different approaches.</a:t>
            </a:r>
          </a:p>
          <a:p>
            <a:pPr marL="285750" indent="-285750">
              <a:buFont typeface="Arial" panose="020B0604020202020204" pitchFamily="34" charset="0"/>
              <a:buChar char="•"/>
            </a:pPr>
            <a:r>
              <a:rPr lang="en-GB" u="sng" dirty="0">
                <a:solidFill>
                  <a:srgbClr val="002060"/>
                </a:solidFill>
              </a:rPr>
              <a:t>What resources did you need or lack?</a:t>
            </a:r>
          </a:p>
          <a:p>
            <a:pPr marL="742950" lvl="1" indent="-285750">
              <a:buFont typeface="Arial" panose="020B0604020202020204" pitchFamily="34" charset="0"/>
              <a:buChar char="•"/>
            </a:pPr>
            <a:r>
              <a:rPr lang="en-GB" dirty="0">
                <a:solidFill>
                  <a:srgbClr val="002060"/>
                </a:solidFill>
              </a:rPr>
              <a:t>Context appropriate software approach and IEC materials (urban instead of rural)</a:t>
            </a:r>
          </a:p>
          <a:p>
            <a:pPr marL="742950" lvl="1" indent="-285750">
              <a:buFont typeface="Arial" panose="020B0604020202020204" pitchFamily="34" charset="0"/>
              <a:buChar char="•"/>
            </a:pPr>
            <a:r>
              <a:rPr lang="en-GB" dirty="0">
                <a:solidFill>
                  <a:srgbClr val="002060"/>
                </a:solidFill>
              </a:rPr>
              <a:t>Appropriate and feasible sanitation options for informal areas</a:t>
            </a:r>
          </a:p>
          <a:p>
            <a:pPr marL="742950" lvl="1" indent="-285750">
              <a:buFont typeface="Arial" panose="020B0604020202020204" pitchFamily="34" charset="0"/>
              <a:buChar char="•"/>
            </a:pPr>
            <a:r>
              <a:rPr lang="en-GB" dirty="0">
                <a:solidFill>
                  <a:srgbClr val="002060"/>
                </a:solidFill>
              </a:rPr>
              <a:t>Access to and timely support of the right government officials</a:t>
            </a:r>
          </a:p>
          <a:p>
            <a:pPr marL="742950" lvl="1" indent="-285750">
              <a:buFont typeface="Arial" panose="020B0604020202020204" pitchFamily="34" charset="0"/>
              <a:buChar char="•"/>
            </a:pPr>
            <a:endParaRPr lang="en-GB" dirty="0">
              <a:solidFill>
                <a:srgbClr val="002060"/>
              </a:solidFill>
            </a:endParaRPr>
          </a:p>
          <a:p>
            <a:pPr marL="742950" lvl="1"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p:txBody>
      </p:sp>
    </p:spTree>
    <p:extLst>
      <p:ext uri="{BB962C8B-B14F-4D97-AF65-F5344CB8AC3E}">
        <p14:creationId xmlns:p14="http://schemas.microsoft.com/office/powerpoint/2010/main" val="3921431816"/>
      </p:ext>
    </p:extLst>
  </p:cSld>
  <p:clrMapOvr>
    <a:masterClrMapping/>
  </p:clrMapOvr>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1361</TotalTime>
  <Words>1274</Words>
  <Application>Microsoft Office PowerPoint</Application>
  <PresentationFormat>On-screen Show (4:3)</PresentationFormat>
  <Paragraphs>222</Paragraphs>
  <Slides>24</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3" baseType="lpstr">
      <vt:lpstr>Arial</vt:lpstr>
      <vt:lpstr>Arial Rounded MT Bold</vt:lpstr>
      <vt:lpstr>Calibri</vt:lpstr>
      <vt:lpstr>Symbol</vt:lpstr>
      <vt:lpstr>Times New Roman</vt:lpstr>
      <vt:lpstr>Wingdings</vt:lpstr>
      <vt:lpstr>IFRC_2011 presentation-EN</vt:lpstr>
      <vt:lpstr>Custom Design</vt:lpstr>
      <vt:lpstr>Document</vt:lpstr>
      <vt:lpstr> Reduction of Child Mortality due to Diarrhea, Manila Project TWO (Toilet Water Oresol)      </vt:lpstr>
      <vt:lpstr>  Reduction of Child Mortality due to Diarrhea Project TWO (Toilet Water Oresol)  </vt:lpstr>
      <vt:lpstr>Urban WASH Technical Working Group Nairobi, September 2017  Reduction of Child Mortality due to Diarrhea Project TWO (Toilet Water Oresol)  </vt:lpstr>
      <vt:lpstr>Project in numbers:</vt:lpstr>
      <vt:lpstr>Metro Manila, Philippines</vt:lpstr>
      <vt:lpstr>Urban WASH Technical Working Group Nairobi, September 2017 Standard PP for Case Studies.</vt:lpstr>
      <vt:lpstr>Urban WASH Technical Working Group Nairobi, September 2017 Standard PP for Case Studies.</vt:lpstr>
      <vt:lpstr>Urban WASH Technical Working Group Nairobi, September 2017 Standard PP for Case Studies. </vt:lpstr>
      <vt:lpstr>Urban WASH Technical Working Group Nairobi, September 2017 Standard PP for Case Studies. </vt:lpstr>
      <vt:lpstr>Project photos and any additional conclusions?</vt:lpstr>
      <vt:lpstr>Project Partners</vt:lpstr>
      <vt:lpstr>Project information</vt:lpstr>
      <vt:lpstr>3 different contexts in 1 Barangay</vt:lpstr>
      <vt:lpstr>Cluster 1: Informal areas  </vt:lpstr>
      <vt:lpstr>PowerPoint Presentation</vt:lpstr>
      <vt:lpstr>PowerPoint Presentation</vt:lpstr>
      <vt:lpstr>PowerPoint Presentation</vt:lpstr>
      <vt:lpstr>Cluster 2: Katuparan (buildings)  </vt:lpstr>
      <vt:lpstr>PowerPoint Presentation</vt:lpstr>
      <vt:lpstr>PowerPoint Presentation</vt:lpstr>
      <vt:lpstr>Cluster 3: Proper </vt:lpstr>
      <vt:lpstr>PowerPoint Presentation</vt:lpstr>
      <vt:lpstr>Project photos and any additional conclusions?</vt:lpstr>
      <vt:lpstr>Project photos and any additional conclusions?</vt:lpstr>
    </vt:vector>
  </TitlesOfParts>
  <Company>IFRC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marine.wallace;Uli Jaspers</dc:creator>
  <cp:lastModifiedBy>Robert FRASER</cp:lastModifiedBy>
  <cp:revision>242</cp:revision>
  <cp:lastPrinted>2016-04-20T08:21:41Z</cp:lastPrinted>
  <dcterms:created xsi:type="dcterms:W3CDTF">2011-05-17T09:54:11Z</dcterms:created>
  <dcterms:modified xsi:type="dcterms:W3CDTF">2017-09-22T06:10:37Z</dcterms:modified>
</cp:coreProperties>
</file>