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2" r:id="rId2"/>
  </p:sldMasterIdLst>
  <p:notesMasterIdLst>
    <p:notesMasterId r:id="rId8"/>
  </p:notesMasterIdLst>
  <p:handoutMasterIdLst>
    <p:handoutMasterId r:id="rId9"/>
  </p:handoutMasterIdLst>
  <p:sldIdLst>
    <p:sldId id="384" r:id="rId3"/>
    <p:sldId id="370" r:id="rId4"/>
    <p:sldId id="385" r:id="rId5"/>
    <p:sldId id="386" r:id="rId6"/>
    <p:sldId id="387" r:id="rId7"/>
  </p:sldIdLst>
  <p:sldSz cx="9144000" cy="6858000" type="screen4x3"/>
  <p:notesSz cx="6797675" cy="987266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C21"/>
    <a:srgbClr val="002060"/>
    <a:srgbClr val="541818"/>
    <a:srgbClr val="8B4907"/>
    <a:srgbClr val="5C4F46"/>
    <a:srgbClr val="66584E"/>
    <a:srgbClr val="E8C7B0"/>
    <a:srgbClr val="F4D1B9"/>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308" autoAdjust="0"/>
    <p:restoredTop sz="94622" autoAdjust="0"/>
  </p:normalViewPr>
  <p:slideViewPr>
    <p:cSldViewPr>
      <p:cViewPr varScale="1">
        <p:scale>
          <a:sx n="64" d="100"/>
          <a:sy n="64" d="100"/>
        </p:scale>
        <p:origin x="1044" y="44"/>
      </p:cViewPr>
      <p:guideLst>
        <p:guide orient="horz" pos="2160"/>
        <p:guide pos="2880"/>
      </p:guideLst>
    </p:cSldViewPr>
  </p:slideViewPr>
  <p:outlineViewPr>
    <p:cViewPr>
      <p:scale>
        <a:sx n="33" d="100"/>
        <a:sy n="33" d="100"/>
      </p:scale>
      <p:origin x="270" y="73926"/>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124" y="-6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186"/>
          </a:xfrm>
          <a:prstGeom prst="rect">
            <a:avLst/>
          </a:prstGeom>
        </p:spPr>
        <p:txBody>
          <a:bodyPr vert="horz" lIns="91440" tIns="45720" rIns="91440" bIns="45720" rtlCol="0"/>
          <a:lstStyle>
            <a:lvl1pPr algn="l">
              <a:defRPr sz="1200" smtClean="0"/>
            </a:lvl1pPr>
          </a:lstStyle>
          <a:p>
            <a:pPr>
              <a:defRPr/>
            </a:pPr>
            <a:endParaRPr lang="en-GB" dirty="0"/>
          </a:p>
        </p:txBody>
      </p:sp>
      <p:sp>
        <p:nvSpPr>
          <p:cNvPr id="3" name="Date Placeholder 2"/>
          <p:cNvSpPr>
            <a:spLocks noGrp="1"/>
          </p:cNvSpPr>
          <p:nvPr>
            <p:ph type="dt" sz="quarter" idx="1"/>
          </p:nvPr>
        </p:nvSpPr>
        <p:spPr>
          <a:xfrm>
            <a:off x="3849688" y="0"/>
            <a:ext cx="2946400" cy="494186"/>
          </a:xfrm>
          <a:prstGeom prst="rect">
            <a:avLst/>
          </a:prstGeom>
        </p:spPr>
        <p:txBody>
          <a:bodyPr vert="horz" lIns="91440" tIns="45720" rIns="91440" bIns="45720" rtlCol="0"/>
          <a:lstStyle>
            <a:lvl1pPr algn="r">
              <a:defRPr sz="1200" smtClean="0"/>
            </a:lvl1pPr>
          </a:lstStyle>
          <a:p>
            <a:pPr>
              <a:defRPr/>
            </a:pPr>
            <a:fld id="{E9193C0B-0D08-4E2A-B725-3752F6CA8538}" type="datetimeFigureOut">
              <a:rPr lang="en-GB"/>
              <a:pPr>
                <a:defRPr/>
              </a:pPr>
              <a:t>22/09/2017</a:t>
            </a:fld>
            <a:endParaRPr lang="en-GB" dirty="0"/>
          </a:p>
        </p:txBody>
      </p:sp>
      <p:sp>
        <p:nvSpPr>
          <p:cNvPr id="4" name="Footer Placeholder 3"/>
          <p:cNvSpPr>
            <a:spLocks noGrp="1"/>
          </p:cNvSpPr>
          <p:nvPr>
            <p:ph type="ftr" sz="quarter" idx="2"/>
          </p:nvPr>
        </p:nvSpPr>
        <p:spPr>
          <a:xfrm>
            <a:off x="0" y="9376899"/>
            <a:ext cx="2946400" cy="494185"/>
          </a:xfrm>
          <a:prstGeom prst="rect">
            <a:avLst/>
          </a:prstGeom>
        </p:spPr>
        <p:txBody>
          <a:bodyPr vert="horz" lIns="91440" tIns="45720" rIns="91440" bIns="45720" rtlCol="0" anchor="b"/>
          <a:lstStyle>
            <a:lvl1pPr algn="l">
              <a:defRPr sz="1200" smtClean="0"/>
            </a:lvl1pPr>
          </a:lstStyle>
          <a:p>
            <a:pPr>
              <a:defRPr/>
            </a:pPr>
            <a:endParaRPr lang="en-GB" dirty="0"/>
          </a:p>
        </p:txBody>
      </p:sp>
      <p:sp>
        <p:nvSpPr>
          <p:cNvPr id="5" name="Slide Number Placeholder 4"/>
          <p:cNvSpPr>
            <a:spLocks noGrp="1"/>
          </p:cNvSpPr>
          <p:nvPr>
            <p:ph type="sldNum" sz="quarter" idx="3"/>
          </p:nvPr>
        </p:nvSpPr>
        <p:spPr>
          <a:xfrm>
            <a:off x="3849688" y="9376899"/>
            <a:ext cx="2946400" cy="494185"/>
          </a:xfrm>
          <a:prstGeom prst="rect">
            <a:avLst/>
          </a:prstGeom>
        </p:spPr>
        <p:txBody>
          <a:bodyPr vert="horz" lIns="91440" tIns="45720" rIns="91440" bIns="45720" rtlCol="0" anchor="b"/>
          <a:lstStyle>
            <a:lvl1pPr algn="r">
              <a:defRPr sz="1200" smtClean="0"/>
            </a:lvl1pPr>
          </a:lstStyle>
          <a:p>
            <a:pPr>
              <a:defRPr/>
            </a:pPr>
            <a:fld id="{DBB45137-13A1-4792-9020-2316740E028C}" type="slidenum">
              <a:rPr lang="en-GB"/>
              <a:pPr>
                <a:defRPr/>
              </a:pPr>
              <a:t>‹#›</a:t>
            </a:fld>
            <a:endParaRPr lang="en-GB" dirty="0"/>
          </a:p>
        </p:txBody>
      </p:sp>
    </p:spTree>
    <p:extLst>
      <p:ext uri="{BB962C8B-B14F-4D97-AF65-F5344CB8AC3E}">
        <p14:creationId xmlns:p14="http://schemas.microsoft.com/office/powerpoint/2010/main" val="1591798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186"/>
          </a:xfrm>
          <a:prstGeom prst="rect">
            <a:avLst/>
          </a:prstGeom>
        </p:spPr>
        <p:txBody>
          <a:bodyPr vert="horz" lIns="89150" tIns="44575" rIns="89150" bIns="44575" rtlCol="0"/>
          <a:lstStyle>
            <a:lvl1pPr algn="l">
              <a:defRPr sz="1100">
                <a:latin typeface="Arial" charset="0"/>
                <a:cs typeface="Arial" charset="0"/>
              </a:defRPr>
            </a:lvl1pPr>
          </a:lstStyle>
          <a:p>
            <a:pPr>
              <a:defRPr/>
            </a:pPr>
            <a:endParaRPr lang="es-ES_tradnl" dirty="0"/>
          </a:p>
        </p:txBody>
      </p:sp>
      <p:sp>
        <p:nvSpPr>
          <p:cNvPr id="3" name="Date Placeholder 2"/>
          <p:cNvSpPr>
            <a:spLocks noGrp="1"/>
          </p:cNvSpPr>
          <p:nvPr>
            <p:ph type="dt" idx="1"/>
          </p:nvPr>
        </p:nvSpPr>
        <p:spPr>
          <a:xfrm>
            <a:off x="3849688" y="0"/>
            <a:ext cx="2946400" cy="494186"/>
          </a:xfrm>
          <a:prstGeom prst="rect">
            <a:avLst/>
          </a:prstGeom>
        </p:spPr>
        <p:txBody>
          <a:bodyPr vert="horz" lIns="89150" tIns="44575" rIns="89150" bIns="44575" rtlCol="0"/>
          <a:lstStyle>
            <a:lvl1pPr algn="r">
              <a:defRPr sz="1100">
                <a:latin typeface="Arial" charset="0"/>
                <a:cs typeface="Arial" charset="0"/>
              </a:defRPr>
            </a:lvl1pPr>
          </a:lstStyle>
          <a:p>
            <a:pPr>
              <a:defRPr/>
            </a:pPr>
            <a:fld id="{09AE83C6-13C0-48DB-AEA9-205C088AE42D}" type="datetimeFigureOut">
              <a:rPr lang="es-ES_tradnl"/>
              <a:pPr>
                <a:defRPr/>
              </a:pPr>
              <a:t>22/09/2017</a:t>
            </a:fld>
            <a:endParaRPr lang="es-ES_tradnl" dirty="0"/>
          </a:p>
        </p:txBody>
      </p:sp>
      <p:sp>
        <p:nvSpPr>
          <p:cNvPr id="4" name="Slide Image Placeholder 3"/>
          <p:cNvSpPr>
            <a:spLocks noGrp="1" noRot="1" noChangeAspect="1"/>
          </p:cNvSpPr>
          <p:nvPr>
            <p:ph type="sldImg" idx="2"/>
          </p:nvPr>
        </p:nvSpPr>
        <p:spPr>
          <a:xfrm>
            <a:off x="928688" y="739775"/>
            <a:ext cx="4940300" cy="3705225"/>
          </a:xfrm>
          <a:prstGeom prst="rect">
            <a:avLst/>
          </a:prstGeom>
          <a:noFill/>
          <a:ln w="12700">
            <a:solidFill>
              <a:prstClr val="black"/>
            </a:solidFill>
          </a:ln>
        </p:spPr>
        <p:txBody>
          <a:bodyPr vert="horz" lIns="89150" tIns="44575" rIns="89150" bIns="44575" rtlCol="0" anchor="ctr"/>
          <a:lstStyle/>
          <a:p>
            <a:pPr lvl="0"/>
            <a:endParaRPr lang="es-ES_tradnl" noProof="0" dirty="0"/>
          </a:p>
        </p:txBody>
      </p:sp>
      <p:sp>
        <p:nvSpPr>
          <p:cNvPr id="5" name="Notes Placeholder 4"/>
          <p:cNvSpPr>
            <a:spLocks noGrp="1"/>
          </p:cNvSpPr>
          <p:nvPr>
            <p:ph type="body" sz="quarter" idx="3"/>
          </p:nvPr>
        </p:nvSpPr>
        <p:spPr>
          <a:xfrm>
            <a:off x="679450" y="4689239"/>
            <a:ext cx="5438775" cy="4442935"/>
          </a:xfrm>
          <a:prstGeom prst="rect">
            <a:avLst/>
          </a:prstGeom>
        </p:spPr>
        <p:txBody>
          <a:bodyPr vert="horz" lIns="89150" tIns="44575" rIns="89150" bIns="4457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s-ES_tradnl" noProof="0"/>
          </a:p>
        </p:txBody>
      </p:sp>
      <p:sp>
        <p:nvSpPr>
          <p:cNvPr id="6" name="Footer Placeholder 5"/>
          <p:cNvSpPr>
            <a:spLocks noGrp="1"/>
          </p:cNvSpPr>
          <p:nvPr>
            <p:ph type="ftr" sz="quarter" idx="4"/>
          </p:nvPr>
        </p:nvSpPr>
        <p:spPr>
          <a:xfrm>
            <a:off x="0" y="9376899"/>
            <a:ext cx="2946400" cy="494185"/>
          </a:xfrm>
          <a:prstGeom prst="rect">
            <a:avLst/>
          </a:prstGeom>
        </p:spPr>
        <p:txBody>
          <a:bodyPr vert="horz" lIns="89150" tIns="44575" rIns="89150" bIns="44575" rtlCol="0" anchor="b"/>
          <a:lstStyle>
            <a:lvl1pPr algn="l">
              <a:defRPr sz="1100">
                <a:latin typeface="Arial" charset="0"/>
                <a:cs typeface="Arial" charset="0"/>
              </a:defRPr>
            </a:lvl1pPr>
          </a:lstStyle>
          <a:p>
            <a:pPr>
              <a:defRPr/>
            </a:pPr>
            <a:endParaRPr lang="es-ES_tradnl" dirty="0"/>
          </a:p>
        </p:txBody>
      </p:sp>
      <p:sp>
        <p:nvSpPr>
          <p:cNvPr id="7" name="Slide Number Placeholder 6"/>
          <p:cNvSpPr>
            <a:spLocks noGrp="1"/>
          </p:cNvSpPr>
          <p:nvPr>
            <p:ph type="sldNum" sz="quarter" idx="5"/>
          </p:nvPr>
        </p:nvSpPr>
        <p:spPr>
          <a:xfrm>
            <a:off x="3849688" y="9376899"/>
            <a:ext cx="2946400" cy="494185"/>
          </a:xfrm>
          <a:prstGeom prst="rect">
            <a:avLst/>
          </a:prstGeom>
        </p:spPr>
        <p:txBody>
          <a:bodyPr vert="horz" lIns="89150" tIns="44575" rIns="89150" bIns="44575" rtlCol="0" anchor="b"/>
          <a:lstStyle>
            <a:lvl1pPr algn="r">
              <a:defRPr sz="1100">
                <a:latin typeface="Arial" charset="0"/>
                <a:cs typeface="Arial" charset="0"/>
              </a:defRPr>
            </a:lvl1pPr>
          </a:lstStyle>
          <a:p>
            <a:pPr>
              <a:defRPr/>
            </a:pPr>
            <a:fld id="{55FE1987-CEAC-48DA-B404-DE5109E627C2}" type="slidenum">
              <a:rPr lang="es-ES_tradnl"/>
              <a:pPr>
                <a:defRPr/>
              </a:pPr>
              <a:t>‹#›</a:t>
            </a:fld>
            <a:endParaRPr lang="es-ES_tradnl" dirty="0"/>
          </a:p>
        </p:txBody>
      </p:sp>
    </p:spTree>
    <p:extLst>
      <p:ext uri="{BB962C8B-B14F-4D97-AF65-F5344CB8AC3E}">
        <p14:creationId xmlns:p14="http://schemas.microsoft.com/office/powerpoint/2010/main" val="29862681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5FE1987-CEAC-48DA-B404-DE5109E627C2}" type="slidenum">
              <a:rPr lang="es-ES_tradnl" smtClean="0"/>
              <a:pPr>
                <a:defRPr/>
              </a:pPr>
              <a:t>1</a:t>
            </a:fld>
            <a:endParaRPr lang="es-ES_tradnl" dirty="0"/>
          </a:p>
        </p:txBody>
      </p:sp>
    </p:spTree>
    <p:extLst>
      <p:ext uri="{BB962C8B-B14F-4D97-AF65-F5344CB8AC3E}">
        <p14:creationId xmlns:p14="http://schemas.microsoft.com/office/powerpoint/2010/main" val="1777575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Federation</a:t>
              </a:r>
            </a:p>
            <a:p>
              <a:pPr algn="ctr" fontAlgn="auto">
                <a:spcBef>
                  <a:spcPts val="0"/>
                </a:spcBef>
                <a:spcAft>
                  <a:spcPts val="0"/>
                </a:spcAft>
                <a:defRPr/>
              </a:pPr>
              <a:r>
                <a:rPr lang="en-US" sz="1000" b="1" dirty="0">
                  <a:solidFill>
                    <a:schemeClr val="bg1"/>
                  </a:solidFill>
                  <a:latin typeface="Arial" pitchFamily="34" charset="0"/>
                  <a:cs typeface="Arial" pitchFamily="34" charset="0"/>
                </a:rPr>
                <a:t>Health</a:t>
              </a:r>
            </a:p>
            <a:p>
              <a:pPr algn="ctr" fontAlgn="auto">
                <a:spcBef>
                  <a:spcPts val="0"/>
                </a:spcBef>
                <a:spcAft>
                  <a:spcPts val="0"/>
                </a:spcAft>
                <a:defRPr/>
              </a:pPr>
              <a:r>
                <a:rPr lang="en-US" sz="1000" b="1" dirty="0">
                  <a:solidFill>
                    <a:schemeClr val="bg1"/>
                  </a:solidFill>
                  <a:latin typeface="Arial" pitchFamily="34" charset="0"/>
                  <a:cs typeface="Arial" pitchFamily="34" charset="0"/>
                </a:rPr>
                <a:t> WatSan/EH</a:t>
              </a:r>
            </a:p>
          </p:txBody>
        </p:sp>
      </p:grpSp>
      <p:sp>
        <p:nvSpPr>
          <p:cNvPr id="2" name="Title 1"/>
          <p:cNvSpPr>
            <a:spLocks noGrp="1"/>
          </p:cNvSpPr>
          <p:nvPr>
            <p:ph type="ctrTitle"/>
          </p:nvPr>
        </p:nvSpPr>
        <p:spPr>
          <a:xfrm>
            <a:off x="990600" y="2819400"/>
            <a:ext cx="7239000" cy="647591"/>
          </a:xfrm>
          <a:prstGeom prst="rect">
            <a:avLst/>
          </a:prstGeom>
        </p:spPr>
        <p:txBody>
          <a:bodyPr/>
          <a:lstStyle>
            <a:lvl1pPr algn="r">
              <a:defRPr b="1">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990600" y="3886200"/>
            <a:ext cx="7239000" cy="1752600"/>
          </a:xfrm>
          <a:prstGeom prst="rect">
            <a:avLst/>
          </a:prstGeo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AF1AAA2D-7AF4-4BC7-87FD-D7F5408F7F3B}"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7A5F2289-0BC8-4073-8ECD-F1013F2E0E1A}" type="slidenum">
              <a:rPr lang="en-GB"/>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89507C4A-4376-4586-BD19-D3AC3B4A6205}"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BE21A1CD-2ECB-42DD-BD5A-67A8747FAB67}"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53E0AE14-B9C1-44FA-9955-44FE2276C9D0}"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16C1FAB0-8846-42CD-BA9B-EFD961C30E2A}"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13557164-09EE-4B9F-9182-445A51E7A849}"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DDB420D7-3DC2-49F0-B3DE-CF7A141BF1E6}"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D087F4C8-1872-4E7F-AC3B-326FF1AE0478}"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DF65489C-BA7C-40EE-8BD5-D80C977AB668}"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32656"/>
            <a:ext cx="6858000" cy="1143000"/>
          </a:xfrm>
          <a:prstGeom prst="rect">
            <a:avLst/>
          </a:prstGeom>
        </p:spPr>
        <p:txBody>
          <a:bodyPr/>
          <a:lstStyle/>
          <a:p>
            <a:r>
              <a:rPr lang="en-US" dirty="0"/>
              <a:t>Click to edit Master title style</a:t>
            </a:r>
            <a:endParaRPr lang="en-GB" dirty="0"/>
          </a:p>
        </p:txBody>
      </p:sp>
      <p:sp>
        <p:nvSpPr>
          <p:cNvPr id="3" name="Content Placeholder 2"/>
          <p:cNvSpPr>
            <a:spLocks noGrp="1"/>
          </p:cNvSpPr>
          <p:nvPr>
            <p:ph idx="1"/>
          </p:nvPr>
        </p:nvSpPr>
        <p:spPr>
          <a:xfrm>
            <a:off x="1828800" y="1676400"/>
            <a:ext cx="6858000" cy="4191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263CB826-BB65-43D4-8C06-D4A1233BA325}"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8378A975-CD99-44FB-96BD-3026E458D3D6}"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a:prstGeom prst="rect">
            <a:avLst/>
          </a:prstGeom>
        </p:spPr>
        <p:txBody>
          <a:bodyPr rtlCol="0">
            <a:normAutofit/>
          </a:bodyPr>
          <a:lstStyle/>
          <a:p>
            <a:pPr lvl="0"/>
            <a:r>
              <a:rPr lang="en-US" noProof="0" dirty="0"/>
              <a:t>Click icon to add chart</a:t>
            </a:r>
            <a:endParaRPr lang="en-GB" noProof="0" dirty="0"/>
          </a:p>
        </p:txBody>
      </p:sp>
      <p:sp>
        <p:nvSpPr>
          <p:cNvPr id="5" name="Title 4"/>
          <p:cNvSpPr>
            <a:spLocks noGrp="1"/>
          </p:cNvSpPr>
          <p:nvPr>
            <p:ph type="title"/>
          </p:nvPr>
        </p:nvSpPr>
        <p:spPr>
          <a:xfrm>
            <a:off x="1828800" y="350838"/>
            <a:ext cx="6858000" cy="1143000"/>
          </a:xfrm>
          <a:prstGeom prst="rect">
            <a:avLst/>
          </a:prstGeom>
        </p:spPr>
        <p:txBody>
          <a:bodyPr/>
          <a:lstStyle/>
          <a:p>
            <a:r>
              <a:rPr lang="en-US"/>
              <a:t>Click to edit Master title style</a:t>
            </a:r>
            <a:endParaRPr lang="en-GB" dirty="0"/>
          </a:p>
        </p:txBody>
      </p:sp>
      <p:sp>
        <p:nvSpPr>
          <p:cNvPr id="7" name="Text Placeholder 6"/>
          <p:cNvSpPr>
            <a:spLocks noGrp="1"/>
          </p:cNvSpPr>
          <p:nvPr>
            <p:ph type="body" sz="quarter" idx="11"/>
          </p:nvPr>
        </p:nvSpPr>
        <p:spPr>
          <a:xfrm>
            <a:off x="3959770" y="1676400"/>
            <a:ext cx="4724400" cy="4191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0838"/>
            <a:ext cx="6858000" cy="1143000"/>
          </a:xfrm>
          <a:prstGeom prst="rect">
            <a:avLst/>
          </a:prstGeom>
        </p:spPr>
        <p:txBody>
          <a:bodyPr/>
          <a:lstStyle/>
          <a:p>
            <a:r>
              <a:rPr lang="en-US"/>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a:prstGeom prst="rect">
            <a:avLst/>
          </a:prstGeom>
        </p:spPr>
        <p:txBody>
          <a:bodyPr rtlCol="0">
            <a:normAutofit/>
          </a:bodyPr>
          <a:lstStyle/>
          <a:p>
            <a:pPr lvl="0"/>
            <a:r>
              <a:rPr lang="en-US" noProof="0" dirty="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a:prstGeom prst="rect">
            <a:avLst/>
          </a:prstGeom>
        </p:spPr>
        <p:txBody>
          <a:body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0838"/>
            <a:ext cx="6858000" cy="1143000"/>
          </a:xfrm>
          <a:prstGeom prst="rect">
            <a:avLst/>
          </a:prstGeom>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76400"/>
            <a:ext cx="4038600" cy="4191000"/>
          </a:xfrm>
          <a:prstGeom prst="rect">
            <a:avLst/>
          </a:prstGeo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76400"/>
            <a:ext cx="4038600" cy="4191000"/>
          </a:xfrm>
          <a:prstGeom prst="rect">
            <a:avLst/>
          </a:prstGeo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0838"/>
            <a:ext cx="6858000" cy="1143000"/>
          </a:xfrm>
          <a:prstGeom prst="rect">
            <a:avLst/>
          </a:prstGeo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676399"/>
            <a:ext cx="4040188" cy="574675"/>
          </a:xfrm>
          <a:prstGeom prst="rect">
            <a:avLst/>
          </a:prstGeo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51075"/>
            <a:ext cx="4040188" cy="3616325"/>
          </a:xfrm>
          <a:prstGeom prst="rect">
            <a:avLst/>
          </a:prstGeo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676399"/>
            <a:ext cx="4041775" cy="574675"/>
          </a:xfrm>
          <a:prstGeom prst="rect">
            <a:avLst/>
          </a:prstGeo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51075"/>
            <a:ext cx="4041775" cy="3616325"/>
          </a:xfrm>
          <a:prstGeom prst="rect">
            <a:avLst/>
          </a:prstGeo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extBox 4"/>
            <p:cNvSpPr txBox="1"/>
            <p:nvPr/>
          </p:nvSpPr>
          <p:spPr>
            <a:xfrm>
              <a:off x="533400" y="498475"/>
              <a:ext cx="4724400" cy="3590727"/>
            </a:xfrm>
            <a:prstGeom prst="rect">
              <a:avLst/>
            </a:prstGeom>
            <a:noFill/>
          </p:spPr>
          <p:txBody>
            <a:bodyPr lIns="0" tIns="0" rIns="0" bIns="0">
              <a:spAutoFit/>
            </a:bodyPr>
            <a:lstStyle/>
            <a:p>
              <a:pPr fontAlgn="auto">
                <a:spcBef>
                  <a:spcPts val="0"/>
                </a:spcBef>
                <a:spcAft>
                  <a:spcPts val="0"/>
                </a:spcAft>
                <a:defRPr/>
              </a:pPr>
              <a:r>
                <a:rPr lang="en-US" sz="2000" b="1" baseline="30000" dirty="0">
                  <a:solidFill>
                    <a:srgbClr val="E8C7B0"/>
                  </a:solidFill>
                  <a:latin typeface="Arial" pitchFamily="34" charset="0"/>
                  <a:cs typeface="Arial" pitchFamily="34" charset="0"/>
                </a:rPr>
                <a:t>FOR FURTHER INFORMATION</a:t>
              </a:r>
              <a:r>
                <a:rPr lang="en-US" sz="2000" b="1" baseline="0" dirty="0">
                  <a:solidFill>
                    <a:srgbClr val="E8C7B0"/>
                  </a:solidFill>
                  <a:latin typeface="Arial" pitchFamily="34" charset="0"/>
                  <a:cs typeface="Arial" pitchFamily="34" charset="0"/>
                </a:rPr>
                <a:t> </a:t>
              </a:r>
              <a:r>
                <a:rPr lang="en-US" sz="2000" b="1" baseline="30000" dirty="0">
                  <a:solidFill>
                    <a:srgbClr val="E8C7B0"/>
                  </a:solidFill>
                  <a:latin typeface="Arial" pitchFamily="34" charset="0"/>
                  <a:cs typeface="Arial" pitchFamily="34" charset="0"/>
                </a:rPr>
                <a:t>PLEASE CONTACT:</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IFRC Water, Sanitation, and Emergency Health Unit</a:t>
              </a:r>
            </a:p>
            <a:p>
              <a:pPr fontAlgn="auto">
                <a:spcBef>
                  <a:spcPts val="0"/>
                </a:spcBef>
                <a:spcAft>
                  <a:spcPts val="0"/>
                </a:spcAft>
                <a:defRPr/>
              </a:pPr>
              <a:r>
                <a:rPr lang="en-US" sz="2000" baseline="30000" dirty="0">
                  <a:solidFill>
                    <a:schemeClr val="bg1"/>
                  </a:solidFill>
                  <a:latin typeface="Arial" pitchFamily="34" charset="0"/>
                  <a:cs typeface="Arial" pitchFamily="34" charset="0"/>
                </a:rPr>
                <a:t>William Carter, WatSan Senior Officer</a:t>
              </a:r>
              <a:br>
                <a:rPr lang="en-US" sz="2000" baseline="30000" dirty="0">
                  <a:solidFill>
                    <a:schemeClr val="bg1"/>
                  </a:solidFill>
                  <a:latin typeface="Arial" pitchFamily="34" charset="0"/>
                  <a:cs typeface="Arial" pitchFamily="34" charset="0"/>
                </a:rPr>
              </a:br>
              <a:r>
                <a:rPr lang="en-US" sz="2000" b="1" baseline="30000" dirty="0">
                  <a:solidFill>
                    <a:schemeClr val="bg1"/>
                  </a:solidFill>
                  <a:latin typeface="Arial" pitchFamily="34" charset="0"/>
                  <a:cs typeface="Arial" pitchFamily="34" charset="0"/>
                </a:rPr>
                <a:t>TEL. : +41 022 730 4218</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EMAIL: william.carter@ifrc.org</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THIS PRESENTATION IS PUBLISHED BY</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INTERNATIONAL FEDERATION OF </a:t>
              </a:r>
              <a:br>
                <a:rPr lang="en-US" sz="2000" b="1" baseline="30000" dirty="0">
                  <a:solidFill>
                    <a:schemeClr val="bg1"/>
                  </a:solidFill>
                  <a:latin typeface="Arial" pitchFamily="34" charset="0"/>
                  <a:cs typeface="Arial" pitchFamily="34" charset="0"/>
                </a:rPr>
              </a:br>
              <a:r>
                <a:rPr lang="en-US" sz="2000" b="1" baseline="3000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P.O. BOX 372</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CH-1211 GENEVA 19</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SWITZERLAND</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chemeClr val="bg1"/>
                  </a:solidFill>
                  <a:latin typeface="Arial" pitchFamily="34" charset="0"/>
                  <a:cs typeface="Arial" pitchFamily="34" charset="0"/>
                </a:rPr>
                <a:t>TEL.: +41 22 730 42 22</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FAX.: +41 22 733 03 95</a:t>
              </a:r>
              <a:endParaRPr lang="en-US" sz="2000" dirty="0">
                <a:solidFill>
                  <a:schemeClr val="bg1"/>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0838"/>
            <a:ext cx="6858000" cy="1143000"/>
          </a:xfrm>
          <a:prstGeom prst="rect">
            <a:avLst/>
          </a:prstGeom>
        </p:spPr>
        <p:txBody>
          <a:bodyPr/>
          <a:lstStyle/>
          <a:p>
            <a:r>
              <a:rPr lang="en-US"/>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dirty="0"/>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dirty="0">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dirty="0">
                <a:solidFill>
                  <a:schemeClr val="bg1"/>
                </a:solidFill>
                <a:latin typeface="Arial Rounded MT Bold" pitchFamily="-110" charset="0"/>
                <a:ea typeface="Arial Rounded MT Bold" pitchFamily="-110" charset="0"/>
                <a:cs typeface="Arial Rounded MT Bold" pitchFamily="-110" charset="0"/>
              </a:endParaRPr>
            </a:p>
          </p:txBody>
        </p:sp>
        <p:pic>
          <p:nvPicPr>
            <p:cNvPr id="1033"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grpSp>
        <p:nvGrpSpPr>
          <p:cNvPr id="1027" name="Group 16"/>
          <p:cNvGrpSpPr>
            <a:grpSpLocks/>
          </p:cNvGrpSpPr>
          <p:nvPr/>
        </p:nvGrpSpPr>
        <p:grpSpPr bwMode="auto">
          <a:xfrm>
            <a:off x="339725" y="339725"/>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TextBox 18"/>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Federation</a:t>
              </a:r>
            </a:p>
            <a:p>
              <a:pPr algn="ctr" fontAlgn="auto">
                <a:spcBef>
                  <a:spcPts val="0"/>
                </a:spcBef>
                <a:spcAft>
                  <a:spcPts val="0"/>
                </a:spcAft>
                <a:defRPr/>
              </a:pPr>
              <a:r>
                <a:rPr lang="en-US" sz="1000" b="1" dirty="0">
                  <a:solidFill>
                    <a:schemeClr val="bg1"/>
                  </a:solidFill>
                  <a:latin typeface="Arial" pitchFamily="34" charset="0"/>
                  <a:cs typeface="Arial" pitchFamily="34" charset="0"/>
                </a:rPr>
                <a:t>Health</a:t>
              </a:r>
            </a:p>
            <a:p>
              <a:pPr algn="ctr" fontAlgn="auto">
                <a:spcBef>
                  <a:spcPts val="0"/>
                </a:spcBef>
                <a:spcAft>
                  <a:spcPts val="0"/>
                </a:spcAft>
                <a:defRPr/>
              </a:pPr>
              <a:r>
                <a:rPr lang="en-US" sz="1000" b="1" dirty="0">
                  <a:solidFill>
                    <a:schemeClr val="bg1"/>
                  </a:solidFill>
                  <a:latin typeface="Arial" pitchFamily="34" charset="0"/>
                  <a:cs typeface="Arial" pitchFamily="34" charset="0"/>
                </a:rPr>
                <a:t> WatSan/EH</a:t>
              </a:r>
            </a:p>
          </p:txBody>
        </p:sp>
      </p:grpSp>
      <p:sp>
        <p:nvSpPr>
          <p:cNvPr id="12" name="TextBox 11"/>
          <p:cNvSpPr txBox="1"/>
          <p:nvPr userDrawn="1"/>
        </p:nvSpPr>
        <p:spPr>
          <a:xfrm rot="188437">
            <a:off x="6310313" y="1938338"/>
            <a:ext cx="1852612" cy="369887"/>
          </a:xfrm>
          <a:prstGeom prst="rect">
            <a:avLst/>
          </a:prstGeom>
          <a:noFill/>
        </p:spPr>
        <p:txBody>
          <a:bodyPr>
            <a:spAutoFit/>
          </a:bodyPr>
          <a:lstStyle/>
          <a:p>
            <a:pPr>
              <a:defRPr/>
            </a:pPr>
            <a:endParaRPr lang="en-GB" dirty="0"/>
          </a:p>
        </p:txBody>
      </p:sp>
    </p:spTree>
  </p:cSld>
  <p:clrMap bg1="lt1" tx1="dk1" bg2="lt2" tx2="dk2" accent1="accent1" accent2="accent2" accent3="accent3" accent4="accent4" accent5="accent5" accent6="accent6" hlink="hlink" folHlink="folHlink"/>
  <p:sldLayoutIdLst>
    <p:sldLayoutId id="2147484179" r:id="rId1"/>
    <p:sldLayoutId id="2147484180" r:id="rId2"/>
    <p:sldLayoutId id="2147484181" r:id="rId3"/>
    <p:sldLayoutId id="2147484182" r:id="rId4"/>
    <p:sldLayoutId id="2147484183" r:id="rId5"/>
    <p:sldLayoutId id="2147484184" r:id="rId6"/>
    <p:sldLayoutId id="2147484185" r:id="rId7"/>
    <p:sldLayoutId id="2147484186" r:id="rId8"/>
    <p:sldLayoutId id="2147484166" r:id="rId9"/>
  </p:sldLayoutIdLst>
  <p:hf hdr="0" ftr="0" dt="0"/>
  <p:txStyles>
    <p:title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b="1" i="1">
          <a:solidFill>
            <a:schemeClr val="tx1"/>
          </a:solidFill>
          <a:latin typeface="Arial" pitchFamily="34" charset="0"/>
          <a:cs typeface="Arial" pitchFamily="34" charset="0"/>
        </a:defRPr>
      </a:lvl2pPr>
      <a:lvl3pPr algn="l" rtl="0" eaLnBrk="0" fontAlgn="base" hangingPunct="0">
        <a:spcBef>
          <a:spcPct val="0"/>
        </a:spcBef>
        <a:spcAft>
          <a:spcPct val="0"/>
        </a:spcAft>
        <a:defRPr sz="2800" b="1" i="1">
          <a:solidFill>
            <a:schemeClr val="tx1"/>
          </a:solidFill>
          <a:latin typeface="Arial" pitchFamily="34" charset="0"/>
          <a:cs typeface="Arial" pitchFamily="34" charset="0"/>
        </a:defRPr>
      </a:lvl3pPr>
      <a:lvl4pPr algn="l" rtl="0" eaLnBrk="0" fontAlgn="base" hangingPunct="0">
        <a:spcBef>
          <a:spcPct val="0"/>
        </a:spcBef>
        <a:spcAft>
          <a:spcPct val="0"/>
        </a:spcAft>
        <a:defRPr sz="2800" b="1" i="1">
          <a:solidFill>
            <a:schemeClr val="tx1"/>
          </a:solidFill>
          <a:latin typeface="Arial" pitchFamily="34" charset="0"/>
          <a:cs typeface="Arial" pitchFamily="34" charset="0"/>
        </a:defRPr>
      </a:lvl4pPr>
      <a:lvl5pPr algn="l" rtl="0" eaLnBrk="0" fontAlgn="base" hangingPunct="0">
        <a:spcBef>
          <a:spcPct val="0"/>
        </a:spcBef>
        <a:spcAft>
          <a:spcPct val="0"/>
        </a:spcAft>
        <a:defRPr sz="28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a:defRPr/>
            </a:pPr>
            <a:fld id="{ACC800DA-399E-41C4-A6F0-DEE48DD6CE80}"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 id="2147484172" r:id="rId6"/>
    <p:sldLayoutId id="2147484173" r:id="rId7"/>
    <p:sldLayoutId id="2147484174" r:id="rId8"/>
    <p:sldLayoutId id="2147484175" r:id="rId9"/>
    <p:sldLayoutId id="2147484176" r:id="rId10"/>
    <p:sldLayoutId id="2147484177" r:id="rId11"/>
    <p:sldLayoutId id="2147484178"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84368" cy="864096"/>
          </a:xfrm>
        </p:spPr>
        <p:txBody>
          <a:bodyPr/>
          <a:lstStyle/>
          <a:p>
            <a:pPr algn="ctr"/>
            <a:r>
              <a:rPr lang="en-GB" sz="1800" dirty="0">
                <a:solidFill>
                  <a:srgbClr val="002060"/>
                </a:solidFill>
              </a:rPr>
              <a:t>Urban WASH Technical Working Group Nairobi, September 2017</a:t>
            </a:r>
            <a:br>
              <a:rPr lang="en-GB" sz="1800" dirty="0">
                <a:solidFill>
                  <a:srgbClr val="002060"/>
                </a:solidFill>
              </a:rPr>
            </a:br>
            <a:r>
              <a:rPr lang="en-GB" sz="1800" dirty="0">
                <a:solidFill>
                  <a:srgbClr val="002060"/>
                </a:solidFill>
              </a:rPr>
              <a:t>Standard PP for Case Studies.</a:t>
            </a:r>
            <a:br>
              <a:rPr lang="en-GB" sz="1800" dirty="0">
                <a:solidFill>
                  <a:srgbClr val="002060"/>
                </a:solidFill>
              </a:rPr>
            </a:br>
            <a:br>
              <a:rPr lang="en-GB" sz="1800" dirty="0">
                <a:solidFill>
                  <a:srgbClr val="002060"/>
                </a:solidFill>
              </a:rPr>
            </a:br>
            <a:r>
              <a:rPr lang="en-GB" sz="1200" dirty="0">
                <a:solidFill>
                  <a:srgbClr val="002060"/>
                </a:solidFill>
              </a:rPr>
              <a:t>Note:  Detailed information or reports should be sent to R. Fraser to be uploaded onto the wiki site before the meeting. This template is for you to summarise and present your project during the meeting. </a:t>
            </a:r>
            <a:endParaRPr lang="en-GB" sz="1800" i="0" dirty="0">
              <a:solidFill>
                <a:srgbClr val="002060"/>
              </a:solidFill>
            </a:endParaRPr>
          </a:p>
        </p:txBody>
      </p:sp>
      <p:sp>
        <p:nvSpPr>
          <p:cNvPr id="5" name="Oval 4"/>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
        <p:nvSpPr>
          <p:cNvPr id="15" name="TextBox 14"/>
          <p:cNvSpPr txBox="1"/>
          <p:nvPr/>
        </p:nvSpPr>
        <p:spPr>
          <a:xfrm>
            <a:off x="4193703" y="2546268"/>
            <a:ext cx="2618783" cy="369332"/>
          </a:xfrm>
          <a:prstGeom prst="rect">
            <a:avLst/>
          </a:prstGeom>
          <a:noFill/>
        </p:spPr>
        <p:txBody>
          <a:bodyPr wrap="square" rtlCol="0">
            <a:spAutoFit/>
          </a:bodyPr>
          <a:lstStyle/>
          <a:p>
            <a:pPr algn="ctr"/>
            <a:r>
              <a:rPr lang="en-GB" dirty="0">
                <a:solidFill>
                  <a:schemeClr val="bg1">
                    <a:lumMod val="95000"/>
                  </a:schemeClr>
                </a:solidFill>
              </a:rPr>
              <a:t>WHERE WE WORK</a:t>
            </a:r>
          </a:p>
        </p:txBody>
      </p:sp>
      <p:sp>
        <p:nvSpPr>
          <p:cNvPr id="17" name="TextBox 16"/>
          <p:cNvSpPr txBox="1"/>
          <p:nvPr/>
        </p:nvSpPr>
        <p:spPr>
          <a:xfrm>
            <a:off x="179512" y="2276872"/>
            <a:ext cx="8856984" cy="3416320"/>
          </a:xfrm>
          <a:prstGeom prst="rect">
            <a:avLst/>
          </a:prstGeom>
          <a:noFill/>
        </p:spPr>
        <p:txBody>
          <a:bodyPr wrap="square" rtlCol="0">
            <a:spAutoFit/>
          </a:bodyPr>
          <a:lstStyle/>
          <a:p>
            <a:pPr marL="285750" lvl="0" indent="-285750">
              <a:buFont typeface="Wingdings" panose="05000000000000000000" pitchFamily="2" charset="2"/>
              <a:buChar char="Ø"/>
            </a:pPr>
            <a:r>
              <a:rPr lang="en-GB" b="1" dirty="0">
                <a:solidFill>
                  <a:srgbClr val="002060"/>
                </a:solidFill>
              </a:rPr>
              <a:t>National Society(s) active in this Project: </a:t>
            </a:r>
            <a:r>
              <a:rPr lang="en-GB" sz="2000" dirty="0">
                <a:solidFill>
                  <a:srgbClr val="C00000"/>
                </a:solidFill>
              </a:rPr>
              <a:t>Bangladesh Red Crescent Society  </a:t>
            </a:r>
          </a:p>
          <a:p>
            <a:pPr marL="285750" lvl="0" indent="-285750">
              <a:buFont typeface="Wingdings" panose="05000000000000000000" pitchFamily="2" charset="2"/>
              <a:buChar char="Ø"/>
            </a:pPr>
            <a:endParaRPr lang="en-GB" b="1" dirty="0">
              <a:solidFill>
                <a:srgbClr val="C00000"/>
              </a:solidFill>
            </a:endParaRPr>
          </a:p>
          <a:p>
            <a:pPr marL="285750" lvl="0" indent="-285750">
              <a:buFont typeface="Wingdings" panose="05000000000000000000" pitchFamily="2" charset="2"/>
              <a:buChar char="Ø"/>
            </a:pPr>
            <a:r>
              <a:rPr lang="en-GB" b="1" dirty="0">
                <a:solidFill>
                  <a:srgbClr val="002060"/>
                </a:solidFill>
              </a:rPr>
              <a:t>Country/Location of Project: </a:t>
            </a:r>
            <a:r>
              <a:rPr lang="en-GB" sz="2000" dirty="0">
                <a:solidFill>
                  <a:srgbClr val="C00000"/>
                </a:solidFill>
              </a:rPr>
              <a:t>Barisal City Corporation, Bangladesh </a:t>
            </a:r>
          </a:p>
          <a:p>
            <a:pPr lvl="0"/>
            <a:endParaRPr lang="en-GB" b="1" dirty="0">
              <a:solidFill>
                <a:srgbClr val="002060"/>
              </a:solidFill>
            </a:endParaRPr>
          </a:p>
          <a:p>
            <a:pPr marL="285750" lvl="0" indent="-285750">
              <a:buFont typeface="Wingdings" panose="05000000000000000000" pitchFamily="2" charset="2"/>
              <a:buChar char="Ø"/>
            </a:pPr>
            <a:r>
              <a:rPr lang="en-GB" sz="2000" b="1" dirty="0">
                <a:solidFill>
                  <a:srgbClr val="002060"/>
                </a:solidFill>
              </a:rPr>
              <a:t>Title of Project/Case Study: </a:t>
            </a:r>
            <a:r>
              <a:rPr lang="en-GB" sz="2000" dirty="0">
                <a:solidFill>
                  <a:srgbClr val="C00000"/>
                </a:solidFill>
              </a:rPr>
              <a:t>Barisal Urban V2R Project </a:t>
            </a:r>
          </a:p>
          <a:p>
            <a:pPr lvl="0"/>
            <a:endParaRPr lang="en-GB" sz="2000" b="1" dirty="0">
              <a:solidFill>
                <a:srgbClr val="002060"/>
              </a:solidFill>
            </a:endParaRPr>
          </a:p>
          <a:p>
            <a:pPr marL="285750" indent="-285750">
              <a:buFont typeface="Wingdings" panose="05000000000000000000" pitchFamily="2" charset="2"/>
              <a:buChar char="Ø"/>
            </a:pPr>
            <a:r>
              <a:rPr lang="en-GB" sz="2000" b="1" dirty="0">
                <a:solidFill>
                  <a:srgbClr val="002060"/>
                </a:solidFill>
              </a:rPr>
              <a:t>Time scale of project:  </a:t>
            </a:r>
            <a:r>
              <a:rPr lang="en-GB" sz="2000" dirty="0">
                <a:solidFill>
                  <a:srgbClr val="C00000"/>
                </a:solidFill>
              </a:rPr>
              <a:t>Oct 2015- Sept 2018</a:t>
            </a:r>
          </a:p>
          <a:p>
            <a:pPr lvl="0"/>
            <a:endParaRPr lang="en-GB" sz="2000" b="1" dirty="0">
              <a:solidFill>
                <a:srgbClr val="002060"/>
              </a:solidFill>
            </a:endParaRPr>
          </a:p>
          <a:p>
            <a:pPr marL="285750" lvl="0" indent="-285750">
              <a:buFont typeface="Wingdings" panose="05000000000000000000" pitchFamily="2" charset="2"/>
              <a:buChar char="Ø"/>
            </a:pPr>
            <a:r>
              <a:rPr lang="en-GB" sz="2000" b="1" dirty="0">
                <a:solidFill>
                  <a:srgbClr val="002060"/>
                </a:solidFill>
              </a:rPr>
              <a:t>Approximate Total Budget (USD): </a:t>
            </a:r>
            <a:r>
              <a:rPr lang="en-GB" sz="2000" dirty="0">
                <a:solidFill>
                  <a:srgbClr val="C00000"/>
                </a:solidFill>
              </a:rPr>
              <a:t>1.25 m</a:t>
            </a:r>
          </a:p>
          <a:p>
            <a:pPr lvl="0"/>
            <a:endParaRPr lang="en-GB" sz="2000" b="1" dirty="0">
              <a:solidFill>
                <a:srgbClr val="002060"/>
              </a:solidFill>
            </a:endParaRPr>
          </a:p>
          <a:p>
            <a:pPr marL="285750" indent="-285750">
              <a:buFont typeface="Wingdings" panose="05000000000000000000" pitchFamily="2" charset="2"/>
              <a:buChar char="Ø"/>
            </a:pPr>
            <a:r>
              <a:rPr lang="en-GB" sz="2000" b="1" dirty="0">
                <a:solidFill>
                  <a:srgbClr val="002060"/>
                </a:solidFill>
              </a:rPr>
              <a:t>Target population: </a:t>
            </a:r>
            <a:r>
              <a:rPr lang="en-GB" sz="2000" dirty="0">
                <a:solidFill>
                  <a:srgbClr val="C00000"/>
                </a:solidFill>
              </a:rPr>
              <a:t>23,879 people</a:t>
            </a:r>
          </a:p>
        </p:txBody>
      </p:sp>
    </p:spTree>
    <p:extLst>
      <p:ext uri="{BB962C8B-B14F-4D97-AF65-F5344CB8AC3E}">
        <p14:creationId xmlns:p14="http://schemas.microsoft.com/office/powerpoint/2010/main" val="1653539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1" y="332656"/>
            <a:ext cx="7370235" cy="1008112"/>
          </a:xfrm>
        </p:spPr>
        <p:txBody>
          <a:bodyPr/>
          <a:lstStyle/>
          <a:p>
            <a:pPr algn="ctr"/>
            <a:r>
              <a:rPr lang="en-GB" sz="1800" dirty="0">
                <a:solidFill>
                  <a:srgbClr val="002060"/>
                </a:solidFill>
              </a:rPr>
              <a:t>Urban WASH Technical Working Group Nairobi, September 2017</a:t>
            </a:r>
            <a:br>
              <a:rPr lang="en-GB" sz="1800" dirty="0">
                <a:solidFill>
                  <a:srgbClr val="002060"/>
                </a:solidFill>
              </a:rPr>
            </a:br>
            <a:r>
              <a:rPr lang="en-GB" sz="1800" dirty="0">
                <a:solidFill>
                  <a:srgbClr val="002060"/>
                </a:solidFill>
              </a:rPr>
              <a:t>Standard PP for Case Studies</a:t>
            </a:r>
          </a:p>
        </p:txBody>
      </p:sp>
      <p:sp>
        <p:nvSpPr>
          <p:cNvPr id="10" name="Oval 9"/>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
        <p:nvSpPr>
          <p:cNvPr id="5" name="TextBox 4"/>
          <p:cNvSpPr txBox="1"/>
          <p:nvPr/>
        </p:nvSpPr>
        <p:spPr>
          <a:xfrm>
            <a:off x="348947" y="1661592"/>
            <a:ext cx="8640960" cy="4339650"/>
          </a:xfrm>
          <a:prstGeom prst="rect">
            <a:avLst/>
          </a:prstGeom>
          <a:noFill/>
        </p:spPr>
        <p:txBody>
          <a:bodyPr wrap="square" rtlCol="0">
            <a:spAutoFit/>
          </a:bodyPr>
          <a:lstStyle/>
          <a:p>
            <a:pPr marL="285750" indent="-285750">
              <a:buFont typeface="Arial" panose="020B0604020202020204" pitchFamily="34" charset="0"/>
              <a:buChar char="•"/>
            </a:pPr>
            <a:r>
              <a:rPr lang="en-GB" sz="1600" b="1" dirty="0">
                <a:solidFill>
                  <a:srgbClr val="002060"/>
                </a:solidFill>
              </a:rPr>
              <a:t>What the project delivers in water supply: </a:t>
            </a:r>
            <a:r>
              <a:rPr lang="en-GB" sz="1600" dirty="0">
                <a:solidFill>
                  <a:srgbClr val="C00000"/>
                </a:solidFill>
              </a:rPr>
              <a:t>Deep tube-wells (water points, depth 350 meters appx.).</a:t>
            </a:r>
            <a:endParaRPr lang="en-GB" sz="1600" b="1" dirty="0">
              <a:solidFill>
                <a:srgbClr val="002060"/>
              </a:solidFill>
            </a:endParaRPr>
          </a:p>
          <a:p>
            <a:pPr marL="285750" indent="-285750">
              <a:buFont typeface="Arial" panose="020B0604020202020204" pitchFamily="34" charset="0"/>
              <a:buChar char="•"/>
            </a:pPr>
            <a:r>
              <a:rPr lang="en-GB" sz="1600" b="1" dirty="0">
                <a:solidFill>
                  <a:srgbClr val="002060"/>
                </a:solidFill>
              </a:rPr>
              <a:t>What the project delivers in sanitation</a:t>
            </a:r>
            <a:r>
              <a:rPr lang="en-GB" sz="1600" b="1" dirty="0">
                <a:solidFill>
                  <a:srgbClr val="C00000"/>
                </a:solidFill>
              </a:rPr>
              <a:t>: </a:t>
            </a:r>
            <a:r>
              <a:rPr lang="en-GB" sz="1600" dirty="0">
                <a:solidFill>
                  <a:srgbClr val="C00000"/>
                </a:solidFill>
              </a:rPr>
              <a:t>Communal bathroom and  latrines (separate for male and female), drainage with lid using as sidewalk in the community. Plan to construct school WASH block.</a:t>
            </a:r>
            <a:endParaRPr lang="en-GB" sz="1600" b="1" dirty="0">
              <a:solidFill>
                <a:srgbClr val="002060"/>
              </a:solidFill>
            </a:endParaRPr>
          </a:p>
          <a:p>
            <a:pPr marL="285750" indent="-285750">
              <a:buFont typeface="Arial" panose="020B0604020202020204" pitchFamily="34" charset="0"/>
              <a:buChar char="•"/>
            </a:pPr>
            <a:r>
              <a:rPr lang="en-GB" sz="1600" b="1" dirty="0">
                <a:solidFill>
                  <a:srgbClr val="002060"/>
                </a:solidFill>
              </a:rPr>
              <a:t>What the project delivers in Hygiene: </a:t>
            </a:r>
            <a:r>
              <a:rPr lang="en-GB" sz="1600" dirty="0">
                <a:solidFill>
                  <a:srgbClr val="C00000"/>
                </a:solidFill>
              </a:rPr>
              <a:t>Clean-up campaign, awareness sessions, IEC materials, trash basket for households, communal dustbin, three wheeler to collect garbage from the community etc. </a:t>
            </a:r>
            <a:endParaRPr lang="en-GB" sz="1600" b="1" dirty="0">
              <a:solidFill>
                <a:srgbClr val="002060"/>
              </a:solidFill>
            </a:endParaRPr>
          </a:p>
          <a:p>
            <a:pPr marL="285750" indent="-285750">
              <a:buFont typeface="Arial" panose="020B0604020202020204" pitchFamily="34" charset="0"/>
              <a:buChar char="•"/>
            </a:pPr>
            <a:r>
              <a:rPr lang="en-GB" sz="1600" b="1" dirty="0">
                <a:solidFill>
                  <a:srgbClr val="002060"/>
                </a:solidFill>
              </a:rPr>
              <a:t>Capacity building of target population: </a:t>
            </a:r>
            <a:r>
              <a:rPr lang="en-GB" sz="1600" dirty="0">
                <a:solidFill>
                  <a:srgbClr val="C00000"/>
                </a:solidFill>
              </a:rPr>
              <a:t>Community Disaster Management Committee (CDMC), Community Disaster Response Team (CDRT), Water User Group {(WUG) WASH volunteers, caretaker group training}, training for women on safe motherhood, courtyard sessions. School brigade as change agent, training of teachers etc. </a:t>
            </a:r>
            <a:endParaRPr lang="en-GB" sz="1600" b="1" dirty="0">
              <a:solidFill>
                <a:srgbClr val="002060"/>
              </a:solidFill>
            </a:endParaRPr>
          </a:p>
          <a:p>
            <a:pPr marL="285750" indent="-285750">
              <a:buFont typeface="Arial" panose="020B0604020202020204" pitchFamily="34" charset="0"/>
              <a:buChar char="•"/>
            </a:pPr>
            <a:r>
              <a:rPr lang="en-GB" sz="1600" b="1" dirty="0">
                <a:solidFill>
                  <a:srgbClr val="002060"/>
                </a:solidFill>
              </a:rPr>
              <a:t> Capacity building of WASH service providers: </a:t>
            </a:r>
            <a:r>
              <a:rPr lang="en-GB" sz="1600" dirty="0">
                <a:solidFill>
                  <a:srgbClr val="C00000"/>
                </a:solidFill>
              </a:rPr>
              <a:t>Formation of City and Ward WATSAN committee, coordination with Barisal City Corporation through linkage workshop, regular dialogue and engaging service provider as trainer etc. </a:t>
            </a:r>
          </a:p>
          <a:p>
            <a:endParaRPr lang="en-GB" b="1" u="sng" dirty="0">
              <a:solidFill>
                <a:srgbClr val="002060"/>
              </a:solidFill>
            </a:endParaRPr>
          </a:p>
          <a:p>
            <a:pPr marL="285750" indent="-285750">
              <a:buFont typeface="Arial" panose="020B0604020202020204" pitchFamily="34" charset="0"/>
              <a:buChar char="•"/>
            </a:pPr>
            <a:endParaRPr lang="en-GB" b="1" u="sng" dirty="0">
              <a:solidFill>
                <a:srgbClr val="002060"/>
              </a:solidFill>
            </a:endParaRPr>
          </a:p>
        </p:txBody>
      </p:sp>
    </p:spTree>
    <p:extLst>
      <p:ext uri="{BB962C8B-B14F-4D97-AF65-F5344CB8AC3E}">
        <p14:creationId xmlns:p14="http://schemas.microsoft.com/office/powerpoint/2010/main" val="3339305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838"/>
            <a:ext cx="6858000" cy="917922"/>
          </a:xfrm>
        </p:spPr>
        <p:txBody>
          <a:bodyPr/>
          <a:lstStyle/>
          <a:p>
            <a:pPr algn="ctr"/>
            <a:r>
              <a:rPr lang="en-GB" sz="1600" dirty="0">
                <a:solidFill>
                  <a:srgbClr val="002060"/>
                </a:solidFill>
              </a:rPr>
              <a:t>Urban WASH Technical Working Group Nairobi, September 2017</a:t>
            </a:r>
            <a:br>
              <a:rPr lang="en-GB" sz="1600" dirty="0">
                <a:solidFill>
                  <a:srgbClr val="002060"/>
                </a:solidFill>
              </a:rPr>
            </a:br>
            <a:r>
              <a:rPr lang="en-GB" sz="1600" dirty="0">
                <a:solidFill>
                  <a:srgbClr val="002060"/>
                </a:solidFill>
              </a:rPr>
              <a:t>Standard PP for Case Studies</a:t>
            </a:r>
            <a:br>
              <a:rPr lang="en-GB" sz="1400" dirty="0">
                <a:solidFill>
                  <a:srgbClr val="002060"/>
                </a:solidFill>
              </a:rPr>
            </a:br>
            <a:endParaRPr lang="en-GB" sz="1400" dirty="0"/>
          </a:p>
        </p:txBody>
      </p:sp>
      <p:sp>
        <p:nvSpPr>
          <p:cNvPr id="5" name="Oval 4"/>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
        <p:nvSpPr>
          <p:cNvPr id="6" name="TextBox 5"/>
          <p:cNvSpPr txBox="1"/>
          <p:nvPr/>
        </p:nvSpPr>
        <p:spPr>
          <a:xfrm>
            <a:off x="899592" y="1988840"/>
            <a:ext cx="7416824" cy="6001643"/>
          </a:xfrm>
          <a:prstGeom prst="rect">
            <a:avLst/>
          </a:prstGeom>
          <a:noFill/>
        </p:spPr>
        <p:txBody>
          <a:bodyPr wrap="square" rtlCol="0">
            <a:spAutoFit/>
          </a:bodyPr>
          <a:lstStyle/>
          <a:p>
            <a:r>
              <a:rPr lang="en-GB" sz="1600" b="1" dirty="0">
                <a:solidFill>
                  <a:srgbClr val="002060"/>
                </a:solidFill>
              </a:rPr>
              <a:t>Describe Achievements and lessons learned, what worked well?</a:t>
            </a:r>
            <a:endParaRPr lang="en-GB" sz="1600" dirty="0">
              <a:solidFill>
                <a:srgbClr val="002060"/>
              </a:solidFill>
            </a:endParaRPr>
          </a:p>
          <a:p>
            <a:pPr marL="285750" indent="-285750">
              <a:buFont typeface="Arial" panose="020B0604020202020204" pitchFamily="34" charset="0"/>
              <a:buChar char="•"/>
            </a:pPr>
            <a:r>
              <a:rPr lang="en-GB" sz="1600" dirty="0">
                <a:solidFill>
                  <a:srgbClr val="C00000"/>
                </a:solidFill>
              </a:rPr>
              <a:t>Improved water and sanitation facilities, improved knowledge base</a:t>
            </a:r>
          </a:p>
          <a:p>
            <a:pPr marL="285750" indent="-285750">
              <a:buFont typeface="Arial" panose="020B0604020202020204" pitchFamily="34" charset="0"/>
              <a:buChar char="•"/>
            </a:pPr>
            <a:r>
              <a:rPr lang="en-GB" sz="1600" dirty="0">
                <a:solidFill>
                  <a:srgbClr val="C00000"/>
                </a:solidFill>
              </a:rPr>
              <a:t>Continuous liaison with service provider to ensure service </a:t>
            </a:r>
          </a:p>
          <a:p>
            <a:pPr marL="285750" indent="-285750">
              <a:buFont typeface="Arial" panose="020B0604020202020204" pitchFamily="34" charset="0"/>
              <a:buChar char="•"/>
            </a:pPr>
            <a:r>
              <a:rPr lang="en-GB" sz="1600" dirty="0">
                <a:solidFill>
                  <a:srgbClr val="C00000"/>
                </a:solidFill>
              </a:rPr>
              <a:t>Effective community mobilization, reduced water logging</a:t>
            </a:r>
          </a:p>
          <a:p>
            <a:pPr marL="285750" indent="-285750">
              <a:buFont typeface="Arial" panose="020B0604020202020204" pitchFamily="34" charset="0"/>
              <a:buChar char="•"/>
            </a:pPr>
            <a:r>
              <a:rPr lang="en-GB" sz="1600" dirty="0">
                <a:solidFill>
                  <a:srgbClr val="C00000"/>
                </a:solidFill>
              </a:rPr>
              <a:t>BDRCS staff and volunteers received training on WASH </a:t>
            </a:r>
          </a:p>
          <a:p>
            <a:pPr marL="285750" indent="-285750">
              <a:buFont typeface="Arial" panose="020B0604020202020204" pitchFamily="34" charset="0"/>
              <a:buChar char="•"/>
            </a:pPr>
            <a:r>
              <a:rPr lang="en-GB" sz="1600" dirty="0" err="1">
                <a:solidFill>
                  <a:srgbClr val="C00000"/>
                </a:solidFill>
              </a:rPr>
              <a:t>CDMC</a:t>
            </a:r>
            <a:r>
              <a:rPr lang="en-GB" sz="1600" dirty="0">
                <a:solidFill>
                  <a:srgbClr val="C00000"/>
                </a:solidFill>
              </a:rPr>
              <a:t> evolved as community leader </a:t>
            </a:r>
          </a:p>
          <a:p>
            <a:r>
              <a:rPr lang="en-GB" sz="1600" b="1" dirty="0">
                <a:solidFill>
                  <a:srgbClr val="002060"/>
                </a:solidFill>
              </a:rPr>
              <a:t>Describe challenges, what did not go so well?</a:t>
            </a:r>
          </a:p>
          <a:p>
            <a:pPr marL="285750" indent="-285750">
              <a:buFont typeface="Arial" panose="020B0604020202020204" pitchFamily="34" charset="0"/>
              <a:buChar char="•"/>
            </a:pPr>
            <a:r>
              <a:rPr lang="en-GB" sz="1600" dirty="0">
                <a:solidFill>
                  <a:srgbClr val="C00000"/>
                </a:solidFill>
              </a:rPr>
              <a:t>Depletion of underground water level</a:t>
            </a:r>
          </a:p>
          <a:p>
            <a:pPr marL="285750" indent="-285750">
              <a:buFont typeface="Arial" panose="020B0604020202020204" pitchFamily="34" charset="0"/>
              <a:buChar char="•"/>
            </a:pPr>
            <a:r>
              <a:rPr lang="en-GB" sz="1600" dirty="0">
                <a:solidFill>
                  <a:srgbClr val="C00000"/>
                </a:solidFill>
              </a:rPr>
              <a:t>Installation of illegal submersible pumps </a:t>
            </a:r>
          </a:p>
          <a:p>
            <a:pPr marL="285750" indent="-285750">
              <a:buFont typeface="Arial" panose="020B0604020202020204" pitchFamily="34" charset="0"/>
              <a:buChar char="•"/>
            </a:pPr>
            <a:r>
              <a:rPr lang="en-GB" sz="1600" dirty="0">
                <a:solidFill>
                  <a:srgbClr val="C00000"/>
                </a:solidFill>
              </a:rPr>
              <a:t>Lack of capacity of supervision and maintenance of water point and latrines by Barisal City Corporation</a:t>
            </a:r>
          </a:p>
          <a:p>
            <a:r>
              <a:rPr lang="en-GB" sz="1600" b="1" dirty="0">
                <a:solidFill>
                  <a:srgbClr val="002060"/>
                </a:solidFill>
              </a:rPr>
              <a:t>What resources did you need or lack?</a:t>
            </a:r>
          </a:p>
          <a:p>
            <a:pPr marL="285750" indent="-285750">
              <a:buFont typeface="Arial" panose="020B0604020202020204" pitchFamily="34" charset="0"/>
              <a:buChar char="•"/>
            </a:pPr>
            <a:r>
              <a:rPr lang="en-GB" sz="1600" dirty="0">
                <a:solidFill>
                  <a:srgbClr val="C00000"/>
                </a:solidFill>
              </a:rPr>
              <a:t>Shortage of human resources in BCC in terms of supervision and maintenance of communal infrastructures  </a:t>
            </a:r>
          </a:p>
          <a:p>
            <a:pPr marL="285750" indent="-285750">
              <a:buFont typeface="Arial" panose="020B0604020202020204" pitchFamily="34" charset="0"/>
              <a:buChar char="•"/>
            </a:pPr>
            <a:endParaRPr lang="en-GB" sz="1600" dirty="0">
              <a:solidFill>
                <a:srgbClr val="FF0000"/>
              </a:solidFill>
            </a:endParaRPr>
          </a:p>
          <a:p>
            <a:pPr marL="285750" indent="-285750">
              <a:buFont typeface="Arial" panose="020B0604020202020204" pitchFamily="34" charset="0"/>
              <a:buChar char="•"/>
            </a:pPr>
            <a:endParaRPr lang="en-GB" sz="1600" dirty="0">
              <a:solidFill>
                <a:srgbClr val="002060"/>
              </a:solidFill>
            </a:endParaRPr>
          </a:p>
          <a:p>
            <a:pPr marL="285750" indent="-285750">
              <a:buFont typeface="Arial" panose="020B0604020202020204" pitchFamily="34" charset="0"/>
              <a:buChar char="•"/>
            </a:pPr>
            <a:endParaRPr lang="en-GB" sz="1600" dirty="0">
              <a:solidFill>
                <a:srgbClr val="002060"/>
              </a:solidFill>
            </a:endParaRPr>
          </a:p>
          <a:p>
            <a:pPr marL="285750" indent="-285750">
              <a:buFont typeface="Arial" panose="020B0604020202020204" pitchFamily="34" charset="0"/>
              <a:buChar char="•"/>
            </a:pPr>
            <a:endParaRPr lang="en-GB" sz="1600" dirty="0">
              <a:solidFill>
                <a:srgbClr val="002060"/>
              </a:solidFill>
            </a:endParaRPr>
          </a:p>
          <a:p>
            <a:pPr marL="285750" indent="-285750">
              <a:buFont typeface="Arial" panose="020B0604020202020204" pitchFamily="34" charset="0"/>
              <a:buChar char="•"/>
            </a:pPr>
            <a:endParaRPr lang="en-GB" sz="1600" dirty="0">
              <a:solidFill>
                <a:srgbClr val="002060"/>
              </a:solidFill>
            </a:endParaRPr>
          </a:p>
          <a:p>
            <a:pPr marL="285750" indent="-285750">
              <a:buFont typeface="Arial" panose="020B0604020202020204" pitchFamily="34" charset="0"/>
              <a:buChar char="•"/>
            </a:pPr>
            <a:endParaRPr lang="en-GB" sz="1600" dirty="0">
              <a:solidFill>
                <a:srgbClr val="002060"/>
              </a:solidFill>
            </a:endParaRPr>
          </a:p>
          <a:p>
            <a:pPr marL="285750" indent="-285750">
              <a:buFont typeface="Arial" panose="020B0604020202020204" pitchFamily="34" charset="0"/>
              <a:buChar char="•"/>
            </a:pPr>
            <a:endParaRPr lang="en-GB" sz="1600" dirty="0">
              <a:solidFill>
                <a:srgbClr val="002060"/>
              </a:solidFill>
            </a:endParaRPr>
          </a:p>
          <a:p>
            <a:pPr marL="285750" indent="-285750">
              <a:buFont typeface="Arial" panose="020B0604020202020204" pitchFamily="34" charset="0"/>
              <a:buChar char="•"/>
            </a:pPr>
            <a:endParaRPr lang="en-GB" sz="1600" dirty="0">
              <a:solidFill>
                <a:srgbClr val="002060"/>
              </a:solidFill>
            </a:endParaRPr>
          </a:p>
          <a:p>
            <a:pPr marL="285750" indent="-285750">
              <a:buFont typeface="Arial" panose="020B0604020202020204" pitchFamily="34" charset="0"/>
              <a:buChar char="•"/>
            </a:pPr>
            <a:endParaRPr lang="en-GB" sz="1600" dirty="0">
              <a:solidFill>
                <a:srgbClr val="002060"/>
              </a:solidFill>
            </a:endParaRPr>
          </a:p>
          <a:p>
            <a:pPr marL="285750" indent="-285750">
              <a:buFont typeface="Arial" panose="020B0604020202020204" pitchFamily="34" charset="0"/>
              <a:buChar char="•"/>
            </a:pPr>
            <a:endParaRPr lang="en-GB" sz="1600" dirty="0">
              <a:solidFill>
                <a:srgbClr val="002060"/>
              </a:solidFill>
            </a:endParaRPr>
          </a:p>
        </p:txBody>
      </p:sp>
    </p:spTree>
    <p:extLst>
      <p:ext uri="{BB962C8B-B14F-4D97-AF65-F5344CB8AC3E}">
        <p14:creationId xmlns:p14="http://schemas.microsoft.com/office/powerpoint/2010/main" val="2602916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2060"/>
                </a:solidFill>
              </a:rPr>
              <a:t>Project photos</a:t>
            </a:r>
          </a:p>
        </p:txBody>
      </p:sp>
      <p:sp>
        <p:nvSpPr>
          <p:cNvPr id="5" name="Oval 4"/>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pic>
        <p:nvPicPr>
          <p:cNvPr id="6" name="Picture 2" descr="C:\Users\M&amp;E\Desktop\Presentation\Drain\Charbadna 2\IMG_2804.JPG"/>
          <p:cNvPicPr>
            <a:picLocks noGrp="1" noChangeAspect="1" noChangeArrowheads="1"/>
          </p:cNvPicPr>
          <p:nvPr>
            <p:ph type="pic" sz="quarter" idx="10"/>
          </p:nvPr>
        </p:nvPicPr>
        <p:blipFill>
          <a:blip r:embed="rId2" cstate="print">
            <a:extLst>
              <a:ext uri="{28A0092B-C50C-407E-A947-70E740481C1C}">
                <a14:useLocalDpi xmlns:a14="http://schemas.microsoft.com/office/drawing/2010/main" val="0"/>
              </a:ext>
            </a:extLst>
          </a:blip>
          <a:srcRect t="21111" b="21111"/>
          <a:stretch>
            <a:fillRect/>
          </a:stretch>
        </p:blipFill>
        <p:spPr bwMode="auto">
          <a:xfrm>
            <a:off x="1444985" y="1340768"/>
            <a:ext cx="3494862" cy="21169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M&amp;E\Desktop\Presentation\Drain\Charbadna 2\IMG_850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29342" y="1340768"/>
            <a:ext cx="3147166" cy="21169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M&amp;E\Desktop\Presentation\IMG_5796.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4984" y="3559142"/>
            <a:ext cx="3493559" cy="239013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Users\BRC\Desktop\IMG_0254.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29342" y="3587635"/>
            <a:ext cx="3162118" cy="2361644"/>
          </a:xfrm>
          <a:prstGeom prst="rect">
            <a:avLst/>
          </a:prstGeom>
          <a:noFill/>
          <a:ln>
            <a:noFill/>
          </a:ln>
        </p:spPr>
      </p:pic>
      <p:sp>
        <p:nvSpPr>
          <p:cNvPr id="10" name="Title 1"/>
          <p:cNvSpPr txBox="1">
            <a:spLocks/>
          </p:cNvSpPr>
          <p:nvPr/>
        </p:nvSpPr>
        <p:spPr>
          <a:xfrm>
            <a:off x="1457559" y="3017371"/>
            <a:ext cx="3468407" cy="388783"/>
          </a:xfrm>
          <a:prstGeom prst="rect">
            <a:avLst/>
          </a:prstGeom>
        </p:spPr>
        <p:txBody>
          <a:bodyPr/>
          <a:lst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b="1" i="1">
                <a:solidFill>
                  <a:schemeClr val="tx1"/>
                </a:solidFill>
                <a:latin typeface="Arial" pitchFamily="34" charset="0"/>
                <a:cs typeface="Arial" pitchFamily="34" charset="0"/>
              </a:defRPr>
            </a:lvl2pPr>
            <a:lvl3pPr algn="l" rtl="0" eaLnBrk="0" fontAlgn="base" hangingPunct="0">
              <a:spcBef>
                <a:spcPct val="0"/>
              </a:spcBef>
              <a:spcAft>
                <a:spcPct val="0"/>
              </a:spcAft>
              <a:defRPr sz="2800" b="1" i="1">
                <a:solidFill>
                  <a:schemeClr val="tx1"/>
                </a:solidFill>
                <a:latin typeface="Arial" pitchFamily="34" charset="0"/>
                <a:cs typeface="Arial" pitchFamily="34" charset="0"/>
              </a:defRPr>
            </a:lvl3pPr>
            <a:lvl4pPr algn="l" rtl="0" eaLnBrk="0" fontAlgn="base" hangingPunct="0">
              <a:spcBef>
                <a:spcPct val="0"/>
              </a:spcBef>
              <a:spcAft>
                <a:spcPct val="0"/>
              </a:spcAft>
              <a:defRPr sz="2800" b="1" i="1">
                <a:solidFill>
                  <a:schemeClr val="tx1"/>
                </a:solidFill>
                <a:latin typeface="Arial" pitchFamily="34" charset="0"/>
                <a:cs typeface="Arial" pitchFamily="34" charset="0"/>
              </a:defRPr>
            </a:lvl4pPr>
            <a:lvl5pPr algn="l" rtl="0" eaLnBrk="0" fontAlgn="base" hangingPunct="0">
              <a:spcBef>
                <a:spcPct val="0"/>
              </a:spcBef>
              <a:spcAft>
                <a:spcPct val="0"/>
              </a:spcAft>
              <a:defRPr sz="28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a:lstStyle>
          <a:p>
            <a:r>
              <a:rPr lang="en-GB" sz="1600" dirty="0">
                <a:solidFill>
                  <a:srgbClr val="00B0F0"/>
                </a:solidFill>
              </a:rPr>
              <a:t>Water logging before V2R project</a:t>
            </a:r>
          </a:p>
        </p:txBody>
      </p:sp>
      <p:sp>
        <p:nvSpPr>
          <p:cNvPr id="11" name="Title 1"/>
          <p:cNvSpPr txBox="1">
            <a:spLocks/>
          </p:cNvSpPr>
          <p:nvPr/>
        </p:nvSpPr>
        <p:spPr>
          <a:xfrm>
            <a:off x="5114390" y="2852937"/>
            <a:ext cx="3162118" cy="537830"/>
          </a:xfrm>
          <a:prstGeom prst="rect">
            <a:avLst/>
          </a:prstGeom>
        </p:spPr>
        <p:txBody>
          <a:bodyPr/>
          <a:lst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b="1" i="1">
                <a:solidFill>
                  <a:schemeClr val="tx1"/>
                </a:solidFill>
                <a:latin typeface="Arial" pitchFamily="34" charset="0"/>
                <a:cs typeface="Arial" pitchFamily="34" charset="0"/>
              </a:defRPr>
            </a:lvl2pPr>
            <a:lvl3pPr algn="l" rtl="0" eaLnBrk="0" fontAlgn="base" hangingPunct="0">
              <a:spcBef>
                <a:spcPct val="0"/>
              </a:spcBef>
              <a:spcAft>
                <a:spcPct val="0"/>
              </a:spcAft>
              <a:defRPr sz="2800" b="1" i="1">
                <a:solidFill>
                  <a:schemeClr val="tx1"/>
                </a:solidFill>
                <a:latin typeface="Arial" pitchFamily="34" charset="0"/>
                <a:cs typeface="Arial" pitchFamily="34" charset="0"/>
              </a:defRPr>
            </a:lvl3pPr>
            <a:lvl4pPr algn="l" rtl="0" eaLnBrk="0" fontAlgn="base" hangingPunct="0">
              <a:spcBef>
                <a:spcPct val="0"/>
              </a:spcBef>
              <a:spcAft>
                <a:spcPct val="0"/>
              </a:spcAft>
              <a:defRPr sz="2800" b="1" i="1">
                <a:solidFill>
                  <a:schemeClr val="tx1"/>
                </a:solidFill>
                <a:latin typeface="Arial" pitchFamily="34" charset="0"/>
                <a:cs typeface="Arial" pitchFamily="34" charset="0"/>
              </a:defRPr>
            </a:lvl4pPr>
            <a:lvl5pPr algn="l" rtl="0" eaLnBrk="0" fontAlgn="base" hangingPunct="0">
              <a:spcBef>
                <a:spcPct val="0"/>
              </a:spcBef>
              <a:spcAft>
                <a:spcPct val="0"/>
              </a:spcAft>
              <a:defRPr sz="28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a:lstStyle>
          <a:p>
            <a:r>
              <a:rPr lang="en-GB" sz="1600" dirty="0">
                <a:solidFill>
                  <a:srgbClr val="00B0F0"/>
                </a:solidFill>
              </a:rPr>
              <a:t>Drainage construction by V2R project</a:t>
            </a:r>
          </a:p>
        </p:txBody>
      </p:sp>
      <p:sp>
        <p:nvSpPr>
          <p:cNvPr id="12" name="Title 1"/>
          <p:cNvSpPr txBox="1">
            <a:spLocks/>
          </p:cNvSpPr>
          <p:nvPr/>
        </p:nvSpPr>
        <p:spPr>
          <a:xfrm>
            <a:off x="1444984" y="5334144"/>
            <a:ext cx="3468407" cy="615135"/>
          </a:xfrm>
          <a:prstGeom prst="rect">
            <a:avLst/>
          </a:prstGeom>
        </p:spPr>
        <p:txBody>
          <a:bodyPr/>
          <a:lst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b="1" i="1">
                <a:solidFill>
                  <a:schemeClr val="tx1"/>
                </a:solidFill>
                <a:latin typeface="Arial" pitchFamily="34" charset="0"/>
                <a:cs typeface="Arial" pitchFamily="34" charset="0"/>
              </a:defRPr>
            </a:lvl2pPr>
            <a:lvl3pPr algn="l" rtl="0" eaLnBrk="0" fontAlgn="base" hangingPunct="0">
              <a:spcBef>
                <a:spcPct val="0"/>
              </a:spcBef>
              <a:spcAft>
                <a:spcPct val="0"/>
              </a:spcAft>
              <a:defRPr sz="2800" b="1" i="1">
                <a:solidFill>
                  <a:schemeClr val="tx1"/>
                </a:solidFill>
                <a:latin typeface="Arial" pitchFamily="34" charset="0"/>
                <a:cs typeface="Arial" pitchFamily="34" charset="0"/>
              </a:defRPr>
            </a:lvl3pPr>
            <a:lvl4pPr algn="l" rtl="0" eaLnBrk="0" fontAlgn="base" hangingPunct="0">
              <a:spcBef>
                <a:spcPct val="0"/>
              </a:spcBef>
              <a:spcAft>
                <a:spcPct val="0"/>
              </a:spcAft>
              <a:defRPr sz="2800" b="1" i="1">
                <a:solidFill>
                  <a:schemeClr val="tx1"/>
                </a:solidFill>
                <a:latin typeface="Arial" pitchFamily="34" charset="0"/>
                <a:cs typeface="Arial" pitchFamily="34" charset="0"/>
              </a:defRPr>
            </a:lvl4pPr>
            <a:lvl5pPr algn="l" rtl="0" eaLnBrk="0" fontAlgn="base" hangingPunct="0">
              <a:spcBef>
                <a:spcPct val="0"/>
              </a:spcBef>
              <a:spcAft>
                <a:spcPct val="0"/>
              </a:spcAft>
              <a:defRPr sz="28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a:lstStyle>
          <a:p>
            <a:r>
              <a:rPr lang="en-GB" sz="1600" dirty="0">
                <a:solidFill>
                  <a:srgbClr val="00B0F0"/>
                </a:solidFill>
              </a:rPr>
              <a:t>Tube-well maintenance </a:t>
            </a:r>
            <a:r>
              <a:rPr lang="en-GB" sz="1600" dirty="0" err="1">
                <a:solidFill>
                  <a:srgbClr val="00B0F0"/>
                </a:solidFill>
              </a:rPr>
              <a:t>V2R</a:t>
            </a:r>
            <a:r>
              <a:rPr lang="en-GB" sz="1600" dirty="0">
                <a:solidFill>
                  <a:srgbClr val="00B0F0"/>
                </a:solidFill>
              </a:rPr>
              <a:t> project</a:t>
            </a:r>
          </a:p>
        </p:txBody>
      </p:sp>
      <p:sp>
        <p:nvSpPr>
          <p:cNvPr id="13" name="Title 1"/>
          <p:cNvSpPr txBox="1">
            <a:spLocks/>
          </p:cNvSpPr>
          <p:nvPr/>
        </p:nvSpPr>
        <p:spPr>
          <a:xfrm>
            <a:off x="5121866" y="5323063"/>
            <a:ext cx="3162118" cy="615135"/>
          </a:xfrm>
          <a:prstGeom prst="rect">
            <a:avLst/>
          </a:prstGeom>
        </p:spPr>
        <p:txBody>
          <a:bodyPr/>
          <a:lst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b="1" i="1">
                <a:solidFill>
                  <a:schemeClr val="tx1"/>
                </a:solidFill>
                <a:latin typeface="Arial" pitchFamily="34" charset="0"/>
                <a:cs typeface="Arial" pitchFamily="34" charset="0"/>
              </a:defRPr>
            </a:lvl2pPr>
            <a:lvl3pPr algn="l" rtl="0" eaLnBrk="0" fontAlgn="base" hangingPunct="0">
              <a:spcBef>
                <a:spcPct val="0"/>
              </a:spcBef>
              <a:spcAft>
                <a:spcPct val="0"/>
              </a:spcAft>
              <a:defRPr sz="2800" b="1" i="1">
                <a:solidFill>
                  <a:schemeClr val="tx1"/>
                </a:solidFill>
                <a:latin typeface="Arial" pitchFamily="34" charset="0"/>
                <a:cs typeface="Arial" pitchFamily="34" charset="0"/>
              </a:defRPr>
            </a:lvl3pPr>
            <a:lvl4pPr algn="l" rtl="0" eaLnBrk="0" fontAlgn="base" hangingPunct="0">
              <a:spcBef>
                <a:spcPct val="0"/>
              </a:spcBef>
              <a:spcAft>
                <a:spcPct val="0"/>
              </a:spcAft>
              <a:defRPr sz="2800" b="1" i="1">
                <a:solidFill>
                  <a:schemeClr val="tx1"/>
                </a:solidFill>
                <a:latin typeface="Arial" pitchFamily="34" charset="0"/>
                <a:cs typeface="Arial" pitchFamily="34" charset="0"/>
              </a:defRPr>
            </a:lvl4pPr>
            <a:lvl5pPr algn="l" rtl="0" eaLnBrk="0" fontAlgn="base" hangingPunct="0">
              <a:spcBef>
                <a:spcPct val="0"/>
              </a:spcBef>
              <a:spcAft>
                <a:spcPct val="0"/>
              </a:spcAft>
              <a:defRPr sz="28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a:lstStyle>
          <a:p>
            <a:r>
              <a:rPr lang="en-GB" sz="1600" dirty="0">
                <a:solidFill>
                  <a:srgbClr val="00B0F0"/>
                </a:solidFill>
              </a:rPr>
              <a:t>Support for waste removal by V2R project</a:t>
            </a:r>
          </a:p>
        </p:txBody>
      </p:sp>
    </p:spTree>
    <p:extLst>
      <p:ext uri="{BB962C8B-B14F-4D97-AF65-F5344CB8AC3E}">
        <p14:creationId xmlns:p14="http://schemas.microsoft.com/office/powerpoint/2010/main" val="1111863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838"/>
            <a:ext cx="6858000" cy="917922"/>
          </a:xfrm>
        </p:spPr>
        <p:txBody>
          <a:bodyPr/>
          <a:lstStyle/>
          <a:p>
            <a:pPr algn="ctr"/>
            <a:r>
              <a:rPr lang="en-GB" sz="1600" dirty="0">
                <a:solidFill>
                  <a:srgbClr val="002060"/>
                </a:solidFill>
              </a:rPr>
              <a:t>Urban WASH Technical Working Group Nairobi, September 2017</a:t>
            </a:r>
            <a:br>
              <a:rPr lang="en-GB" sz="1600" dirty="0">
                <a:solidFill>
                  <a:srgbClr val="002060"/>
                </a:solidFill>
              </a:rPr>
            </a:br>
            <a:r>
              <a:rPr lang="en-GB" sz="1600" dirty="0">
                <a:solidFill>
                  <a:srgbClr val="002060"/>
                </a:solidFill>
              </a:rPr>
              <a:t>Standard PP for Case Studies</a:t>
            </a:r>
            <a:br>
              <a:rPr lang="en-GB" sz="1400" dirty="0">
                <a:solidFill>
                  <a:srgbClr val="002060"/>
                </a:solidFill>
              </a:rPr>
            </a:br>
            <a:endParaRPr lang="en-GB" sz="1400" dirty="0"/>
          </a:p>
        </p:txBody>
      </p:sp>
      <p:sp>
        <p:nvSpPr>
          <p:cNvPr id="5" name="Oval 4"/>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
        <p:nvSpPr>
          <p:cNvPr id="6" name="TextBox 5"/>
          <p:cNvSpPr txBox="1"/>
          <p:nvPr/>
        </p:nvSpPr>
        <p:spPr>
          <a:xfrm>
            <a:off x="179512" y="1628800"/>
            <a:ext cx="8640960" cy="3754874"/>
          </a:xfrm>
          <a:prstGeom prst="rect">
            <a:avLst/>
          </a:prstGeom>
          <a:noFill/>
        </p:spPr>
        <p:txBody>
          <a:bodyPr wrap="square" rtlCol="0">
            <a:spAutoFit/>
          </a:bodyPr>
          <a:lstStyle/>
          <a:p>
            <a:endParaRPr lang="en-GB" dirty="0">
              <a:solidFill>
                <a:srgbClr val="002060"/>
              </a:solidFill>
            </a:endParaRPr>
          </a:p>
          <a:p>
            <a:pPr algn="ctr"/>
            <a:r>
              <a:rPr lang="en-US" sz="2000" b="1" dirty="0">
                <a:solidFill>
                  <a:srgbClr val="002060"/>
                </a:solidFill>
              </a:rPr>
              <a:t>Conclusion</a:t>
            </a:r>
          </a:p>
          <a:p>
            <a:pPr marL="285750" indent="-285750" algn="just">
              <a:buFont typeface="Wingdings" pitchFamily="2" charset="2"/>
              <a:buChar char="§"/>
            </a:pPr>
            <a:endParaRPr lang="en-US" sz="2000" dirty="0">
              <a:solidFill>
                <a:srgbClr val="002060"/>
              </a:solidFill>
            </a:endParaRPr>
          </a:p>
          <a:p>
            <a:pPr marL="285750" indent="-285750" algn="just">
              <a:buFont typeface="Wingdings" pitchFamily="2" charset="2"/>
              <a:buChar char="§"/>
            </a:pPr>
            <a:r>
              <a:rPr lang="en-US" sz="2000" dirty="0">
                <a:solidFill>
                  <a:srgbClr val="002060"/>
                </a:solidFill>
              </a:rPr>
              <a:t>Half of the population of Bangladesh will live in urban areas by 2030.</a:t>
            </a:r>
          </a:p>
          <a:p>
            <a:pPr marL="285750" indent="-285750" algn="just">
              <a:buFont typeface="Wingdings" pitchFamily="2" charset="2"/>
              <a:buChar char="§"/>
            </a:pPr>
            <a:r>
              <a:rPr lang="en-US" sz="2000" dirty="0">
                <a:solidFill>
                  <a:srgbClr val="002060"/>
                </a:solidFill>
              </a:rPr>
              <a:t>More efforts will be required to address the growing needs regarding water and sanitation of low income communities living in urban areas in Bangladesh </a:t>
            </a:r>
          </a:p>
          <a:p>
            <a:pPr marL="285750" indent="-285750" algn="just">
              <a:buFont typeface="Wingdings" pitchFamily="2" charset="2"/>
              <a:buChar char="§"/>
            </a:pPr>
            <a:r>
              <a:rPr lang="en-US" sz="2000" dirty="0">
                <a:solidFill>
                  <a:srgbClr val="002060"/>
                </a:solidFill>
              </a:rPr>
              <a:t>Utilizing the status of BDRCS as an auxiliary organization of the government in urban  programming.     </a:t>
            </a:r>
          </a:p>
          <a:p>
            <a:pPr marL="285750" indent="-285750" algn="just">
              <a:buFont typeface="Wingdings" pitchFamily="2" charset="2"/>
              <a:buChar char="§"/>
            </a:pPr>
            <a:r>
              <a:rPr lang="en-US" sz="2000" dirty="0">
                <a:solidFill>
                  <a:srgbClr val="002060"/>
                </a:solidFill>
              </a:rPr>
              <a:t>Empowering local community, inclusion to local government bodies and functional linkage with the local government to ensure services even after the project     </a:t>
            </a:r>
            <a:endParaRPr lang="en-GB" sz="2000" dirty="0">
              <a:solidFill>
                <a:srgbClr val="002060"/>
              </a:solidFill>
            </a:endParaRPr>
          </a:p>
        </p:txBody>
      </p:sp>
    </p:spTree>
    <p:extLst>
      <p:ext uri="{BB962C8B-B14F-4D97-AF65-F5344CB8AC3E}">
        <p14:creationId xmlns:p14="http://schemas.microsoft.com/office/powerpoint/2010/main" val="3777922351"/>
      </p:ext>
    </p:extLst>
  </p:cSld>
  <p:clrMapOvr>
    <a:masterClrMapping/>
  </p:clrMapOvr>
</p:sld>
</file>

<file path=ppt/theme/theme1.xml><?xml version="1.0" encoding="utf-8"?>
<a:theme xmlns:a="http://schemas.openxmlformats.org/drawingml/2006/main" name="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1132</TotalTime>
  <Words>492</Words>
  <Application>Microsoft Office PowerPoint</Application>
  <PresentationFormat>On-screen Show (4:3)</PresentationFormat>
  <Paragraphs>59</Paragraphs>
  <Slides>5</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Arial Rounded MT Bold</vt:lpstr>
      <vt:lpstr>Calibri</vt:lpstr>
      <vt:lpstr>Wingdings</vt:lpstr>
      <vt:lpstr>IFRC_2011 presentation-EN</vt:lpstr>
      <vt:lpstr>Custom Design</vt:lpstr>
      <vt:lpstr>Urban WASH Technical Working Group Nairobi, September 2017 Standard PP for Case Studies.  Note:  Detailed information or reports should be sent to R. Fraser to be uploaded onto the wiki site before the meeting. This template is for you to summarise and present your project during the meeting. </vt:lpstr>
      <vt:lpstr>Urban WASH Technical Working Group Nairobi, September 2017 Standard PP for Case Studies</vt:lpstr>
      <vt:lpstr>Urban WASH Technical Working Group Nairobi, September 2017 Standard PP for Case Studies </vt:lpstr>
      <vt:lpstr>Project photos</vt:lpstr>
      <vt:lpstr>Urban WASH Technical Working Group Nairobi, September 2017 Standard PP for Case Studies </vt:lpstr>
    </vt:vector>
  </TitlesOfParts>
  <Company>IFRC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marine.wallace;Uli Jaspers</dc:creator>
  <cp:lastModifiedBy>Robert FRASER</cp:lastModifiedBy>
  <cp:revision>248</cp:revision>
  <cp:lastPrinted>2016-04-20T08:21:41Z</cp:lastPrinted>
  <dcterms:created xsi:type="dcterms:W3CDTF">2011-05-17T09:54:11Z</dcterms:created>
  <dcterms:modified xsi:type="dcterms:W3CDTF">2017-09-22T05:23:12Z</dcterms:modified>
</cp:coreProperties>
</file>