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notesMasterIdLst>
    <p:notesMasterId r:id="rId40"/>
  </p:notesMasterIdLst>
  <p:handoutMasterIdLst>
    <p:handoutMasterId r:id="rId41"/>
  </p:handoutMasterIdLst>
  <p:sldIdLst>
    <p:sldId id="384" r:id="rId3"/>
    <p:sldId id="370" r:id="rId4"/>
    <p:sldId id="387" r:id="rId5"/>
    <p:sldId id="388" r:id="rId6"/>
    <p:sldId id="389" r:id="rId7"/>
    <p:sldId id="390" r:id="rId8"/>
    <p:sldId id="385" r:id="rId9"/>
    <p:sldId id="396" r:id="rId10"/>
    <p:sldId id="394" r:id="rId11"/>
    <p:sldId id="395" r:id="rId12"/>
    <p:sldId id="391" r:id="rId13"/>
    <p:sldId id="392" r:id="rId14"/>
    <p:sldId id="393" r:id="rId15"/>
    <p:sldId id="399" r:id="rId16"/>
    <p:sldId id="400" r:id="rId17"/>
    <p:sldId id="423"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419" r:id="rId37"/>
    <p:sldId id="422" r:id="rId38"/>
    <p:sldId id="420" r:id="rId39"/>
  </p:sldIdLst>
  <p:sldSz cx="9144000" cy="6858000" type="screen4x3"/>
  <p:notesSz cx="6797675" cy="987266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C21"/>
    <a:srgbClr val="002060"/>
    <a:srgbClr val="541818"/>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08" autoAdjust="0"/>
    <p:restoredTop sz="86429" autoAdjust="0"/>
  </p:normalViewPr>
  <p:slideViewPr>
    <p:cSldViewPr>
      <p:cViewPr varScale="1">
        <p:scale>
          <a:sx n="63" d="100"/>
          <a:sy n="63" d="100"/>
        </p:scale>
        <p:origin x="1278" y="78"/>
      </p:cViewPr>
      <p:guideLst>
        <p:guide orient="horz" pos="2160"/>
        <p:guide pos="2880"/>
      </p:guideLst>
    </p:cSldViewPr>
  </p:slideViewPr>
  <p:outlineViewPr>
    <p:cViewPr>
      <p:scale>
        <a:sx n="33" d="100"/>
        <a:sy n="33" d="100"/>
      </p:scale>
      <p:origin x="270" y="7392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124" y="-6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6"/>
          </a:xfrm>
          <a:prstGeom prst="rect">
            <a:avLst/>
          </a:prstGeom>
        </p:spPr>
        <p:txBody>
          <a:bodyPr vert="horz" lIns="91440" tIns="45720" rIns="91440" bIns="45720" rtlCol="0"/>
          <a:lstStyle>
            <a:lvl1pPr algn="l">
              <a:defRPr sz="1200" smtClean="0"/>
            </a:lvl1pPr>
          </a:lstStyle>
          <a:p>
            <a:pPr>
              <a:defRPr/>
            </a:pPr>
            <a:endParaRPr lang="en-GB" dirty="0"/>
          </a:p>
        </p:txBody>
      </p:sp>
      <p:sp>
        <p:nvSpPr>
          <p:cNvPr id="3" name="Date Placehold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smtClean="0"/>
            </a:lvl1pPr>
          </a:lstStyle>
          <a:p>
            <a:pPr>
              <a:defRPr/>
            </a:pPr>
            <a:fld id="{E9193C0B-0D08-4E2A-B725-3752F6CA8538}" type="datetimeFigureOut">
              <a:rPr lang="en-GB"/>
              <a:pPr>
                <a:defRPr/>
              </a:pPr>
              <a:t>28/09/2017</a:t>
            </a:fld>
            <a:endParaRPr lang="en-GB" dirty="0"/>
          </a:p>
        </p:txBody>
      </p:sp>
      <p:sp>
        <p:nvSpPr>
          <p:cNvPr id="4" name="Footer Placeholder 3"/>
          <p:cNvSpPr>
            <a:spLocks noGrp="1"/>
          </p:cNvSpPr>
          <p:nvPr>
            <p:ph type="ftr" sz="quarter" idx="2"/>
          </p:nvPr>
        </p:nvSpPr>
        <p:spPr>
          <a:xfrm>
            <a:off x="0" y="9376899"/>
            <a:ext cx="2946400" cy="494185"/>
          </a:xfrm>
          <a:prstGeom prst="rect">
            <a:avLst/>
          </a:prstGeom>
        </p:spPr>
        <p:txBody>
          <a:bodyPr vert="horz" lIns="91440" tIns="45720" rIns="91440" bIns="45720" rtlCol="0" anchor="b"/>
          <a:lstStyle>
            <a:lvl1pPr algn="l">
              <a:defRPr sz="1200" smtClean="0"/>
            </a:lvl1pPr>
          </a:lstStyle>
          <a:p>
            <a:pPr>
              <a:defRPr/>
            </a:pPr>
            <a:endParaRPr lang="en-GB" dirty="0"/>
          </a:p>
        </p:txBody>
      </p:sp>
      <p:sp>
        <p:nvSpPr>
          <p:cNvPr id="5" name="Slide Number Placeholder 4"/>
          <p:cNvSpPr>
            <a:spLocks noGrp="1"/>
          </p:cNvSpPr>
          <p:nvPr>
            <p:ph type="sldNum" sz="quarter" idx="3"/>
          </p:nvPr>
        </p:nvSpPr>
        <p:spPr>
          <a:xfrm>
            <a:off x="3849688" y="9376899"/>
            <a:ext cx="2946400" cy="494185"/>
          </a:xfrm>
          <a:prstGeom prst="rect">
            <a:avLst/>
          </a:prstGeom>
        </p:spPr>
        <p:txBody>
          <a:bodyPr vert="horz" lIns="91440" tIns="45720" rIns="91440" bIns="45720" rtlCol="0" anchor="b"/>
          <a:lstStyle>
            <a:lvl1pPr algn="r">
              <a:defRPr sz="1200" smtClean="0"/>
            </a:lvl1pPr>
          </a:lstStyle>
          <a:p>
            <a:pPr>
              <a:defRPr/>
            </a:pPr>
            <a:fld id="{DBB45137-13A1-4792-9020-2316740E028C}" type="slidenum">
              <a:rPr lang="en-GB"/>
              <a:pPr>
                <a:defRPr/>
              </a:pPr>
              <a:t>‹#›</a:t>
            </a:fld>
            <a:endParaRPr lang="en-GB" dirty="0"/>
          </a:p>
        </p:txBody>
      </p:sp>
    </p:spTree>
    <p:extLst>
      <p:ext uri="{BB962C8B-B14F-4D97-AF65-F5344CB8AC3E}">
        <p14:creationId xmlns:p14="http://schemas.microsoft.com/office/powerpoint/2010/main" val="1591798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6"/>
          </a:xfrm>
          <a:prstGeom prst="rect">
            <a:avLst/>
          </a:prstGeom>
        </p:spPr>
        <p:txBody>
          <a:bodyPr vert="horz" lIns="89150" tIns="44575" rIns="89150" bIns="44575" rtlCol="0"/>
          <a:lstStyle>
            <a:lvl1pPr algn="l">
              <a:defRPr sz="1100">
                <a:latin typeface="Arial" charset="0"/>
                <a:cs typeface="Arial" charset="0"/>
              </a:defRPr>
            </a:lvl1pPr>
          </a:lstStyle>
          <a:p>
            <a:pPr>
              <a:defRPr/>
            </a:pPr>
            <a:endParaRPr lang="es-ES_tradnl" dirty="0"/>
          </a:p>
        </p:txBody>
      </p:sp>
      <p:sp>
        <p:nvSpPr>
          <p:cNvPr id="3" name="Date Placeholder 2"/>
          <p:cNvSpPr>
            <a:spLocks noGrp="1"/>
          </p:cNvSpPr>
          <p:nvPr>
            <p:ph type="dt" idx="1"/>
          </p:nvPr>
        </p:nvSpPr>
        <p:spPr>
          <a:xfrm>
            <a:off x="3849688" y="0"/>
            <a:ext cx="2946400" cy="494186"/>
          </a:xfrm>
          <a:prstGeom prst="rect">
            <a:avLst/>
          </a:prstGeom>
        </p:spPr>
        <p:txBody>
          <a:bodyPr vert="horz" lIns="89150" tIns="44575" rIns="89150" bIns="44575" rtlCol="0"/>
          <a:lstStyle>
            <a:lvl1pPr algn="r">
              <a:defRPr sz="1100">
                <a:latin typeface="Arial" charset="0"/>
                <a:cs typeface="Arial" charset="0"/>
              </a:defRPr>
            </a:lvl1pPr>
          </a:lstStyle>
          <a:p>
            <a:pPr>
              <a:defRPr/>
            </a:pPr>
            <a:fld id="{09AE83C6-13C0-48DB-AEA9-205C088AE42D}" type="datetimeFigureOut">
              <a:rPr lang="es-ES_tradnl"/>
              <a:pPr>
                <a:defRPr/>
              </a:pPr>
              <a:t>28/09/2017</a:t>
            </a:fld>
            <a:endParaRPr lang="es-ES_tradnl" dirty="0"/>
          </a:p>
        </p:txBody>
      </p:sp>
      <p:sp>
        <p:nvSpPr>
          <p:cNvPr id="4" name="Slide Image Placeholder 3"/>
          <p:cNvSpPr>
            <a:spLocks noGrp="1" noRot="1" noChangeAspect="1"/>
          </p:cNvSpPr>
          <p:nvPr>
            <p:ph type="sldImg" idx="2"/>
          </p:nvPr>
        </p:nvSpPr>
        <p:spPr>
          <a:xfrm>
            <a:off x="928688" y="739775"/>
            <a:ext cx="4940300" cy="3705225"/>
          </a:xfrm>
          <a:prstGeom prst="rect">
            <a:avLst/>
          </a:prstGeom>
          <a:noFill/>
          <a:ln w="12700">
            <a:solidFill>
              <a:prstClr val="black"/>
            </a:solidFill>
          </a:ln>
        </p:spPr>
        <p:txBody>
          <a:bodyPr vert="horz" lIns="89150" tIns="44575" rIns="89150" bIns="44575" rtlCol="0" anchor="ctr"/>
          <a:lstStyle/>
          <a:p>
            <a:pPr lvl="0"/>
            <a:endParaRPr lang="es-ES_tradnl" noProof="0" dirty="0"/>
          </a:p>
        </p:txBody>
      </p:sp>
      <p:sp>
        <p:nvSpPr>
          <p:cNvPr id="5" name="Notes Placeholder 4"/>
          <p:cNvSpPr>
            <a:spLocks noGrp="1"/>
          </p:cNvSpPr>
          <p:nvPr>
            <p:ph type="body" sz="quarter" idx="3"/>
          </p:nvPr>
        </p:nvSpPr>
        <p:spPr>
          <a:xfrm>
            <a:off x="679450" y="4689239"/>
            <a:ext cx="5438775" cy="4442935"/>
          </a:xfrm>
          <a:prstGeom prst="rect">
            <a:avLst/>
          </a:prstGeom>
        </p:spPr>
        <p:txBody>
          <a:bodyPr vert="horz" lIns="89150" tIns="44575" rIns="89150" bIns="4457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ES_tradnl" noProof="0"/>
          </a:p>
        </p:txBody>
      </p:sp>
      <p:sp>
        <p:nvSpPr>
          <p:cNvPr id="6" name="Footer Placeholder 5"/>
          <p:cNvSpPr>
            <a:spLocks noGrp="1"/>
          </p:cNvSpPr>
          <p:nvPr>
            <p:ph type="ftr" sz="quarter" idx="4"/>
          </p:nvPr>
        </p:nvSpPr>
        <p:spPr>
          <a:xfrm>
            <a:off x="0" y="9376899"/>
            <a:ext cx="2946400" cy="494185"/>
          </a:xfrm>
          <a:prstGeom prst="rect">
            <a:avLst/>
          </a:prstGeom>
        </p:spPr>
        <p:txBody>
          <a:bodyPr vert="horz" lIns="89150" tIns="44575" rIns="89150" bIns="44575" rtlCol="0" anchor="b"/>
          <a:lstStyle>
            <a:lvl1pPr algn="l">
              <a:defRPr sz="1100">
                <a:latin typeface="Arial" charset="0"/>
                <a:cs typeface="Arial" charset="0"/>
              </a:defRPr>
            </a:lvl1pPr>
          </a:lstStyle>
          <a:p>
            <a:pPr>
              <a:defRPr/>
            </a:pPr>
            <a:endParaRPr lang="es-ES_tradnl" dirty="0"/>
          </a:p>
        </p:txBody>
      </p:sp>
      <p:sp>
        <p:nvSpPr>
          <p:cNvPr id="7" name="Slide Number Placeholder 6"/>
          <p:cNvSpPr>
            <a:spLocks noGrp="1"/>
          </p:cNvSpPr>
          <p:nvPr>
            <p:ph type="sldNum" sz="quarter" idx="5"/>
          </p:nvPr>
        </p:nvSpPr>
        <p:spPr>
          <a:xfrm>
            <a:off x="3849688" y="9376899"/>
            <a:ext cx="2946400" cy="494185"/>
          </a:xfrm>
          <a:prstGeom prst="rect">
            <a:avLst/>
          </a:prstGeom>
        </p:spPr>
        <p:txBody>
          <a:bodyPr vert="horz" lIns="89150" tIns="44575" rIns="89150" bIns="44575" rtlCol="0" anchor="b"/>
          <a:lstStyle>
            <a:lvl1pPr algn="r">
              <a:defRPr sz="1100">
                <a:latin typeface="Arial" charset="0"/>
                <a:cs typeface="Arial" charset="0"/>
              </a:defRPr>
            </a:lvl1pPr>
          </a:lstStyle>
          <a:p>
            <a:pPr>
              <a:defRPr/>
            </a:pPr>
            <a:fld id="{55FE1987-CEAC-48DA-B404-DE5109E627C2}" type="slidenum">
              <a:rPr lang="es-ES_tradnl"/>
              <a:pPr>
                <a:defRPr/>
              </a:pPr>
              <a:t>‹#›</a:t>
            </a:fld>
            <a:endParaRPr lang="es-ES_tradnl" dirty="0"/>
          </a:p>
        </p:txBody>
      </p:sp>
    </p:spTree>
    <p:extLst>
      <p:ext uri="{BB962C8B-B14F-4D97-AF65-F5344CB8AC3E}">
        <p14:creationId xmlns:p14="http://schemas.microsoft.com/office/powerpoint/2010/main" val="2986268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5FE1987-CEAC-48DA-B404-DE5109E627C2}" type="slidenum">
              <a:rPr lang="es-ES_tradnl" smtClean="0"/>
              <a:pPr>
                <a:defRPr/>
              </a:pPr>
              <a:t>1</a:t>
            </a:fld>
            <a:endParaRPr lang="es-ES_tradnl" dirty="0"/>
          </a:p>
        </p:txBody>
      </p:sp>
    </p:spTree>
    <p:extLst>
      <p:ext uri="{BB962C8B-B14F-4D97-AF65-F5344CB8AC3E}">
        <p14:creationId xmlns:p14="http://schemas.microsoft.com/office/powerpoint/2010/main" val="177757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FE1987-CEAC-48DA-B404-DE5109E627C2}" type="slidenum">
              <a:rPr lang="es-ES_tradnl" smtClean="0"/>
              <a:pPr>
                <a:defRPr/>
              </a:pPr>
              <a:t>6</a:t>
            </a:fld>
            <a:endParaRPr lang="es-ES_tradnl" dirty="0"/>
          </a:p>
        </p:txBody>
      </p:sp>
    </p:spTree>
    <p:extLst>
      <p:ext uri="{BB962C8B-B14F-4D97-AF65-F5344CB8AC3E}">
        <p14:creationId xmlns:p14="http://schemas.microsoft.com/office/powerpoint/2010/main" val="319816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FE1987-CEAC-48DA-B404-DE5109E627C2}" type="slidenum">
              <a:rPr lang="es-ES_tradnl" smtClean="0"/>
              <a:pPr>
                <a:defRPr/>
              </a:pPr>
              <a:t>36</a:t>
            </a:fld>
            <a:endParaRPr lang="es-ES_tradnl" dirty="0"/>
          </a:p>
        </p:txBody>
      </p:sp>
    </p:spTree>
    <p:extLst>
      <p:ext uri="{BB962C8B-B14F-4D97-AF65-F5344CB8AC3E}">
        <p14:creationId xmlns:p14="http://schemas.microsoft.com/office/powerpoint/2010/main" val="145185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cs typeface="Arial" pitchFamily="34" charset="0"/>
                </a:rPr>
                <a:t>Federation</a:t>
              </a:r>
            </a:p>
            <a:p>
              <a:pPr algn="ctr" fontAlgn="auto">
                <a:spcBef>
                  <a:spcPts val="0"/>
                </a:spcBef>
                <a:spcAft>
                  <a:spcPts val="0"/>
                </a:spcAft>
                <a:defRPr/>
              </a:pPr>
              <a:r>
                <a:rPr lang="en-US" sz="1000" b="1" dirty="0">
                  <a:solidFill>
                    <a:schemeClr val="bg1"/>
                  </a:solidFill>
                  <a:latin typeface="Arial" pitchFamily="34" charset="0"/>
                  <a:cs typeface="Arial" pitchFamily="34" charset="0"/>
                </a:rPr>
                <a:t>Health</a:t>
              </a:r>
            </a:p>
            <a:p>
              <a:pPr algn="ctr" fontAlgn="auto">
                <a:spcBef>
                  <a:spcPts val="0"/>
                </a:spcBef>
                <a:spcAft>
                  <a:spcPts val="0"/>
                </a:spcAft>
                <a:defRPr/>
              </a:pPr>
              <a:r>
                <a:rPr lang="en-US" sz="1000" b="1" dirty="0">
                  <a:solidFill>
                    <a:schemeClr val="bg1"/>
                  </a:solidFill>
                  <a:latin typeface="Arial" pitchFamily="34" charset="0"/>
                  <a:cs typeface="Arial" pitchFamily="34" charset="0"/>
                </a:rPr>
                <a:t> WatSan/EH</a:t>
              </a:r>
            </a:p>
          </p:txBody>
        </p:sp>
      </p:gr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990600" y="3886200"/>
            <a:ext cx="7239000" cy="1752600"/>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F1AAA2D-7AF4-4BC7-87FD-D7F5408F7F3B}"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A5F2289-0BC8-4073-8ECD-F1013F2E0E1A}"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9507C4A-4376-4586-BD19-D3AC3B4A6205}"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BE21A1CD-2ECB-42DD-BD5A-67A8747FAB67}"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53E0AE14-B9C1-44FA-9955-44FE2276C9D0}"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16C1FAB0-8846-42CD-BA9B-EFD961C30E2A}"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13557164-09EE-4B9F-9182-445A51E7A849}" type="slidenum">
              <a:rPr lang="en-GB"/>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DDB420D7-3DC2-49F0-B3DE-CF7A141BF1E6}" type="slidenum">
              <a:rPr lang="en-GB"/>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D087F4C8-1872-4E7F-AC3B-326FF1AE0478}"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DF65489C-BA7C-40EE-8BD5-D80C977AB668}"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28800" y="332656"/>
            <a:ext cx="6858000" cy="1143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1828800" y="1676400"/>
            <a:ext cx="6858000"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263CB826-BB65-43D4-8C06-D4A1233BA325}"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8378A975-CD99-44FB-96BD-3026E458D3D6}"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a:prstGeom prst="rect">
            <a:avLst/>
          </a:prstGeom>
        </p:spPr>
        <p:txBody>
          <a:bodyPr rtlCol="0">
            <a:normAutofit/>
          </a:bodyPr>
          <a:lstStyle/>
          <a:p>
            <a:pPr lvl="0"/>
            <a:r>
              <a:rPr lang="en-US" noProof="0" dirty="0"/>
              <a:t>Click icon to add chart</a:t>
            </a:r>
            <a:endParaRPr lang="en-GB" noProof="0" dirty="0"/>
          </a:p>
        </p:txBody>
      </p:sp>
      <p:sp>
        <p:nvSpPr>
          <p:cNvPr id="5" name="Title 4"/>
          <p:cNvSpPr>
            <a:spLocks noGrp="1"/>
          </p:cNvSpPr>
          <p:nvPr>
            <p:ph type="title"/>
          </p:nvPr>
        </p:nvSpPr>
        <p:spPr>
          <a:xfrm>
            <a:off x="1828800" y="350838"/>
            <a:ext cx="6858000" cy="1143000"/>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1"/>
          </p:nvPr>
        </p:nvSpPr>
        <p:spPr>
          <a:xfrm>
            <a:off x="3959770" y="1676400"/>
            <a:ext cx="4724400"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28800" y="350838"/>
            <a:ext cx="6858000" cy="1143000"/>
          </a:xfrm>
          <a:prstGeom prst="rect">
            <a:avLst/>
          </a:prstGeom>
        </p:spPr>
        <p:txBody>
          <a:bodyPr/>
          <a:lstStyle/>
          <a:p>
            <a:r>
              <a:rPr lang="en-US"/>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a:prstGeom prst="rect">
            <a:avLst/>
          </a:prstGeom>
        </p:spPr>
        <p:txBody>
          <a:bodyPr rtlCol="0">
            <a:normAutofit/>
          </a:body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a:prstGeom prst="rect">
            <a:avLst/>
          </a:prstGeom>
        </p:spPr>
        <p:txBody>
          <a:body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28800" y="350838"/>
            <a:ext cx="6858000" cy="1143000"/>
          </a:xfrm>
          <a:prstGeom prst="rect">
            <a:avLst/>
          </a:prstGeom>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76400"/>
            <a:ext cx="4038600" cy="4191000"/>
          </a:xfrm>
          <a:prstGeom prst="rect">
            <a:avLst/>
          </a:prstGeo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76400"/>
            <a:ext cx="4038600" cy="4191000"/>
          </a:xfrm>
          <a:prstGeom prst="rect">
            <a:avLst/>
          </a:prstGeo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28800" y="350838"/>
            <a:ext cx="6858000" cy="1143000"/>
          </a:xfrm>
          <a:prstGeom prst="rect">
            <a:avLst/>
          </a:prstGeo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676399"/>
            <a:ext cx="4040188" cy="574675"/>
          </a:xfrm>
          <a:prstGeom prst="rect">
            <a:avLst/>
          </a:prstGeo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51075"/>
            <a:ext cx="4040188" cy="3616325"/>
          </a:xfrm>
          <a:prstGeom prst="rect">
            <a:avLst/>
          </a:prstGeo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676399"/>
            <a:ext cx="4041775" cy="574675"/>
          </a:xfrm>
          <a:prstGeom prst="rect">
            <a:avLst/>
          </a:prstGeo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51075"/>
            <a:ext cx="4041775" cy="3616325"/>
          </a:xfrm>
          <a:prstGeom prst="rect">
            <a:avLst/>
          </a:prstGeo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p:nvSpPr>
          <p:spPr>
            <a:xfrm>
              <a:off x="533400" y="498475"/>
              <a:ext cx="4724400" cy="3590727"/>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cs typeface="Arial" pitchFamily="34" charset="0"/>
                </a:rPr>
                <a:t>FOR FURTHER INFORMATION</a:t>
              </a:r>
              <a:r>
                <a:rPr lang="en-US" sz="2000" b="1" baseline="0" dirty="0">
                  <a:solidFill>
                    <a:srgbClr val="E8C7B0"/>
                  </a:solidFill>
                  <a:latin typeface="Arial" pitchFamily="34" charset="0"/>
                  <a:cs typeface="Arial" pitchFamily="34" charset="0"/>
                </a:rPr>
                <a:t> </a:t>
              </a:r>
              <a:r>
                <a:rPr lang="en-US" sz="2000" b="1" baseline="30000" dirty="0">
                  <a:solidFill>
                    <a:srgbClr val="E8C7B0"/>
                  </a:solidFill>
                  <a:latin typeface="Arial" pitchFamily="34" charset="0"/>
                  <a:cs typeface="Arial" pitchFamily="34" charset="0"/>
                </a:rPr>
                <a:t>PLEASE CONTACT:</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IFRC Water, Sanitation, and Emergency Health Unit</a:t>
              </a:r>
            </a:p>
            <a:p>
              <a:pPr fontAlgn="auto">
                <a:spcBef>
                  <a:spcPts val="0"/>
                </a:spcBef>
                <a:spcAft>
                  <a:spcPts val="0"/>
                </a:spcAft>
                <a:defRPr/>
              </a:pPr>
              <a:r>
                <a:rPr lang="en-US" sz="2000" baseline="30000" dirty="0">
                  <a:solidFill>
                    <a:schemeClr val="bg1"/>
                  </a:solidFill>
                  <a:latin typeface="Arial" pitchFamily="34" charset="0"/>
                  <a:cs typeface="Arial" pitchFamily="34" charset="0"/>
                </a:rPr>
                <a:t>William Carter, WatSan Senior Officer</a:t>
              </a:r>
              <a:br>
                <a:rPr lang="en-US" sz="2000"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TEL. : +41 022 730 4218</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EMAIL: william.carter@ifrc.org</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INTERNATIONAL FEDERATION OF </a:t>
              </a:r>
              <a:br>
                <a:rPr lang="en-US" sz="2000" b="1"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FAX.: +41 22 733 03 95</a:t>
              </a:r>
              <a:endParaRPr lang="en-US" sz="2000" dirty="0">
                <a:solidFill>
                  <a:schemeClr val="bg1"/>
                </a:solidFill>
                <a:latin typeface="Arial" pitchFamily="34" charset="0"/>
                <a:cs typeface="Arial" pitchFamily="34" charset="0"/>
              </a:endParaRPr>
            </a:p>
          </p:txBody>
        </p:sp>
        <p:pic>
          <p:nvPicPr>
            <p:cNvPr id="6" name="Picture 15" descr="SLCM-icons logo-EN.jpg"/>
            <p:cNvPicPr>
              <a:picLocks noChangeAspect="1"/>
            </p:cNvPicPr>
            <p:nvPr/>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28800" y="350838"/>
            <a:ext cx="6858000" cy="1143000"/>
          </a:xfrm>
          <a:prstGeom prst="rect">
            <a:avLst/>
          </a:prstGeom>
        </p:spPr>
        <p:txBody>
          <a:bodyPr/>
          <a:lstStyle/>
          <a:p>
            <a:r>
              <a:rPr lang="en-US"/>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dirty="0">
                <a:solidFill>
                  <a:schemeClr val="bg1"/>
                </a:solidFill>
                <a:latin typeface="Arial Rounded MT Bold" pitchFamily="-110" charset="0"/>
                <a:ea typeface="Arial Rounded MT Bold" pitchFamily="-110" charset="0"/>
                <a:cs typeface="Arial Rounded MT Bold" pitchFamily="-110" charset="0"/>
              </a:endParaRPr>
            </a:p>
          </p:txBody>
        </p:sp>
        <p:pic>
          <p:nvPicPr>
            <p:cNvPr id="1033" name="Picture 14" descr="IFRC_logo_EN.gif"/>
            <p:cNvPicPr>
              <a:picLocks noChangeAspect="1"/>
            </p:cNvPicPr>
            <p:nvPr/>
          </p:nvPicPr>
          <p:blipFill>
            <a:blip r:embed="rId11" cstate="print"/>
            <a:srcRect/>
            <a:stretch>
              <a:fillRect/>
            </a:stretch>
          </p:blipFill>
          <p:spPr bwMode="auto">
            <a:xfrm>
              <a:off x="5613869" y="6172201"/>
              <a:ext cx="3225331" cy="304800"/>
            </a:xfrm>
            <a:prstGeom prst="rect">
              <a:avLst/>
            </a:prstGeom>
            <a:noFill/>
            <a:ln w="9525">
              <a:noFill/>
              <a:miter lim="800000"/>
              <a:headEnd/>
              <a:tailEnd/>
            </a:ln>
          </p:spPr>
        </p:pic>
      </p:grpSp>
      <p:grpSp>
        <p:nvGrpSpPr>
          <p:cNvPr id="1027"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cs typeface="Arial" pitchFamily="34" charset="0"/>
                </a:rPr>
                <a:t>Federation</a:t>
              </a:r>
            </a:p>
            <a:p>
              <a:pPr algn="ctr" fontAlgn="auto">
                <a:spcBef>
                  <a:spcPts val="0"/>
                </a:spcBef>
                <a:spcAft>
                  <a:spcPts val="0"/>
                </a:spcAft>
                <a:defRPr/>
              </a:pPr>
              <a:r>
                <a:rPr lang="en-US" sz="1000" b="1" dirty="0">
                  <a:solidFill>
                    <a:schemeClr val="bg1"/>
                  </a:solidFill>
                  <a:latin typeface="Arial" pitchFamily="34" charset="0"/>
                  <a:cs typeface="Arial" pitchFamily="34" charset="0"/>
                </a:rPr>
                <a:t>Health</a:t>
              </a:r>
            </a:p>
            <a:p>
              <a:pPr algn="ctr" fontAlgn="auto">
                <a:spcBef>
                  <a:spcPts val="0"/>
                </a:spcBef>
                <a:spcAft>
                  <a:spcPts val="0"/>
                </a:spcAft>
                <a:defRPr/>
              </a:pPr>
              <a:r>
                <a:rPr lang="en-US" sz="1000" b="1" dirty="0">
                  <a:solidFill>
                    <a:schemeClr val="bg1"/>
                  </a:solidFill>
                  <a:latin typeface="Arial" pitchFamily="34" charset="0"/>
                  <a:cs typeface="Arial" pitchFamily="34" charset="0"/>
                </a:rPr>
                <a:t> WatSan/EH</a:t>
              </a:r>
            </a:p>
          </p:txBody>
        </p:sp>
      </p:grpSp>
      <p:sp>
        <p:nvSpPr>
          <p:cNvPr id="12" name="TextBox 11"/>
          <p:cNvSpPr txBox="1"/>
          <p:nvPr userDrawn="1"/>
        </p:nvSpPr>
        <p:spPr>
          <a:xfrm rot="188437">
            <a:off x="6310313" y="1938338"/>
            <a:ext cx="1852612" cy="369887"/>
          </a:xfrm>
          <a:prstGeom prst="rect">
            <a:avLst/>
          </a:prstGeom>
          <a:noFill/>
        </p:spPr>
        <p:txBody>
          <a:bodyPr>
            <a:spAutoFit/>
          </a:bodyPr>
          <a:lstStyle/>
          <a:p>
            <a:pPr>
              <a:defRPr/>
            </a:pPr>
            <a:endParaRPr lang="en-GB" dirty="0"/>
          </a:p>
        </p:txBody>
      </p:sp>
    </p:spTree>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66" r:id="rId9"/>
  </p:sldLayoutIdLst>
  <p:hf hdr="0" ftr="0" dt="0"/>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i="1">
          <a:solidFill>
            <a:schemeClr val="tx1"/>
          </a:solidFill>
          <a:latin typeface="Arial" pitchFamily="34" charset="0"/>
          <a:cs typeface="Arial" pitchFamily="34" charset="0"/>
        </a:defRPr>
      </a:lvl2pPr>
      <a:lvl3pPr algn="l" rtl="0" eaLnBrk="0" fontAlgn="base" hangingPunct="0">
        <a:spcBef>
          <a:spcPct val="0"/>
        </a:spcBef>
        <a:spcAft>
          <a:spcPct val="0"/>
        </a:spcAft>
        <a:defRPr sz="2800" b="1" i="1">
          <a:solidFill>
            <a:schemeClr val="tx1"/>
          </a:solidFill>
          <a:latin typeface="Arial" pitchFamily="34" charset="0"/>
          <a:cs typeface="Arial" pitchFamily="34" charset="0"/>
        </a:defRPr>
      </a:lvl3pPr>
      <a:lvl4pPr algn="l" rtl="0" eaLnBrk="0" fontAlgn="base" hangingPunct="0">
        <a:spcBef>
          <a:spcPct val="0"/>
        </a:spcBef>
        <a:spcAft>
          <a:spcPct val="0"/>
        </a:spcAft>
        <a:defRPr sz="2800" b="1" i="1">
          <a:solidFill>
            <a:schemeClr val="tx1"/>
          </a:solidFill>
          <a:latin typeface="Arial" pitchFamily="34" charset="0"/>
          <a:cs typeface="Arial" pitchFamily="34" charset="0"/>
        </a:defRPr>
      </a:lvl4pPr>
      <a:lvl5pPr algn="l" rtl="0" eaLnBrk="0" fontAlgn="base" hangingPunct="0">
        <a:spcBef>
          <a:spcPct val="0"/>
        </a:spcBef>
        <a:spcAft>
          <a:spcPct val="0"/>
        </a:spcAft>
        <a:defRPr sz="28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ACC800DA-399E-41C4-A6F0-DEE48DD6CE80}"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84368" cy="566936"/>
          </a:xfrm>
        </p:spPr>
        <p:txBody>
          <a:bodyPr/>
          <a:lstStyle/>
          <a:p>
            <a:pPr algn="ctr"/>
            <a:r>
              <a:rPr lang="en-GB" sz="2400" i="0" dirty="0">
                <a:solidFill>
                  <a:srgbClr val="002060"/>
                </a:solidFill>
              </a:rPr>
              <a:t>Urban WASH Technical Working Group Nairobi, September 2017</a:t>
            </a:r>
            <a:br>
              <a:rPr lang="en-GB" sz="2400" i="0" dirty="0">
                <a:solidFill>
                  <a:srgbClr val="002060"/>
                </a:solidFill>
              </a:rPr>
            </a:br>
            <a:r>
              <a:rPr lang="en-GB" sz="2400" i="0" dirty="0">
                <a:solidFill>
                  <a:srgbClr val="002060"/>
                </a:solidFill>
              </a:rPr>
              <a:t>Standard PP for Case Studies.</a:t>
            </a:r>
            <a:br>
              <a:rPr lang="en-GB" sz="2400" i="0" dirty="0">
                <a:solidFill>
                  <a:srgbClr val="002060"/>
                </a:solidFill>
              </a:rPr>
            </a:br>
            <a:r>
              <a:rPr lang="en-GB" sz="2400" i="0" dirty="0">
                <a:solidFill>
                  <a:srgbClr val="002060"/>
                </a:solidFill>
              </a:rPr>
              <a:t/>
            </a:r>
            <a:br>
              <a:rPr lang="en-GB" sz="2400" i="0" dirty="0">
                <a:solidFill>
                  <a:srgbClr val="002060"/>
                </a:solidFill>
              </a:rPr>
            </a:br>
            <a:r>
              <a:rPr lang="en-GB" sz="1400" dirty="0">
                <a:solidFill>
                  <a:srgbClr val="002060"/>
                </a:solidFill>
              </a:rPr>
              <a:t>Note:  Detailed information or reports should be sent to R. Fraser to be uploaded onto the wiki site before the meeting. This template is for you to summarise and present your project during the meeting. </a:t>
            </a:r>
            <a:endParaRPr lang="en-GB" sz="1400" i="0" dirty="0">
              <a:solidFill>
                <a:srgbClr val="002060"/>
              </a:solidFill>
            </a:endParaRPr>
          </a:p>
        </p:txBody>
      </p:sp>
      <p:sp>
        <p:nvSpPr>
          <p:cNvPr id="5" name="Oval 4"/>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sp>
        <p:nvSpPr>
          <p:cNvPr id="15" name="TextBox 14"/>
          <p:cNvSpPr txBox="1"/>
          <p:nvPr/>
        </p:nvSpPr>
        <p:spPr>
          <a:xfrm>
            <a:off x="4193703" y="2546268"/>
            <a:ext cx="2618783" cy="369332"/>
          </a:xfrm>
          <a:prstGeom prst="rect">
            <a:avLst/>
          </a:prstGeom>
          <a:noFill/>
        </p:spPr>
        <p:txBody>
          <a:bodyPr wrap="square" rtlCol="0">
            <a:spAutoFit/>
          </a:bodyPr>
          <a:lstStyle/>
          <a:p>
            <a:pPr algn="ctr"/>
            <a:r>
              <a:rPr lang="en-GB" dirty="0">
                <a:solidFill>
                  <a:schemeClr val="bg1">
                    <a:lumMod val="95000"/>
                  </a:schemeClr>
                </a:solidFill>
              </a:rPr>
              <a:t>WHERE WE WORK</a:t>
            </a:r>
          </a:p>
        </p:txBody>
      </p:sp>
      <p:sp>
        <p:nvSpPr>
          <p:cNvPr id="17" name="TextBox 16"/>
          <p:cNvSpPr txBox="1"/>
          <p:nvPr/>
        </p:nvSpPr>
        <p:spPr>
          <a:xfrm>
            <a:off x="395536" y="2276872"/>
            <a:ext cx="8496944" cy="3293209"/>
          </a:xfrm>
          <a:prstGeom prst="rect">
            <a:avLst/>
          </a:prstGeom>
          <a:noFill/>
        </p:spPr>
        <p:txBody>
          <a:bodyPr wrap="square" rtlCol="0">
            <a:spAutoFit/>
          </a:bodyPr>
          <a:lstStyle/>
          <a:p>
            <a:pPr marL="285750" lvl="0" indent="-285750">
              <a:buFont typeface="Wingdings" panose="05000000000000000000" pitchFamily="2" charset="2"/>
              <a:buChar char="Ø"/>
            </a:pPr>
            <a:r>
              <a:rPr lang="en-GB" sz="1600" b="1" dirty="0">
                <a:solidFill>
                  <a:srgbClr val="002060"/>
                </a:solidFill>
              </a:rPr>
              <a:t>National Society(s) active in this </a:t>
            </a:r>
            <a:r>
              <a:rPr lang="en-GB" sz="1600" b="1" dirty="0" smtClean="0">
                <a:solidFill>
                  <a:srgbClr val="002060"/>
                </a:solidFill>
              </a:rPr>
              <a:t>Project-: </a:t>
            </a:r>
            <a:r>
              <a:rPr lang="en-GB" sz="1600" i="1" dirty="0" smtClean="0">
                <a:solidFill>
                  <a:srgbClr val="002060"/>
                </a:solidFill>
              </a:rPr>
              <a:t>The Malawi Red Cross </a:t>
            </a:r>
            <a:r>
              <a:rPr lang="en-GB" sz="1600" i="1" dirty="0" smtClean="0">
                <a:solidFill>
                  <a:srgbClr val="002060"/>
                </a:solidFill>
              </a:rPr>
              <a:t>Society with </a:t>
            </a:r>
            <a:r>
              <a:rPr lang="en-GB" sz="1600" i="1" dirty="0">
                <a:solidFill>
                  <a:srgbClr val="002060"/>
                </a:solidFill>
              </a:rPr>
              <a:t>t</a:t>
            </a:r>
            <a:r>
              <a:rPr lang="en-GB" sz="1600" i="1" dirty="0" smtClean="0">
                <a:solidFill>
                  <a:srgbClr val="002060"/>
                </a:solidFill>
              </a:rPr>
              <a:t>echnical support </a:t>
            </a:r>
            <a:r>
              <a:rPr lang="en-GB" sz="1600" i="1" dirty="0" smtClean="0">
                <a:solidFill>
                  <a:srgbClr val="002060"/>
                </a:solidFill>
              </a:rPr>
              <a:t>from the </a:t>
            </a:r>
            <a:r>
              <a:rPr lang="en-GB" sz="1600" i="1" dirty="0" smtClean="0">
                <a:solidFill>
                  <a:srgbClr val="002060"/>
                </a:solidFill>
              </a:rPr>
              <a:t>Netherlands Red Cross</a:t>
            </a:r>
            <a:endParaRPr lang="en-GB" sz="1600" i="1" dirty="0">
              <a:solidFill>
                <a:srgbClr val="002060"/>
              </a:solidFill>
            </a:endParaRPr>
          </a:p>
          <a:p>
            <a:pPr marL="285750" lvl="0" indent="-285750">
              <a:buFont typeface="Wingdings" panose="05000000000000000000" pitchFamily="2" charset="2"/>
              <a:buChar char="Ø"/>
            </a:pPr>
            <a:endParaRPr lang="en-GB" sz="1600" b="1" dirty="0">
              <a:solidFill>
                <a:srgbClr val="002060"/>
              </a:solidFill>
            </a:endParaRPr>
          </a:p>
          <a:p>
            <a:pPr marL="285750" lvl="0" indent="-285750">
              <a:buFont typeface="Wingdings" panose="05000000000000000000" pitchFamily="2" charset="2"/>
              <a:buChar char="Ø"/>
            </a:pPr>
            <a:r>
              <a:rPr lang="en-GB" sz="1600" b="1" dirty="0" smtClean="0">
                <a:solidFill>
                  <a:srgbClr val="002060"/>
                </a:solidFill>
              </a:rPr>
              <a:t>Country/Location </a:t>
            </a:r>
            <a:r>
              <a:rPr lang="en-GB" sz="1600" b="1" dirty="0">
                <a:solidFill>
                  <a:srgbClr val="002060"/>
                </a:solidFill>
              </a:rPr>
              <a:t>of Project</a:t>
            </a:r>
            <a:r>
              <a:rPr lang="en-GB" sz="1600" b="1" dirty="0" smtClean="0">
                <a:solidFill>
                  <a:srgbClr val="002060"/>
                </a:solidFill>
              </a:rPr>
              <a:t>: </a:t>
            </a:r>
            <a:r>
              <a:rPr lang="en-GB" sz="1600" b="1" i="1" dirty="0" smtClean="0">
                <a:solidFill>
                  <a:srgbClr val="002060"/>
                </a:solidFill>
              </a:rPr>
              <a:t>Malawi in Mzuzu and Karonga city and town councils respectively</a:t>
            </a:r>
            <a:endParaRPr lang="en-GB" sz="1600" b="1" i="1" dirty="0">
              <a:solidFill>
                <a:srgbClr val="002060"/>
              </a:solidFill>
            </a:endParaRPr>
          </a:p>
          <a:p>
            <a:pPr lvl="0"/>
            <a:endParaRPr lang="en-GB" sz="1600" b="1" dirty="0" smtClean="0">
              <a:solidFill>
                <a:srgbClr val="002060"/>
              </a:solidFill>
            </a:endParaRPr>
          </a:p>
          <a:p>
            <a:pPr marL="285750" lvl="0" indent="-285750">
              <a:buFont typeface="Wingdings" panose="05000000000000000000" pitchFamily="2" charset="2"/>
              <a:buChar char="Ø"/>
            </a:pPr>
            <a:r>
              <a:rPr lang="en-GB" sz="1600" b="1" dirty="0" smtClean="0">
                <a:solidFill>
                  <a:srgbClr val="002060"/>
                </a:solidFill>
              </a:rPr>
              <a:t>Title </a:t>
            </a:r>
            <a:r>
              <a:rPr lang="en-GB" sz="1600" b="1" dirty="0">
                <a:solidFill>
                  <a:srgbClr val="002060"/>
                </a:solidFill>
              </a:rPr>
              <a:t>of Project/Case Study</a:t>
            </a:r>
            <a:r>
              <a:rPr lang="en-GB" sz="1600" b="1" dirty="0" smtClean="0">
                <a:solidFill>
                  <a:srgbClr val="002060"/>
                </a:solidFill>
              </a:rPr>
              <a:t>: </a:t>
            </a:r>
            <a:r>
              <a:rPr lang="en-GB" sz="1600" i="1" dirty="0" smtClean="0">
                <a:solidFill>
                  <a:srgbClr val="002060"/>
                </a:solidFill>
              </a:rPr>
              <a:t>Integrated WASH intervention in low income areas ( LIA)  </a:t>
            </a:r>
            <a:endParaRPr lang="en-GB" sz="1600" i="1" dirty="0">
              <a:solidFill>
                <a:srgbClr val="002060"/>
              </a:solidFill>
            </a:endParaRPr>
          </a:p>
          <a:p>
            <a:pPr lvl="0"/>
            <a:endParaRPr lang="en-GB" sz="1600" b="1" dirty="0">
              <a:solidFill>
                <a:srgbClr val="002060"/>
              </a:solidFill>
            </a:endParaRPr>
          </a:p>
          <a:p>
            <a:pPr marL="285750" lvl="0" indent="-285750">
              <a:buFont typeface="Wingdings" panose="05000000000000000000" pitchFamily="2" charset="2"/>
              <a:buChar char="Ø"/>
            </a:pPr>
            <a:r>
              <a:rPr lang="en-GB" sz="1600" b="1" dirty="0">
                <a:solidFill>
                  <a:srgbClr val="002060"/>
                </a:solidFill>
              </a:rPr>
              <a:t>Time scale of project</a:t>
            </a:r>
            <a:r>
              <a:rPr lang="en-GB" sz="1600" b="1" dirty="0" smtClean="0">
                <a:solidFill>
                  <a:srgbClr val="002060"/>
                </a:solidFill>
              </a:rPr>
              <a:t>: </a:t>
            </a:r>
            <a:r>
              <a:rPr lang="en-GB" sz="1600" i="1" dirty="0" smtClean="0">
                <a:solidFill>
                  <a:srgbClr val="002060"/>
                </a:solidFill>
              </a:rPr>
              <a:t>34 Months</a:t>
            </a:r>
            <a:endParaRPr lang="en-GB" sz="1600" i="1" dirty="0">
              <a:solidFill>
                <a:srgbClr val="002060"/>
              </a:solidFill>
            </a:endParaRPr>
          </a:p>
          <a:p>
            <a:pPr lvl="0"/>
            <a:endParaRPr lang="en-GB" sz="1600" b="1" dirty="0">
              <a:solidFill>
                <a:srgbClr val="002060"/>
              </a:solidFill>
            </a:endParaRPr>
          </a:p>
          <a:p>
            <a:pPr marL="285750" lvl="0" indent="-285750">
              <a:buFont typeface="Wingdings" panose="05000000000000000000" pitchFamily="2" charset="2"/>
              <a:buChar char="Ø"/>
            </a:pPr>
            <a:r>
              <a:rPr lang="en-GB" sz="1600" b="1" dirty="0">
                <a:solidFill>
                  <a:srgbClr val="002060"/>
                </a:solidFill>
              </a:rPr>
              <a:t>Approximate Total Budget </a:t>
            </a:r>
            <a:r>
              <a:rPr lang="en-GB" sz="1600" b="1" dirty="0" smtClean="0">
                <a:solidFill>
                  <a:srgbClr val="002060"/>
                </a:solidFill>
              </a:rPr>
              <a:t>(Euros): </a:t>
            </a:r>
            <a:r>
              <a:rPr lang="en-GB" sz="1600" i="1" dirty="0" smtClean="0">
                <a:solidFill>
                  <a:srgbClr val="002060"/>
                </a:solidFill>
              </a:rPr>
              <a:t>1.7 Million </a:t>
            </a:r>
            <a:endParaRPr lang="en-GB" sz="1600" i="1" dirty="0">
              <a:solidFill>
                <a:srgbClr val="002060"/>
              </a:solidFill>
            </a:endParaRPr>
          </a:p>
          <a:p>
            <a:pPr lvl="0"/>
            <a:endParaRPr lang="en-GB" sz="1600" b="1" dirty="0">
              <a:solidFill>
                <a:srgbClr val="002060"/>
              </a:solidFill>
            </a:endParaRPr>
          </a:p>
          <a:p>
            <a:pPr marL="285750" lvl="0" indent="-285750">
              <a:buFont typeface="Wingdings" panose="05000000000000000000" pitchFamily="2" charset="2"/>
              <a:buChar char="Ø"/>
            </a:pPr>
            <a:r>
              <a:rPr lang="en-GB" sz="1600" b="1" dirty="0">
                <a:solidFill>
                  <a:srgbClr val="002060"/>
                </a:solidFill>
              </a:rPr>
              <a:t>Target </a:t>
            </a:r>
            <a:r>
              <a:rPr lang="en-GB" sz="1600" dirty="0" smtClean="0">
                <a:solidFill>
                  <a:srgbClr val="002060"/>
                </a:solidFill>
              </a:rPr>
              <a:t>p</a:t>
            </a:r>
            <a:r>
              <a:rPr lang="en-GB" sz="1600" b="1" dirty="0" smtClean="0">
                <a:solidFill>
                  <a:srgbClr val="002060"/>
                </a:solidFill>
              </a:rPr>
              <a:t>opulation</a:t>
            </a:r>
            <a:r>
              <a:rPr lang="en-GB" sz="1600" i="1" dirty="0" smtClean="0">
                <a:solidFill>
                  <a:srgbClr val="002060"/>
                </a:solidFill>
              </a:rPr>
              <a:t>:45,000 Low Income Communities</a:t>
            </a:r>
            <a:endParaRPr lang="en-GB" sz="1600" i="1" dirty="0"/>
          </a:p>
        </p:txBody>
      </p:sp>
    </p:spTree>
    <p:extLst>
      <p:ext uri="{BB962C8B-B14F-4D97-AF65-F5344CB8AC3E}">
        <p14:creationId xmlns:p14="http://schemas.microsoft.com/office/powerpoint/2010/main" val="1653539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Challenges continues</a:t>
            </a:r>
            <a:endParaRPr lang="en-US" sz="2400" dirty="0"/>
          </a:p>
        </p:txBody>
      </p:sp>
      <p:sp>
        <p:nvSpPr>
          <p:cNvPr id="3" name="Picture Placeholder 2"/>
          <p:cNvSpPr>
            <a:spLocks noGrp="1"/>
          </p:cNvSpPr>
          <p:nvPr>
            <p:ph type="pic" sz="quarter" idx="10"/>
          </p:nvPr>
        </p:nvSpPr>
        <p:spPr/>
      </p:sp>
      <p:sp>
        <p:nvSpPr>
          <p:cNvPr id="4" name="Text Placeholder 3"/>
          <p:cNvSpPr>
            <a:spLocks noGrp="1"/>
          </p:cNvSpPr>
          <p:nvPr>
            <p:ph type="body" sz="quarter" idx="11"/>
          </p:nvPr>
        </p:nvSpPr>
        <p:spPr/>
        <p:txBody>
          <a:bodyPr/>
          <a:lstStyle/>
          <a:p>
            <a:pPr marL="285750" indent="-285750">
              <a:buFont typeface="Arial" panose="020B0604020202020204" pitchFamily="34" charset="0"/>
              <a:buChar char="•"/>
            </a:pPr>
            <a:r>
              <a:rPr lang="en-GB" sz="1600" dirty="0">
                <a:solidFill>
                  <a:srgbClr val="002060"/>
                </a:solidFill>
              </a:rPr>
              <a:t>Sometimes it was difficult to conduct hygiene promotion campaigns during the day because many people were out doing businesses as a result we were forced to conduct such campaigns at night  </a:t>
            </a:r>
          </a:p>
          <a:p>
            <a:endParaRPr lang="en-US" dirty="0"/>
          </a:p>
        </p:txBody>
      </p:sp>
    </p:spTree>
    <p:extLst>
      <p:ext uri="{BB962C8B-B14F-4D97-AF65-F5344CB8AC3E}">
        <p14:creationId xmlns:p14="http://schemas.microsoft.com/office/powerpoint/2010/main" val="1950058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Continued</a:t>
            </a:r>
            <a:endParaRPr lang="en-US" sz="2400" dirty="0"/>
          </a:p>
        </p:txBody>
      </p:sp>
      <p:sp>
        <p:nvSpPr>
          <p:cNvPr id="3" name="Picture Placeholder 2"/>
          <p:cNvSpPr>
            <a:spLocks noGrp="1"/>
          </p:cNvSpPr>
          <p:nvPr>
            <p:ph type="pic" sz="quarter" idx="10"/>
          </p:nvPr>
        </p:nvSpPr>
        <p:spPr>
          <a:xfrm>
            <a:off x="1979712" y="4437112"/>
            <a:ext cx="6707088" cy="1430288"/>
          </a:xfrm>
        </p:spPr>
      </p:sp>
      <p:sp>
        <p:nvSpPr>
          <p:cNvPr id="4" name="Text Placeholder 3"/>
          <p:cNvSpPr>
            <a:spLocks noGrp="1"/>
          </p:cNvSpPr>
          <p:nvPr>
            <p:ph type="body" sz="quarter" idx="11"/>
          </p:nvPr>
        </p:nvSpPr>
        <p:spPr>
          <a:xfrm>
            <a:off x="1979712" y="1631732"/>
            <a:ext cx="6707088" cy="2085300"/>
          </a:xfrm>
        </p:spPr>
        <p:txBody>
          <a:bodyPr/>
          <a:lstStyle/>
          <a:p>
            <a:pPr marL="285750" lvl="0" indent="-285750">
              <a:buFont typeface="Arial" panose="020B0604020202020204" pitchFamily="34" charset="0"/>
              <a:buChar char="•"/>
            </a:pPr>
            <a:r>
              <a:rPr lang="en-US" sz="1600" dirty="0"/>
              <a:t>MRCS needed more expertise in communication, hence the project engaged a consultant to help come up with communication strategy befitting the lifestyles for the urban people</a:t>
            </a:r>
            <a:r>
              <a:rPr lang="en-US" sz="1600" dirty="0" smtClean="0"/>
              <a:t>.</a:t>
            </a:r>
          </a:p>
          <a:p>
            <a:pPr marL="285750" indent="-285750">
              <a:buFont typeface="Arial" panose="020B0604020202020204" pitchFamily="34" charset="0"/>
              <a:buChar char="•"/>
            </a:pPr>
            <a:r>
              <a:rPr lang="en-US" sz="1600" dirty="0" smtClean="0"/>
              <a:t> </a:t>
            </a:r>
            <a:r>
              <a:rPr lang="en-US" sz="1600" dirty="0"/>
              <a:t>MRCS needed expertise to </a:t>
            </a:r>
            <a:r>
              <a:rPr lang="en-US" sz="1600" dirty="0" err="1"/>
              <a:t>desludge</a:t>
            </a:r>
            <a:r>
              <a:rPr lang="en-US" sz="1600" dirty="0"/>
              <a:t> latrines for completion of sanitation chain and sustained use of latrines, that is why a private sector with MDU expertise was required and engaged</a:t>
            </a:r>
          </a:p>
          <a:p>
            <a:pPr marL="285750" lvl="0" indent="-285750">
              <a:buFont typeface="Arial" panose="020B0604020202020204" pitchFamily="34" charset="0"/>
              <a:buChar char="•"/>
            </a:pPr>
            <a:endParaRPr lang="en-US" sz="1600" dirty="0"/>
          </a:p>
          <a:p>
            <a:r>
              <a:rPr lang="en-US" dirty="0"/>
              <a:t> </a:t>
            </a:r>
          </a:p>
          <a:p>
            <a:r>
              <a:rPr lang="en-US" dirty="0"/>
              <a:t> </a:t>
            </a:r>
          </a:p>
        </p:txBody>
      </p:sp>
    </p:spTree>
    <p:extLst>
      <p:ext uri="{BB962C8B-B14F-4D97-AF65-F5344CB8AC3E}">
        <p14:creationId xmlns:p14="http://schemas.microsoft.com/office/powerpoint/2010/main" val="3941201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Continued</a:t>
            </a:r>
            <a:endParaRPr lang="en-US" sz="1600" dirty="0"/>
          </a:p>
        </p:txBody>
      </p:sp>
      <p:sp>
        <p:nvSpPr>
          <p:cNvPr id="3" name="Picture Placeholder 2"/>
          <p:cNvSpPr>
            <a:spLocks noGrp="1"/>
          </p:cNvSpPr>
          <p:nvPr>
            <p:ph type="pic" sz="quarter" idx="10"/>
          </p:nvPr>
        </p:nvSpPr>
        <p:spPr>
          <a:xfrm>
            <a:off x="1783080" y="4437112"/>
            <a:ext cx="6858000" cy="2971800"/>
          </a:xfrm>
        </p:spPr>
      </p:sp>
      <p:sp>
        <p:nvSpPr>
          <p:cNvPr id="4" name="Text Placeholder 3"/>
          <p:cNvSpPr>
            <a:spLocks noGrp="1"/>
          </p:cNvSpPr>
          <p:nvPr>
            <p:ph type="body" sz="quarter" idx="11"/>
          </p:nvPr>
        </p:nvSpPr>
        <p:spPr>
          <a:xfrm>
            <a:off x="1979712" y="1628800"/>
            <a:ext cx="6707088" cy="3165420"/>
          </a:xfrm>
        </p:spPr>
        <p:txBody>
          <a:bodyPr/>
          <a:lstStyle/>
          <a:p>
            <a:pPr marL="285750" lvl="0" indent="-285750">
              <a:buFont typeface="Arial" panose="020B0604020202020204" pitchFamily="34" charset="0"/>
              <a:buChar char="•"/>
            </a:pPr>
            <a:r>
              <a:rPr lang="en-US" sz="1600" dirty="0" smtClean="0"/>
              <a:t>MRCS needed advanced expertise to properly supervise and guide construction works of the modern waste facilities constructed in </a:t>
            </a:r>
            <a:r>
              <a:rPr lang="en-US" sz="1600" dirty="0" err="1" smtClean="0"/>
              <a:t>Mzuzu</a:t>
            </a:r>
            <a:r>
              <a:rPr lang="en-US" sz="1600" dirty="0" smtClean="0"/>
              <a:t> and </a:t>
            </a:r>
            <a:r>
              <a:rPr lang="en-US" sz="1600" dirty="0" err="1" smtClean="0"/>
              <a:t>Karonga</a:t>
            </a:r>
            <a:r>
              <a:rPr lang="en-US" sz="1600" dirty="0" smtClean="0"/>
              <a:t>, however government and NLRC through their engineers came to our rescue to supervise and provide guidance on how best the facilities could be constructed.</a:t>
            </a:r>
          </a:p>
          <a:p>
            <a:endParaRPr lang="en-GB" sz="1600" dirty="0">
              <a:solidFill>
                <a:srgbClr val="002060"/>
              </a:solidFill>
            </a:endParaRPr>
          </a:p>
          <a:p>
            <a:pPr lvl="0"/>
            <a:endParaRPr lang="en-US" dirty="0"/>
          </a:p>
        </p:txBody>
      </p:sp>
    </p:spTree>
    <p:extLst>
      <p:ext uri="{BB962C8B-B14F-4D97-AF65-F5344CB8AC3E}">
        <p14:creationId xmlns:p14="http://schemas.microsoft.com/office/powerpoint/2010/main" val="1990390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Continued</a:t>
            </a:r>
            <a:endParaRPr lang="en-US" sz="1600" dirty="0"/>
          </a:p>
        </p:txBody>
      </p:sp>
      <p:sp>
        <p:nvSpPr>
          <p:cNvPr id="3" name="Picture Placeholder 2"/>
          <p:cNvSpPr>
            <a:spLocks noGrp="1"/>
          </p:cNvSpPr>
          <p:nvPr>
            <p:ph type="pic" sz="quarter" idx="10"/>
          </p:nvPr>
        </p:nvSpPr>
        <p:spPr/>
      </p:sp>
      <p:sp>
        <p:nvSpPr>
          <p:cNvPr id="4" name="Text Placeholder 3"/>
          <p:cNvSpPr>
            <a:spLocks noGrp="1"/>
          </p:cNvSpPr>
          <p:nvPr>
            <p:ph type="body" sz="quarter" idx="11"/>
          </p:nvPr>
        </p:nvSpPr>
        <p:spPr>
          <a:xfrm>
            <a:off x="1828800" y="1631732"/>
            <a:ext cx="6858000" cy="2589356"/>
          </a:xfrm>
        </p:spPr>
        <p:txBody>
          <a:bodyPr/>
          <a:lstStyle/>
          <a:p>
            <a:pPr marL="342900" lvl="0" indent="-342900">
              <a:buFont typeface="Arial" panose="020B0604020202020204" pitchFamily="34" charset="0"/>
              <a:buChar char="•"/>
            </a:pPr>
            <a:r>
              <a:rPr lang="en-GB" sz="1600" dirty="0">
                <a:solidFill>
                  <a:srgbClr val="002060"/>
                </a:solidFill>
              </a:rPr>
              <a:t>Working with private sectors &amp; research institutions helps to sustain and improve implementation of WASH intervention</a:t>
            </a:r>
            <a:r>
              <a:rPr lang="en-GB" sz="1600" dirty="0" smtClean="0">
                <a:solidFill>
                  <a:srgbClr val="002060"/>
                </a:solidFill>
              </a:rPr>
              <a:t>.</a:t>
            </a:r>
          </a:p>
          <a:p>
            <a:pPr lvl="0"/>
            <a:endParaRPr lang="en-GB" dirty="0">
              <a:solidFill>
                <a:srgbClr val="002060"/>
              </a:solidFill>
            </a:endParaRPr>
          </a:p>
          <a:p>
            <a:pPr lvl="0"/>
            <a:endParaRPr lang="en-GB" dirty="0">
              <a:solidFill>
                <a:srgbClr val="002060"/>
              </a:solidFill>
            </a:endParaRPr>
          </a:p>
        </p:txBody>
      </p:sp>
    </p:spTree>
    <p:extLst>
      <p:ext uri="{BB962C8B-B14F-4D97-AF65-F5344CB8AC3E}">
        <p14:creationId xmlns:p14="http://schemas.microsoft.com/office/powerpoint/2010/main" val="3690644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Mobile Desludging Unit </a:t>
            </a:r>
            <a:endParaRPr lang="en-US" sz="2400" dirty="0"/>
          </a:p>
        </p:txBody>
      </p:sp>
      <p:sp>
        <p:nvSpPr>
          <p:cNvPr id="3" name="Content Placeholder 2"/>
          <p:cNvSpPr>
            <a:spLocks noGrp="1"/>
          </p:cNvSpPr>
          <p:nvPr>
            <p:ph idx="1"/>
          </p:nvPr>
        </p:nvSpPr>
        <p:spPr/>
        <p:txBody>
          <a:bodyPr>
            <a:noAutofit/>
          </a:bodyPr>
          <a:lstStyle/>
          <a:p>
            <a:pPr marL="285750" indent="-285750">
              <a:buFont typeface="Arial" panose="020B0604020202020204" pitchFamily="34" charset="0"/>
              <a:buChar char="•"/>
            </a:pPr>
            <a:r>
              <a:rPr lang="en-ZA" sz="1600" dirty="0"/>
              <a:t>Pit latrines and in particular ventilated improved pit latrines (VIPs) are the most basic form of improved (acceptable) sanitation. However when the pit becomes full the facilities are no longer functional. </a:t>
            </a:r>
            <a:endParaRPr lang="en-US" sz="1600" dirty="0"/>
          </a:p>
        </p:txBody>
      </p:sp>
    </p:spTree>
    <p:extLst>
      <p:ext uri="{BB962C8B-B14F-4D97-AF65-F5344CB8AC3E}">
        <p14:creationId xmlns:p14="http://schemas.microsoft.com/office/powerpoint/2010/main" val="1034873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2400" b="1" dirty="0">
                <a:latin typeface="Gadugi" panose="020B0502040204020203" pitchFamily="34" charset="0"/>
              </a:rPr>
              <a:t>BACK GROUND OF MOBILE DESLUDGING UNIT - MDU</a:t>
            </a:r>
            <a:br>
              <a:rPr lang="nl-NL" sz="2400" b="1" dirty="0">
                <a:latin typeface="Gadugi" panose="020B0502040204020203" pitchFamily="34" charset="0"/>
              </a:rPr>
            </a:br>
            <a:endParaRPr lang="en-US" sz="2400"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1600" dirty="0"/>
              <a:t>With increasing Global interest in the management of faecal sludge in </a:t>
            </a:r>
            <a:r>
              <a:rPr lang="en-GB" sz="1600" dirty="0" smtClean="0"/>
              <a:t>un sewered </a:t>
            </a:r>
            <a:r>
              <a:rPr lang="en-GB" sz="1600" dirty="0"/>
              <a:t>areas, increasing effort is being placed on the development of equipment that can effectively, efficiently and safely empty and transport sludge from toilets such as all types pit latrines as well as infiltration pits (though commonly described as septic tanks) in some case. </a:t>
            </a:r>
          </a:p>
          <a:p>
            <a:pPr marL="0" indent="0">
              <a:buNone/>
            </a:pPr>
            <a:endParaRPr lang="en-US" dirty="0"/>
          </a:p>
        </p:txBody>
      </p:sp>
    </p:spTree>
    <p:extLst>
      <p:ext uri="{BB962C8B-B14F-4D97-AF65-F5344CB8AC3E}">
        <p14:creationId xmlns:p14="http://schemas.microsoft.com/office/powerpoint/2010/main" val="2754332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ZA" sz="1600" dirty="0"/>
              <a:t>Options include reverting to open defecation, abandoning the facility and building a new one or emptying the pit and safely disposing of the contents. </a:t>
            </a:r>
            <a:endParaRPr lang="en-US" sz="1600" dirty="0"/>
          </a:p>
          <a:p>
            <a:endParaRPr lang="en-US" sz="1600" dirty="0"/>
          </a:p>
        </p:txBody>
      </p:sp>
    </p:spTree>
    <p:extLst>
      <p:ext uri="{BB962C8B-B14F-4D97-AF65-F5344CB8AC3E}">
        <p14:creationId xmlns:p14="http://schemas.microsoft.com/office/powerpoint/2010/main" val="1419934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Gadugi" panose="020B0502040204020203" pitchFamily="34" charset="0"/>
              </a:rPr>
              <a:t>DEVELOPMENT OF MDU</a:t>
            </a:r>
            <a:endParaRPr lang="en-US" sz="2400"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1600" dirty="0"/>
              <a:t>A Mobile Desludging Unit (MDU) has been </a:t>
            </a:r>
            <a:r>
              <a:rPr lang="en-GB" sz="1600" dirty="0" smtClean="0"/>
              <a:t>developed and tested </a:t>
            </a:r>
            <a:r>
              <a:rPr lang="en-GB" sz="1600" dirty="0"/>
              <a:t>in </a:t>
            </a:r>
            <a:r>
              <a:rPr lang="en-GB" sz="1600" dirty="0" smtClean="0"/>
              <a:t>Malawi. </a:t>
            </a:r>
            <a:endParaRPr lang="en-GB" sz="1600" dirty="0" smtClean="0"/>
          </a:p>
          <a:p>
            <a:pPr marL="285750" indent="-285750">
              <a:buFont typeface="Arial" panose="020B0604020202020204" pitchFamily="34" charset="0"/>
              <a:buChar char="•"/>
            </a:pPr>
            <a:r>
              <a:rPr lang="en-GB" sz="1600" dirty="0" smtClean="0"/>
              <a:t>Developed </a:t>
            </a:r>
            <a:r>
              <a:rPr lang="en-GB" sz="1600" dirty="0" smtClean="0"/>
              <a:t>through both the Innovative and imitative </a:t>
            </a:r>
            <a:r>
              <a:rPr lang="en-GB" sz="1600" dirty="0" smtClean="0"/>
              <a:t>theories</a:t>
            </a:r>
          </a:p>
          <a:p>
            <a:pPr marL="285750" indent="-285750">
              <a:buFont typeface="Arial" panose="020B0604020202020204" pitchFamily="34" charset="0"/>
              <a:buChar char="•"/>
            </a:pPr>
            <a:r>
              <a:rPr lang="en-GB" sz="1600" dirty="0" smtClean="0"/>
              <a:t>Local </a:t>
            </a:r>
            <a:r>
              <a:rPr lang="en-GB" sz="1600" dirty="0" smtClean="0"/>
              <a:t>and International partners </a:t>
            </a:r>
            <a:r>
              <a:rPr lang="en-GB" sz="1600" dirty="0" smtClean="0"/>
              <a:t>involvement</a:t>
            </a:r>
          </a:p>
          <a:p>
            <a:pPr marL="285750" indent="-285750">
              <a:buFont typeface="Arial" panose="020B0604020202020204" pitchFamily="34" charset="0"/>
              <a:buChar char="•"/>
            </a:pPr>
            <a:r>
              <a:rPr lang="en-GB" sz="1600" dirty="0" smtClean="0"/>
              <a:t>Higher </a:t>
            </a:r>
            <a:r>
              <a:rPr lang="en-GB" sz="1600" dirty="0" smtClean="0"/>
              <a:t>learning institutions involvement</a:t>
            </a:r>
          </a:p>
          <a:p>
            <a:endParaRPr lang="en-GB" sz="1600" dirty="0" smtClean="0"/>
          </a:p>
          <a:p>
            <a:endParaRPr lang="en-GB" dirty="0" smtClean="0"/>
          </a:p>
          <a:p>
            <a:endParaRPr lang="en-GB" dirty="0" smtClean="0"/>
          </a:p>
          <a:p>
            <a:endParaRPr lang="en-GB" dirty="0"/>
          </a:p>
          <a:p>
            <a:endParaRPr lang="en-GB" dirty="0"/>
          </a:p>
        </p:txBody>
      </p:sp>
    </p:spTree>
    <p:extLst>
      <p:ext uri="{BB962C8B-B14F-4D97-AF65-F5344CB8AC3E}">
        <p14:creationId xmlns:p14="http://schemas.microsoft.com/office/powerpoint/2010/main" val="3665251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MDU</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081376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MDU at work</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824931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32656"/>
            <a:ext cx="6858000" cy="720080"/>
          </a:xfrm>
        </p:spPr>
        <p:txBody>
          <a:bodyPr/>
          <a:lstStyle/>
          <a:p>
            <a:pPr algn="ctr"/>
            <a:r>
              <a:rPr lang="en-GB" sz="2400" i="0" dirty="0">
                <a:solidFill>
                  <a:srgbClr val="002060"/>
                </a:solidFill>
              </a:rPr>
              <a:t>Urban WASH Technical Working Group Nairobi, September 2017</a:t>
            </a:r>
            <a:br>
              <a:rPr lang="en-GB" sz="2400" i="0" dirty="0">
                <a:solidFill>
                  <a:srgbClr val="002060"/>
                </a:solidFill>
              </a:rPr>
            </a:br>
            <a:r>
              <a:rPr lang="en-GB" sz="2400" i="0" dirty="0">
                <a:solidFill>
                  <a:srgbClr val="002060"/>
                </a:solidFill>
              </a:rPr>
              <a:t>Standard PP for Case Studies.</a:t>
            </a:r>
          </a:p>
        </p:txBody>
      </p:sp>
      <p:sp>
        <p:nvSpPr>
          <p:cNvPr id="10" name="Oval 9"/>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sp>
        <p:nvSpPr>
          <p:cNvPr id="5" name="TextBox 4"/>
          <p:cNvSpPr txBox="1"/>
          <p:nvPr/>
        </p:nvSpPr>
        <p:spPr>
          <a:xfrm>
            <a:off x="323528" y="1556792"/>
            <a:ext cx="8424936" cy="7232749"/>
          </a:xfrm>
          <a:prstGeom prst="rect">
            <a:avLst/>
          </a:prstGeom>
          <a:noFill/>
        </p:spPr>
        <p:txBody>
          <a:bodyPr wrap="square" rtlCol="0">
            <a:spAutoFit/>
          </a:bodyPr>
          <a:lstStyle/>
          <a:p>
            <a:r>
              <a:rPr lang="en-GB" sz="2400" b="1" dirty="0">
                <a:solidFill>
                  <a:srgbClr val="002060"/>
                </a:solidFill>
              </a:rPr>
              <a:t>Describe what the project delivers in water supply</a:t>
            </a:r>
            <a:r>
              <a:rPr lang="en-GB" sz="2400" b="1" dirty="0" smtClean="0">
                <a:solidFill>
                  <a:srgbClr val="002060"/>
                </a:solidFill>
              </a:rPr>
              <a:t>: </a:t>
            </a:r>
          </a:p>
          <a:p>
            <a:pPr marL="400050" indent="-400050">
              <a:buFont typeface="+mj-lt"/>
              <a:buAutoNum type="romanUcPeriod"/>
            </a:pPr>
            <a:r>
              <a:rPr lang="en-GB" sz="1600" b="1" dirty="0" smtClean="0">
                <a:solidFill>
                  <a:srgbClr val="002060"/>
                </a:solidFill>
              </a:rPr>
              <a:t> </a:t>
            </a:r>
            <a:r>
              <a:rPr lang="en-GB" sz="1600" i="1" dirty="0" smtClean="0">
                <a:solidFill>
                  <a:srgbClr val="002060"/>
                </a:solidFill>
              </a:rPr>
              <a:t>25 Water Kiosks rehabilitated and functional</a:t>
            </a:r>
          </a:p>
          <a:p>
            <a:pPr marL="400050" indent="-400050">
              <a:buFont typeface="+mj-lt"/>
              <a:buAutoNum type="romanUcPeriod"/>
            </a:pPr>
            <a:r>
              <a:rPr lang="en-GB" sz="1600" i="1" dirty="0" smtClean="0">
                <a:solidFill>
                  <a:srgbClr val="002060"/>
                </a:solidFill>
              </a:rPr>
              <a:t>20 New Water Kiosks constructed and functional </a:t>
            </a:r>
          </a:p>
          <a:p>
            <a:pPr marL="400050" indent="-400050">
              <a:buFont typeface="+mj-lt"/>
              <a:buAutoNum type="romanUcPeriod"/>
            </a:pPr>
            <a:r>
              <a:rPr lang="en-GB" sz="1600" i="1" dirty="0" smtClean="0">
                <a:solidFill>
                  <a:srgbClr val="002060"/>
                </a:solidFill>
              </a:rPr>
              <a:t>58 private connections with an extended pipe network reaching out to 348 </a:t>
            </a:r>
          </a:p>
          <a:p>
            <a:pPr marL="400050" indent="-400050">
              <a:buFont typeface="+mj-lt"/>
              <a:buAutoNum type="romanUcPeriod"/>
            </a:pPr>
            <a:r>
              <a:rPr lang="en-GB" sz="1600" i="1" dirty="0" smtClean="0">
                <a:solidFill>
                  <a:srgbClr val="002060"/>
                </a:solidFill>
              </a:rPr>
              <a:t>2 Water Users Associations Established in Mzuzu and Karonga and trained in the management of the water points.</a:t>
            </a:r>
          </a:p>
          <a:p>
            <a:pPr marL="400050" indent="-400050">
              <a:buFont typeface="+mj-lt"/>
              <a:buAutoNum type="romanUcPeriod"/>
            </a:pPr>
            <a:r>
              <a:rPr lang="en-GB" sz="1600" i="1" dirty="0" smtClean="0">
                <a:solidFill>
                  <a:srgbClr val="002060"/>
                </a:solidFill>
              </a:rPr>
              <a:t>45 water kiosk holders/committees formed and trained in operation and maintenance of the water kiosks.  </a:t>
            </a:r>
            <a:endParaRPr lang="en-GB" sz="1600" i="1" dirty="0" smtClean="0">
              <a:solidFill>
                <a:srgbClr val="002060"/>
              </a:solidFill>
            </a:endParaRPr>
          </a:p>
          <a:p>
            <a:endParaRPr lang="en-GB" sz="1600" b="1" dirty="0">
              <a:solidFill>
                <a:srgbClr val="002060"/>
              </a:solidFill>
            </a:endParaRPr>
          </a:p>
          <a:p>
            <a:r>
              <a:rPr lang="en-GB" sz="2400" b="1" dirty="0">
                <a:solidFill>
                  <a:srgbClr val="002060"/>
                </a:solidFill>
              </a:rPr>
              <a:t>Describe what the project delivers in sanitation</a:t>
            </a:r>
            <a:r>
              <a:rPr lang="en-GB" sz="2400" b="1" dirty="0" smtClean="0">
                <a:solidFill>
                  <a:srgbClr val="002060"/>
                </a:solidFill>
              </a:rPr>
              <a:t>:</a:t>
            </a:r>
          </a:p>
          <a:p>
            <a:pPr marL="400050" indent="-400050">
              <a:buFont typeface="+mj-lt"/>
              <a:buAutoNum type="romanUcPeriod"/>
            </a:pPr>
            <a:r>
              <a:rPr lang="en-GB" sz="1600" i="1" dirty="0" smtClean="0">
                <a:solidFill>
                  <a:srgbClr val="002060"/>
                </a:solidFill>
              </a:rPr>
              <a:t>15 Public cubicle  latrines constructed in two market places.</a:t>
            </a:r>
          </a:p>
          <a:p>
            <a:pPr marL="400050" indent="-400050">
              <a:buFont typeface="+mj-lt"/>
              <a:buAutoNum type="romanUcPeriod"/>
            </a:pPr>
            <a:r>
              <a:rPr lang="en-GB" sz="1600" i="1" dirty="0" smtClean="0">
                <a:solidFill>
                  <a:srgbClr val="002060"/>
                </a:solidFill>
              </a:rPr>
              <a:t>85 Cubicle latrines with urinals constructed in 20 schools</a:t>
            </a:r>
          </a:p>
          <a:p>
            <a:pPr marL="400050" indent="-400050">
              <a:buFont typeface="+mj-lt"/>
              <a:buAutoNum type="romanUcPeriod"/>
            </a:pPr>
            <a:r>
              <a:rPr lang="en-GB" sz="1600" i="1" dirty="0" smtClean="0">
                <a:solidFill>
                  <a:srgbClr val="002060"/>
                </a:solidFill>
              </a:rPr>
              <a:t>Appropriate Latrine Designs produced for schools and market places</a:t>
            </a:r>
            <a:r>
              <a:rPr lang="en-GB" sz="1600" i="1" dirty="0" smtClean="0">
                <a:solidFill>
                  <a:srgbClr val="002060"/>
                </a:solidFill>
              </a:rPr>
              <a:t>.</a:t>
            </a:r>
          </a:p>
          <a:p>
            <a:pPr marL="400050" indent="-400050">
              <a:buFont typeface="+mj-lt"/>
              <a:buAutoNum type="romanUcPeriod"/>
            </a:pPr>
            <a:r>
              <a:rPr lang="en-GB" sz="1600" i="1" dirty="0" smtClean="0">
                <a:solidFill>
                  <a:srgbClr val="002060"/>
                </a:solidFill>
              </a:rPr>
              <a:t>Four demonstration latrines such as </a:t>
            </a:r>
            <a:r>
              <a:rPr lang="en-GB" sz="1600" i="1" dirty="0" err="1" smtClean="0">
                <a:solidFill>
                  <a:srgbClr val="002060"/>
                </a:solidFill>
              </a:rPr>
              <a:t>skyloo</a:t>
            </a:r>
            <a:r>
              <a:rPr lang="en-GB" sz="1600" i="1" dirty="0" smtClean="0">
                <a:solidFill>
                  <a:srgbClr val="002060"/>
                </a:solidFill>
              </a:rPr>
              <a:t>, </a:t>
            </a:r>
            <a:r>
              <a:rPr lang="en-GB" sz="1600" i="1" dirty="0" err="1" smtClean="0">
                <a:solidFill>
                  <a:srgbClr val="002060"/>
                </a:solidFill>
              </a:rPr>
              <a:t>Fossatena</a:t>
            </a:r>
            <a:r>
              <a:rPr lang="en-GB" sz="1600" i="1" dirty="0" smtClean="0">
                <a:solidFill>
                  <a:srgbClr val="002060"/>
                </a:solidFill>
              </a:rPr>
              <a:t>, improved traditional latrines and VIPs were constructed for communities to adapt.</a:t>
            </a:r>
            <a:endParaRPr lang="en-GB" sz="1600" i="1" dirty="0" smtClean="0">
              <a:solidFill>
                <a:srgbClr val="002060"/>
              </a:solidFill>
            </a:endParaRPr>
          </a:p>
          <a:p>
            <a:pPr marL="400050" indent="-400050">
              <a:buFont typeface="+mj-lt"/>
              <a:buAutoNum type="romanUcPeriod"/>
            </a:pPr>
            <a:r>
              <a:rPr lang="en-GB" sz="1600" i="1" dirty="0" smtClean="0">
                <a:solidFill>
                  <a:srgbClr val="002060"/>
                </a:solidFill>
              </a:rPr>
              <a:t>Two </a:t>
            </a:r>
            <a:r>
              <a:rPr lang="en-GB" sz="1600" i="1" dirty="0" smtClean="0">
                <a:solidFill>
                  <a:srgbClr val="002060"/>
                </a:solidFill>
              </a:rPr>
              <a:t>sludge ponds and one solid waste facility rehabilitated and functional</a:t>
            </a:r>
          </a:p>
          <a:p>
            <a:pPr marL="400050" indent="-400050">
              <a:buFont typeface="+mj-lt"/>
              <a:buAutoNum type="romanUcPeriod"/>
            </a:pPr>
            <a:r>
              <a:rPr lang="en-GB" sz="1600" i="1" dirty="0" smtClean="0">
                <a:solidFill>
                  <a:srgbClr val="002060"/>
                </a:solidFill>
              </a:rPr>
              <a:t>585 institutional latrines emptied (desludged) and repaired</a:t>
            </a:r>
            <a:r>
              <a:rPr lang="en-GB" sz="1600" i="1" u="sng" dirty="0" smtClean="0">
                <a:solidFill>
                  <a:srgbClr val="002060"/>
                </a:solidFill>
              </a:rPr>
              <a:t>.</a:t>
            </a:r>
            <a:endParaRPr lang="en-GB" sz="1600" i="1" u="sng" dirty="0" smtClean="0">
              <a:solidFill>
                <a:srgbClr val="002060"/>
              </a:solidFill>
            </a:endParaRPr>
          </a:p>
          <a:p>
            <a:endParaRPr lang="en-GB" sz="1600" b="1" u="sng" dirty="0">
              <a:solidFill>
                <a:srgbClr val="002060"/>
              </a:solidFill>
            </a:endParaRPr>
          </a:p>
          <a:p>
            <a:endParaRPr lang="en-GB" sz="1600" b="1" u="sng" dirty="0">
              <a:solidFill>
                <a:srgbClr val="002060"/>
              </a:solidFill>
            </a:endParaRPr>
          </a:p>
          <a:p>
            <a:pPr marL="285750" indent="-285750">
              <a:buFont typeface="Arial" panose="020B0604020202020204" pitchFamily="34" charset="0"/>
              <a:buChar char="•"/>
            </a:pPr>
            <a:endParaRPr lang="en-GB" b="1" u="sng" dirty="0">
              <a:solidFill>
                <a:srgbClr val="002060"/>
              </a:solidFill>
            </a:endParaRPr>
          </a:p>
          <a:p>
            <a:endParaRPr lang="en-GB" b="1" u="sng" dirty="0">
              <a:solidFill>
                <a:srgbClr val="002060"/>
              </a:solidFill>
            </a:endParaRPr>
          </a:p>
          <a:p>
            <a:pPr marL="285750" indent="-285750">
              <a:buFont typeface="Arial" panose="020B0604020202020204" pitchFamily="34" charset="0"/>
              <a:buChar char="•"/>
            </a:pPr>
            <a:endParaRPr lang="en-GB" b="1" u="sng" dirty="0">
              <a:solidFill>
                <a:srgbClr val="002060"/>
              </a:solidFill>
            </a:endParaRPr>
          </a:p>
          <a:p>
            <a:pPr marL="285750" indent="-285750">
              <a:buFont typeface="Arial" panose="020B0604020202020204" pitchFamily="34" charset="0"/>
              <a:buChar char="•"/>
            </a:pPr>
            <a:endParaRPr lang="en-GB" i="1" dirty="0" smtClean="0"/>
          </a:p>
          <a:p>
            <a:pPr marL="285750" indent="-285750">
              <a:buFont typeface="Arial" panose="020B0604020202020204" pitchFamily="34" charset="0"/>
              <a:buChar char="•"/>
            </a:pPr>
            <a:endParaRPr lang="en-GB" i="1" dirty="0" smtClean="0"/>
          </a:p>
          <a:p>
            <a:pPr marL="285750" indent="-285750">
              <a:buFont typeface="Arial" panose="020B0604020202020204" pitchFamily="34" charset="0"/>
              <a:buChar char="•"/>
            </a:pPr>
            <a:endParaRPr lang="en-GB" i="1" dirty="0" smtClean="0"/>
          </a:p>
          <a:p>
            <a:pPr marL="285750" indent="-285750">
              <a:buFont typeface="Arial" panose="020B0604020202020204" pitchFamily="34" charset="0"/>
              <a:buChar char="•"/>
            </a:pPr>
            <a:endParaRPr lang="en-GB" i="1" dirty="0" smtClean="0"/>
          </a:p>
          <a:p>
            <a:pPr marL="285750" indent="-285750">
              <a:buFont typeface="Arial" panose="020B0604020202020204" pitchFamily="34" charset="0"/>
              <a:buChar char="•"/>
            </a:pPr>
            <a:endParaRPr lang="en-GB" b="1" u="sng" dirty="0">
              <a:solidFill>
                <a:srgbClr val="002060"/>
              </a:solidFill>
            </a:endParaRPr>
          </a:p>
        </p:txBody>
      </p:sp>
    </p:spTree>
    <p:extLst>
      <p:ext uri="{BB962C8B-B14F-4D97-AF65-F5344CB8AC3E}">
        <p14:creationId xmlns:p14="http://schemas.microsoft.com/office/powerpoint/2010/main" val="3339305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Desludging Team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129188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Why MDU</a:t>
            </a:r>
            <a:endParaRPr lang="en-US" sz="2400"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GB" sz="1600" dirty="0"/>
              <a:t>The MDU has proved to be capable of emptying almost any sludge; it is reliable, fast, safe and economical to operate. </a:t>
            </a:r>
          </a:p>
          <a:p>
            <a:pPr marL="285750" indent="-285750">
              <a:buFont typeface="Arial" panose="020B0604020202020204" pitchFamily="34" charset="0"/>
              <a:buChar char="•"/>
            </a:pPr>
            <a:r>
              <a:rPr lang="en-GB" sz="1600" dirty="0"/>
              <a:t>Clients include households from high, medium density locations, schools, local authorities, and NGOs. </a:t>
            </a:r>
            <a:endParaRPr lang="en-US" sz="1600" dirty="0"/>
          </a:p>
          <a:p>
            <a:pPr marL="285750" indent="-285750">
              <a:buFont typeface="Arial" panose="020B0604020202020204" pitchFamily="34" charset="0"/>
              <a:buChar char="•"/>
            </a:pPr>
            <a:r>
              <a:rPr lang="en-US" altLang="en-US" sz="1600" dirty="0"/>
              <a:t>The "principle of factor sparsity" and the "law of the vital few.“</a:t>
            </a:r>
          </a:p>
          <a:p>
            <a:pPr marL="285750" indent="-285750">
              <a:buFont typeface="Arial" panose="020B0604020202020204" pitchFamily="34" charset="0"/>
              <a:buChar char="•"/>
            </a:pPr>
            <a:r>
              <a:rPr lang="en-US" altLang="en-US" sz="1600" dirty="0"/>
              <a:t>The 80/20 Rule</a:t>
            </a:r>
          </a:p>
        </p:txBody>
      </p:sp>
    </p:spTree>
    <p:extLst>
      <p:ext uri="{BB962C8B-B14F-4D97-AF65-F5344CB8AC3E}">
        <p14:creationId xmlns:p14="http://schemas.microsoft.com/office/powerpoint/2010/main" val="1217328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How it works</a:t>
            </a:r>
            <a:endParaRPr lang="en-US" sz="2400"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US" sz="1600" dirty="0" smtClean="0"/>
              <a:t>The equipment is designed for </a:t>
            </a:r>
            <a:r>
              <a:rPr lang="en-US" sz="1600" dirty="0"/>
              <a:t>“difficult sludge</a:t>
            </a:r>
            <a:r>
              <a:rPr lang="en-US" sz="1600" dirty="0" smtClean="0"/>
              <a:t>” and difficult access areas</a:t>
            </a:r>
            <a:endParaRPr lang="en-US" sz="1600" dirty="0"/>
          </a:p>
          <a:p>
            <a:pPr marL="285750" indent="-285750">
              <a:buFont typeface="Arial" panose="020B0604020202020204" pitchFamily="34" charset="0"/>
              <a:buChar char="•"/>
            </a:pPr>
            <a:r>
              <a:rPr lang="en-US" sz="1600" dirty="0" smtClean="0"/>
              <a:t>The </a:t>
            </a:r>
            <a:r>
              <a:rPr lang="en-US" sz="1600" dirty="0"/>
              <a:t>sludge </a:t>
            </a:r>
            <a:r>
              <a:rPr lang="en-US" sz="1600" dirty="0" smtClean="0"/>
              <a:t>which is semi </a:t>
            </a:r>
            <a:r>
              <a:rPr lang="en-US" sz="1600" dirty="0"/>
              <a:t>solid and hard to remove: </a:t>
            </a:r>
            <a:r>
              <a:rPr lang="en-US" sz="1600" dirty="0" err="1"/>
              <a:t>ie</a:t>
            </a:r>
            <a:r>
              <a:rPr lang="en-US" sz="1600" dirty="0"/>
              <a:t> thick sludge with more than 15</a:t>
            </a:r>
            <a:r>
              <a:rPr lang="en-US" sz="1600" dirty="0" smtClean="0"/>
              <a:t>% solids </a:t>
            </a:r>
            <a:r>
              <a:rPr lang="en-US" sz="1600" dirty="0"/>
              <a:t>and mixed with rubbish;</a:t>
            </a:r>
          </a:p>
          <a:p>
            <a:pPr marL="285750" indent="-285750">
              <a:buFont typeface="Arial" panose="020B0604020202020204" pitchFamily="34" charset="0"/>
              <a:buChar char="•"/>
            </a:pPr>
            <a:r>
              <a:rPr lang="en-US" sz="1600" dirty="0" smtClean="0"/>
              <a:t>The </a:t>
            </a:r>
            <a:r>
              <a:rPr lang="en-US" sz="1600" dirty="0"/>
              <a:t>toilet facility </a:t>
            </a:r>
            <a:r>
              <a:rPr lang="en-US" sz="1600" dirty="0" smtClean="0"/>
              <a:t>which is </a:t>
            </a:r>
            <a:r>
              <a:rPr lang="en-US" sz="1600" dirty="0"/>
              <a:t>hard to access: narrow lanes, bumpy roads, steep slopes</a:t>
            </a:r>
            <a:r>
              <a:rPr lang="en-US" sz="1600" dirty="0" smtClean="0"/>
              <a:t>, muddy </a:t>
            </a:r>
            <a:r>
              <a:rPr lang="en-US" sz="1600" dirty="0"/>
              <a:t>roads, obstacles such as other buildings, trees, fences, etc.;</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034280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Desludging Process- Fluidization</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0944" y="1738810"/>
            <a:ext cx="4382112" cy="4248743"/>
          </a:xfrm>
        </p:spPr>
      </p:pic>
    </p:spTree>
    <p:extLst>
      <p:ext uri="{BB962C8B-B14F-4D97-AF65-F5344CB8AC3E}">
        <p14:creationId xmlns:p14="http://schemas.microsoft.com/office/powerpoint/2010/main" val="80265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Use of High Pressure</a:t>
            </a:r>
            <a:endParaRPr lang="en-US" sz="2400"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600" dirty="0"/>
              <a:t>The idea of using a high pressure washer is based on using one of the properties of sludge called thixotropy:</a:t>
            </a:r>
          </a:p>
          <a:p>
            <a:pPr marL="285750" indent="-285750">
              <a:buFont typeface="Arial" panose="020B0604020202020204" pitchFamily="34" charset="0"/>
              <a:buChar char="•"/>
            </a:pPr>
            <a:r>
              <a:rPr lang="en-US" sz="1600" i="1" dirty="0"/>
              <a:t>“Thixotropy is the property of certain gels or fluids that are thick (viscous) under </a:t>
            </a:r>
            <a:r>
              <a:rPr lang="en-US" sz="1600" i="1" dirty="0" smtClean="0"/>
              <a:t>normal conditions</a:t>
            </a:r>
            <a:r>
              <a:rPr lang="en-US" sz="1600" i="1" dirty="0"/>
              <a:t>, but flow (become thin, less viscous) over time when shaken, agitated, </a:t>
            </a:r>
            <a:r>
              <a:rPr lang="en-US" sz="1600" i="1" dirty="0" smtClean="0"/>
              <a:t>or otherwise </a:t>
            </a:r>
            <a:r>
              <a:rPr lang="en-US" sz="1600" i="1" dirty="0"/>
              <a:t>stressed”.</a:t>
            </a:r>
            <a:endParaRPr lang="en-US" sz="1600" dirty="0"/>
          </a:p>
          <a:p>
            <a:endParaRPr lang="en-US" dirty="0"/>
          </a:p>
        </p:txBody>
      </p:sp>
    </p:spTree>
    <p:extLst>
      <p:ext uri="{BB962C8B-B14F-4D97-AF65-F5344CB8AC3E}">
        <p14:creationId xmlns:p14="http://schemas.microsoft.com/office/powerpoint/2010/main" val="3637155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Fluidization of Abandoned Latrines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259129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Why Fishing</a:t>
            </a:r>
            <a:endParaRPr lang="en-US" sz="2400"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600" dirty="0"/>
              <a:t>The remedy to this is to “fish” out the rubbish. The fishing operation often required that the</a:t>
            </a:r>
          </a:p>
          <a:p>
            <a:pPr marL="285750" indent="-285750">
              <a:buFont typeface="Arial" panose="020B0604020202020204" pitchFamily="34" charset="0"/>
              <a:buChar char="•"/>
            </a:pPr>
            <a:r>
              <a:rPr lang="en-US" sz="1600" dirty="0"/>
              <a:t>hard sludge be softened or </a:t>
            </a:r>
            <a:r>
              <a:rPr lang="en-US" sz="1600" dirty="0" smtClean="0"/>
              <a:t>fluidized. </a:t>
            </a:r>
            <a:r>
              <a:rPr lang="en-US" sz="1600" dirty="0"/>
              <a:t>In any case the hard sludge is too solid to be </a:t>
            </a:r>
            <a:r>
              <a:rPr lang="en-US" sz="1600" dirty="0" smtClean="0"/>
              <a:t>pumped out</a:t>
            </a:r>
            <a:r>
              <a:rPr lang="en-US" sz="1600" dirty="0"/>
              <a:t>, and requires </a:t>
            </a:r>
            <a:r>
              <a:rPr lang="en-US" sz="1600" dirty="0" smtClean="0"/>
              <a:t>“fluidizing”. </a:t>
            </a:r>
          </a:p>
          <a:p>
            <a:pPr marL="285750" indent="-285750">
              <a:buFont typeface="Arial" panose="020B0604020202020204" pitchFamily="34" charset="0"/>
              <a:buChar char="•"/>
            </a:pPr>
            <a:r>
              <a:rPr lang="en-US" sz="1600" dirty="0" smtClean="0"/>
              <a:t>This </a:t>
            </a:r>
            <a:r>
              <a:rPr lang="en-US" sz="1600" dirty="0"/>
              <a:t>is traditionally done by adding large amounts of water to </a:t>
            </a:r>
            <a:r>
              <a:rPr lang="en-US" sz="1600" dirty="0" smtClean="0"/>
              <a:t>the pit </a:t>
            </a:r>
            <a:r>
              <a:rPr lang="en-US" sz="1600" dirty="0"/>
              <a:t>sludge and stirring with a stick.</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579401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Fishing</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988840"/>
            <a:ext cx="6480720" cy="3368575"/>
          </a:xfrm>
        </p:spPr>
      </p:pic>
    </p:spTree>
    <p:extLst>
      <p:ext uri="{BB962C8B-B14F-4D97-AF65-F5344CB8AC3E}">
        <p14:creationId xmlns:p14="http://schemas.microsoft.com/office/powerpoint/2010/main" val="2296630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Non Sludge in Sludge</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1928" y="1600200"/>
            <a:ext cx="3700143" cy="4525963"/>
          </a:xfrm>
        </p:spPr>
      </p:pic>
    </p:spTree>
    <p:extLst>
      <p:ext uri="{BB962C8B-B14F-4D97-AF65-F5344CB8AC3E}">
        <p14:creationId xmlns:p14="http://schemas.microsoft.com/office/powerpoint/2010/main" val="539654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3953" y="1600200"/>
            <a:ext cx="5536093" cy="4525963"/>
          </a:xfrm>
        </p:spPr>
      </p:pic>
    </p:spTree>
    <p:extLst>
      <p:ext uri="{BB962C8B-B14F-4D97-AF65-F5344CB8AC3E}">
        <p14:creationId xmlns:p14="http://schemas.microsoft.com/office/powerpoint/2010/main" val="1641253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Continued</a:t>
            </a:r>
            <a:endParaRPr lang="en-US" sz="1600" dirty="0"/>
          </a:p>
        </p:txBody>
      </p:sp>
      <p:sp>
        <p:nvSpPr>
          <p:cNvPr id="3" name="Picture Placeholder 2"/>
          <p:cNvSpPr>
            <a:spLocks noGrp="1"/>
          </p:cNvSpPr>
          <p:nvPr>
            <p:ph type="pic" sz="quarter" idx="10"/>
          </p:nvPr>
        </p:nvSpPr>
        <p:spPr/>
      </p:sp>
      <p:sp>
        <p:nvSpPr>
          <p:cNvPr id="4" name="Text Placeholder 3"/>
          <p:cNvSpPr>
            <a:spLocks noGrp="1"/>
          </p:cNvSpPr>
          <p:nvPr>
            <p:ph type="body" sz="quarter" idx="11"/>
          </p:nvPr>
        </p:nvSpPr>
        <p:spPr>
          <a:xfrm>
            <a:off x="1828800" y="1631732"/>
            <a:ext cx="6858000" cy="4235668"/>
          </a:xfrm>
        </p:spPr>
        <p:txBody>
          <a:bodyPr/>
          <a:lstStyle/>
          <a:p>
            <a:pPr marL="285750" indent="-285750">
              <a:buFont typeface="Arial" panose="020B0604020202020204" pitchFamily="34" charset="0"/>
              <a:buChar char="•"/>
            </a:pPr>
            <a:r>
              <a:rPr lang="en-GB" sz="2400" b="1" dirty="0">
                <a:solidFill>
                  <a:srgbClr val="002060"/>
                </a:solidFill>
              </a:rPr>
              <a:t>Describe what the project delivers in Hygiene:</a:t>
            </a:r>
          </a:p>
          <a:p>
            <a:pPr marL="400050" indent="-400050">
              <a:buFont typeface="+mj-lt"/>
              <a:buAutoNum type="romanUcPeriod"/>
            </a:pPr>
            <a:r>
              <a:rPr lang="en-GB" sz="1600" i="1" dirty="0">
                <a:solidFill>
                  <a:srgbClr val="002060"/>
                </a:solidFill>
              </a:rPr>
              <a:t>Constructed 26 handwashing facilities in schools and market places.</a:t>
            </a:r>
          </a:p>
          <a:p>
            <a:pPr marL="400050" indent="-400050">
              <a:buFont typeface="+mj-lt"/>
              <a:buAutoNum type="romanUcPeriod"/>
            </a:pPr>
            <a:r>
              <a:rPr lang="en-GB" sz="1600" i="1" dirty="0">
                <a:solidFill>
                  <a:srgbClr val="002060"/>
                </a:solidFill>
              </a:rPr>
              <a:t>Reached out to 45,000 direct beneficiaries and over 70,000 indirect beneficiaries with good hygiene promotion messages through hygiene promotion campaign activities, films, radio slots, </a:t>
            </a:r>
            <a:r>
              <a:rPr lang="en-GB" sz="1600" i="1" dirty="0" err="1">
                <a:solidFill>
                  <a:srgbClr val="002060"/>
                </a:solidFill>
              </a:rPr>
              <a:t>etc</a:t>
            </a:r>
            <a:r>
              <a:rPr lang="en-GB" sz="1600" i="1" dirty="0">
                <a:solidFill>
                  <a:srgbClr val="002060"/>
                </a:solidFill>
              </a:rPr>
              <a:t>  </a:t>
            </a:r>
            <a:endParaRPr lang="en-GB" sz="1600" i="1" dirty="0"/>
          </a:p>
          <a:p>
            <a:pPr marL="400050" indent="-400050">
              <a:buFont typeface="+mj-lt"/>
              <a:buAutoNum type="romanUcPeriod"/>
            </a:pPr>
            <a:r>
              <a:rPr lang="en-GB" sz="1600" i="1" dirty="0"/>
              <a:t>The project contributed to reduction of cholera cases in Karonga. Out of 232 cases registered, only 5 cases were registered in the urban areas of Karonga </a:t>
            </a:r>
            <a:endParaRPr lang="en-GB" sz="1600" i="1" dirty="0">
              <a:solidFill>
                <a:srgbClr val="002060"/>
              </a:solidFill>
            </a:endParaRPr>
          </a:p>
          <a:p>
            <a:pPr marL="400050" indent="-400050">
              <a:buFont typeface="+mj-lt"/>
              <a:buAutoNum type="romanUcPeriod"/>
            </a:pPr>
            <a:r>
              <a:rPr lang="en-GB" sz="1600" i="1" dirty="0">
                <a:solidFill>
                  <a:srgbClr val="002060"/>
                </a:solidFill>
              </a:rPr>
              <a:t>Communication strategy was developed</a:t>
            </a:r>
          </a:p>
        </p:txBody>
      </p:sp>
    </p:spTree>
    <p:extLst>
      <p:ext uri="{BB962C8B-B14F-4D97-AF65-F5344CB8AC3E}">
        <p14:creationId xmlns:p14="http://schemas.microsoft.com/office/powerpoint/2010/main" val="1024942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Sludge</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533426"/>
            <a:ext cx="7644330" cy="5301208"/>
          </a:xfrm>
        </p:spPr>
      </p:pic>
    </p:spTree>
    <p:extLst>
      <p:ext uri="{BB962C8B-B14F-4D97-AF65-F5344CB8AC3E}">
        <p14:creationId xmlns:p14="http://schemas.microsoft.com/office/powerpoint/2010/main" val="1130408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Pumping</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781909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Transportation</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898453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Disposal</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227187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People use pit latrines as rubbish pits hence throw in a lot of non feacal material</a:t>
            </a:r>
          </a:p>
          <a:p>
            <a:r>
              <a:rPr lang="en-US" dirty="0" smtClean="0"/>
              <a:t>Pit latrines are also used as secret places where non palatable materials are deposited</a:t>
            </a:r>
          </a:p>
          <a:p>
            <a:r>
              <a:rPr lang="en-US" dirty="0" smtClean="0"/>
              <a:t>Poor Latrines structures</a:t>
            </a:r>
          </a:p>
          <a:p>
            <a:r>
              <a:rPr lang="en-US" dirty="0" smtClean="0"/>
              <a:t>Late funding</a:t>
            </a:r>
          </a:p>
          <a:p>
            <a:pPr marL="0" indent="0">
              <a:buNone/>
            </a:pPr>
            <a:endParaRPr lang="en-US" dirty="0" smtClean="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713809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Conclusion</a:t>
            </a:r>
            <a:endParaRPr lang="en-US" sz="2400" dirty="0"/>
          </a:p>
        </p:txBody>
      </p:sp>
      <p:sp>
        <p:nvSpPr>
          <p:cNvPr id="3" name="Content Placeholder 2"/>
          <p:cNvSpPr>
            <a:spLocks noGrp="1"/>
          </p:cNvSpPr>
          <p:nvPr>
            <p:ph idx="1"/>
          </p:nvPr>
        </p:nvSpPr>
        <p:spPr/>
        <p:txBody>
          <a:bodyPr>
            <a:normAutofit/>
          </a:bodyPr>
          <a:lstStyle/>
          <a:p>
            <a:r>
              <a:rPr lang="en-US" sz="1700" dirty="0" smtClean="0"/>
              <a:t>Desludging of pit latrines is economical</a:t>
            </a:r>
          </a:p>
          <a:p>
            <a:r>
              <a:rPr lang="en-US" sz="1700" dirty="0" smtClean="0"/>
              <a:t>Desludging brings continued development</a:t>
            </a:r>
          </a:p>
          <a:p>
            <a:r>
              <a:rPr lang="en-US" sz="1700" dirty="0" smtClean="0"/>
              <a:t>Desludging is a means of appreciating the past investments</a:t>
            </a:r>
          </a:p>
          <a:p>
            <a:r>
              <a:rPr lang="en-US" sz="1700" dirty="0" smtClean="0"/>
              <a:t>Desludging is the way to go</a:t>
            </a:r>
          </a:p>
          <a:p>
            <a:pPr marL="0" indent="0">
              <a:buNone/>
            </a:pPr>
            <a:endParaRPr lang="en-US" dirty="0"/>
          </a:p>
        </p:txBody>
      </p:sp>
    </p:spTree>
    <p:extLst>
      <p:ext uri="{BB962C8B-B14F-4D97-AF65-F5344CB8AC3E}">
        <p14:creationId xmlns:p14="http://schemas.microsoft.com/office/powerpoint/2010/main" val="765462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solidFill>
                  <a:srgbClr val="002060"/>
                </a:solidFill>
              </a:rPr>
              <a:t>Project photos and any additional </a:t>
            </a:r>
            <a:r>
              <a:rPr lang="en-GB" sz="2400" dirty="0" smtClean="0">
                <a:solidFill>
                  <a:srgbClr val="002060"/>
                </a:solidFill>
              </a:rPr>
              <a:t>conclusions</a:t>
            </a:r>
            <a:endParaRPr lang="en-GB" sz="2400" dirty="0">
              <a:solidFill>
                <a:srgbClr val="002060"/>
              </a:solidFill>
            </a:endParaRPr>
          </a:p>
        </p:txBody>
      </p:sp>
      <p:sp>
        <p:nvSpPr>
          <p:cNvPr id="4" name="Text Placeholder 3"/>
          <p:cNvSpPr>
            <a:spLocks noGrp="1"/>
          </p:cNvSpPr>
          <p:nvPr>
            <p:ph type="body" sz="quarter" idx="11"/>
          </p:nvPr>
        </p:nvSpPr>
        <p:spPr/>
        <p:txBody>
          <a:bodyPr/>
          <a:lstStyle/>
          <a:p>
            <a:r>
              <a:rPr lang="en-GB" sz="1600" dirty="0" smtClean="0"/>
              <a:t>The urban poor are largely ignored in terms of service provision by the city authorities in most of the developing countries. Budgetary support is low. </a:t>
            </a:r>
          </a:p>
          <a:p>
            <a:endParaRPr lang="en-GB" sz="1600" dirty="0" smtClean="0"/>
          </a:p>
          <a:p>
            <a:pPr marL="285750" indent="-285750">
              <a:buFont typeface="Arial" panose="020B0604020202020204" pitchFamily="34" charset="0"/>
              <a:buChar char="•"/>
            </a:pPr>
            <a:r>
              <a:rPr lang="en-GB" sz="1600" dirty="0" smtClean="0"/>
              <a:t>Below are some of the structures constructed, refer to the main report attached. From left on top are: desludged latrine, market paid toilet, demonstration latrine water kiosk. Below from left MDU unit, dumpsite, sludge pond and VIP latrine </a:t>
            </a:r>
          </a:p>
          <a:p>
            <a:pPr marL="342900" indent="-342900">
              <a:buFont typeface="Arial" panose="020B0604020202020204" pitchFamily="34" charset="0"/>
              <a:buChar char="•"/>
            </a:pPr>
            <a:endParaRPr lang="en-GB" dirty="0"/>
          </a:p>
          <a:p>
            <a:endParaRPr lang="en-GB" dirty="0"/>
          </a:p>
        </p:txBody>
      </p:sp>
      <p:sp>
        <p:nvSpPr>
          <p:cNvPr id="5" name="Oval 4"/>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pic>
        <p:nvPicPr>
          <p:cNvPr id="102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156" y="3892362"/>
            <a:ext cx="891259" cy="110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282" y="4181475"/>
            <a:ext cx="1440160" cy="95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descr="Description: IMG_078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4245762"/>
            <a:ext cx="1552160" cy="75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5156" y="5104756"/>
            <a:ext cx="1345433" cy="59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MG-20170502-WA00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4087" y="5165859"/>
            <a:ext cx="1551831" cy="66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descr="Description: IMG_075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15816" y="5138188"/>
            <a:ext cx="1552160" cy="60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Users\OWNER\AppData\Local\Microsoft\Windows\Temporary Internet Files\Content.IE5\Q9JYY700\IMG-20170504-WA0002[2].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9921" y="5229200"/>
            <a:ext cx="1640833" cy="726888"/>
          </a:xfrm>
          <a:prstGeom prst="rect">
            <a:avLst/>
          </a:prstGeom>
          <a:noFill/>
          <a:ln>
            <a:noFill/>
          </a:ln>
        </p:spPr>
      </p:pic>
      <p:pic>
        <p:nvPicPr>
          <p:cNvPr id="1032" name="Picture 8" descr="DSC032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0600" y="4130915"/>
            <a:ext cx="838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700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Coming together is a beginning, keeping together is progress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556792"/>
            <a:ext cx="7200800" cy="4968552"/>
          </a:xfrm>
        </p:spPr>
      </p:pic>
    </p:spTree>
    <p:extLst>
      <p:ext uri="{BB962C8B-B14F-4D97-AF65-F5344CB8AC3E}">
        <p14:creationId xmlns:p14="http://schemas.microsoft.com/office/powerpoint/2010/main" val="2612836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Continued</a:t>
            </a:r>
            <a:endParaRPr lang="en-US" sz="1600" dirty="0"/>
          </a:p>
        </p:txBody>
      </p:sp>
      <p:sp>
        <p:nvSpPr>
          <p:cNvPr id="3" name="Picture Placeholder 2"/>
          <p:cNvSpPr>
            <a:spLocks noGrp="1"/>
          </p:cNvSpPr>
          <p:nvPr>
            <p:ph type="pic" sz="quarter" idx="10"/>
          </p:nvPr>
        </p:nvSpPr>
        <p:spPr/>
      </p:sp>
      <p:sp>
        <p:nvSpPr>
          <p:cNvPr id="4" name="Text Placeholder 3"/>
          <p:cNvSpPr>
            <a:spLocks noGrp="1"/>
          </p:cNvSpPr>
          <p:nvPr>
            <p:ph type="body" sz="quarter" idx="11"/>
          </p:nvPr>
        </p:nvSpPr>
        <p:spPr/>
        <p:txBody>
          <a:bodyPr/>
          <a:lstStyle/>
          <a:p>
            <a:pPr marL="285750" indent="-285750">
              <a:buFont typeface="Arial" panose="020B0604020202020204" pitchFamily="34" charset="0"/>
              <a:buChar char="•"/>
            </a:pPr>
            <a:r>
              <a:rPr lang="en-GB" sz="2400" b="1" u="sng" dirty="0">
                <a:solidFill>
                  <a:srgbClr val="002060"/>
                </a:solidFill>
              </a:rPr>
              <a:t>Describe capacity building of target population:</a:t>
            </a:r>
          </a:p>
          <a:p>
            <a:pPr marL="400050" indent="-400050">
              <a:buFont typeface="+mj-lt"/>
              <a:buAutoNum type="romanUcPeriod"/>
            </a:pPr>
            <a:r>
              <a:rPr lang="en-GB" sz="1600" i="1" dirty="0">
                <a:solidFill>
                  <a:srgbClr val="002060"/>
                </a:solidFill>
              </a:rPr>
              <a:t>2 Water Users Associations were trained and functional</a:t>
            </a:r>
          </a:p>
          <a:p>
            <a:pPr marL="400050" indent="-400050">
              <a:buFont typeface="+mj-lt"/>
              <a:buAutoNum type="romanUcPeriod"/>
            </a:pPr>
            <a:r>
              <a:rPr lang="en-GB" sz="1600" i="1" dirty="0">
                <a:solidFill>
                  <a:srgbClr val="002060"/>
                </a:solidFill>
              </a:rPr>
              <a:t>School based management committees trained in the management and control of building materials and the builders.</a:t>
            </a:r>
          </a:p>
          <a:p>
            <a:pPr marL="400050" indent="-400050">
              <a:buFont typeface="+mj-lt"/>
              <a:buAutoNum type="romanUcPeriod"/>
            </a:pPr>
            <a:r>
              <a:rPr lang="en-GB" sz="1600" i="1" dirty="0">
                <a:solidFill>
                  <a:srgbClr val="002060"/>
                </a:solidFill>
              </a:rPr>
              <a:t>45 Water kiosk committees trained in the operation and maintenance of the water kiosks.</a:t>
            </a:r>
          </a:p>
          <a:p>
            <a:pPr marL="400050" indent="-400050">
              <a:buFont typeface="+mj-lt"/>
              <a:buAutoNum type="romanUcPeriod"/>
            </a:pPr>
            <a:r>
              <a:rPr lang="en-GB" sz="1600" i="1" dirty="0">
                <a:solidFill>
                  <a:srgbClr val="002060"/>
                </a:solidFill>
              </a:rPr>
              <a:t>20 school sanitation/ hygiene clubs/volunteers trained  in Urban hygiene and sanitation services.</a:t>
            </a:r>
          </a:p>
          <a:p>
            <a:pPr marL="400050" indent="-400050">
              <a:buFont typeface="+mj-lt"/>
              <a:buAutoNum type="romanUcPeriod"/>
            </a:pPr>
            <a:r>
              <a:rPr lang="en-GB" sz="1600" i="1" dirty="0">
                <a:solidFill>
                  <a:srgbClr val="002060"/>
                </a:solidFill>
              </a:rPr>
              <a:t>50 volunteer masons were trained in sanitation marketing </a:t>
            </a:r>
            <a:endParaRPr lang="en-GB" sz="1600" b="1" i="1" dirty="0">
              <a:solidFill>
                <a:srgbClr val="002060"/>
              </a:solidFill>
            </a:endParaRPr>
          </a:p>
        </p:txBody>
      </p:sp>
    </p:spTree>
    <p:extLst>
      <p:ext uri="{BB962C8B-B14F-4D97-AF65-F5344CB8AC3E}">
        <p14:creationId xmlns:p14="http://schemas.microsoft.com/office/powerpoint/2010/main" val="1088295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Continued</a:t>
            </a:r>
            <a:endParaRPr lang="en-US" sz="1600" dirty="0"/>
          </a:p>
        </p:txBody>
      </p:sp>
      <p:sp>
        <p:nvSpPr>
          <p:cNvPr id="3" name="Picture Placeholder 2"/>
          <p:cNvSpPr>
            <a:spLocks noGrp="1"/>
          </p:cNvSpPr>
          <p:nvPr>
            <p:ph type="pic" sz="quarter" idx="10"/>
          </p:nvPr>
        </p:nvSpPr>
        <p:spPr/>
      </p:sp>
      <p:sp>
        <p:nvSpPr>
          <p:cNvPr id="4" name="Text Placeholder 3"/>
          <p:cNvSpPr>
            <a:spLocks noGrp="1"/>
          </p:cNvSpPr>
          <p:nvPr>
            <p:ph type="body" sz="quarter" idx="11"/>
          </p:nvPr>
        </p:nvSpPr>
        <p:spPr/>
        <p:txBody>
          <a:bodyPr/>
          <a:lstStyle/>
          <a:p>
            <a:pPr marL="285750" indent="-285750">
              <a:buFont typeface="Arial" panose="020B0604020202020204" pitchFamily="34" charset="0"/>
              <a:buChar char="•"/>
            </a:pPr>
            <a:r>
              <a:rPr lang="en-GB" sz="2400" b="1" u="sng" dirty="0">
                <a:solidFill>
                  <a:srgbClr val="002060"/>
                </a:solidFill>
              </a:rPr>
              <a:t>Describe capacity building of WASH service providers:</a:t>
            </a:r>
          </a:p>
          <a:p>
            <a:pPr marL="285750" indent="-285750">
              <a:buFont typeface="Arial" panose="020B0604020202020204" pitchFamily="34" charset="0"/>
              <a:buChar char="•"/>
            </a:pPr>
            <a:endParaRPr lang="en-GB" sz="2400" b="1" u="sng" dirty="0">
              <a:solidFill>
                <a:srgbClr val="002060"/>
              </a:solidFill>
            </a:endParaRPr>
          </a:p>
          <a:p>
            <a:pPr marL="285750" indent="-285750">
              <a:buFont typeface="Arial" panose="020B0604020202020204" pitchFamily="34" charset="0"/>
              <a:buChar char="•"/>
            </a:pPr>
            <a:r>
              <a:rPr lang="en-GB" sz="1600" i="1" dirty="0"/>
              <a:t>MRCS staff and NLRC delegate attended a three day Grants Management workshop at the EU Delegation on implementation and finance management.</a:t>
            </a:r>
          </a:p>
          <a:p>
            <a:pPr marL="285750" indent="-285750">
              <a:buFont typeface="Arial" panose="020B0604020202020204" pitchFamily="34" charset="0"/>
              <a:buChar char="•"/>
            </a:pPr>
            <a:r>
              <a:rPr lang="en-GB" sz="1600" i="1" dirty="0"/>
              <a:t>145 volunteers and extension workers were trained in CLTS.</a:t>
            </a:r>
          </a:p>
          <a:p>
            <a:endParaRPr lang="en-US" dirty="0"/>
          </a:p>
        </p:txBody>
      </p:sp>
    </p:spTree>
    <p:extLst>
      <p:ext uri="{BB962C8B-B14F-4D97-AF65-F5344CB8AC3E}">
        <p14:creationId xmlns:p14="http://schemas.microsoft.com/office/powerpoint/2010/main" val="3632582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Continued</a:t>
            </a:r>
            <a:endParaRPr lang="en-US" sz="2400" dirty="0"/>
          </a:p>
        </p:txBody>
      </p:sp>
      <p:sp>
        <p:nvSpPr>
          <p:cNvPr id="3" name="Picture Placeholder 2"/>
          <p:cNvSpPr>
            <a:spLocks noGrp="1"/>
          </p:cNvSpPr>
          <p:nvPr>
            <p:ph type="pic" sz="quarter" idx="10"/>
          </p:nvPr>
        </p:nvSpPr>
        <p:spPr/>
      </p:sp>
      <p:sp>
        <p:nvSpPr>
          <p:cNvPr id="4" name="Text Placeholder 3"/>
          <p:cNvSpPr>
            <a:spLocks noGrp="1"/>
          </p:cNvSpPr>
          <p:nvPr>
            <p:ph type="body" sz="quarter" idx="11"/>
          </p:nvPr>
        </p:nvSpPr>
        <p:spPr/>
        <p:txBody>
          <a:bodyPr/>
          <a:lstStyle/>
          <a:p>
            <a:pPr marL="285750" indent="-285750">
              <a:buFont typeface="Arial" panose="020B0604020202020204" pitchFamily="34" charset="0"/>
              <a:buChar char="•"/>
            </a:pPr>
            <a:r>
              <a:rPr lang="en-GB" sz="1600" i="1" dirty="0"/>
              <a:t>Sanitation and care taker management committees in schools and markets were trained in the supervision of construction works and material storage ,tracking and use.</a:t>
            </a:r>
          </a:p>
          <a:p>
            <a:pPr marL="285750" indent="-285750">
              <a:buFont typeface="Arial" panose="020B0604020202020204" pitchFamily="34" charset="0"/>
              <a:buChar char="•"/>
            </a:pPr>
            <a:r>
              <a:rPr lang="en-GB" sz="1600" i="1" dirty="0"/>
              <a:t>Two volunteers were trained in the operation and simple maintenance of the mobile desludging unit (MDU) by the private company.</a:t>
            </a:r>
          </a:p>
          <a:p>
            <a:pPr marL="285750" indent="-285750">
              <a:buFont typeface="Arial" panose="020B0604020202020204" pitchFamily="34" charset="0"/>
              <a:buChar char="•"/>
            </a:pPr>
            <a:r>
              <a:rPr lang="en-GB" sz="1600" i="1" dirty="0"/>
              <a:t>20 Local entrepreneurs including the two MDU operators were identified and trained in waste management business.  </a:t>
            </a:r>
            <a:endParaRPr lang="en-GB" sz="1600" i="1" dirty="0"/>
          </a:p>
        </p:txBody>
      </p:sp>
    </p:spTree>
    <p:extLst>
      <p:ext uri="{BB962C8B-B14F-4D97-AF65-F5344CB8AC3E}">
        <p14:creationId xmlns:p14="http://schemas.microsoft.com/office/powerpoint/2010/main" val="993829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858000" cy="557882"/>
          </a:xfrm>
        </p:spPr>
        <p:txBody>
          <a:bodyPr/>
          <a:lstStyle/>
          <a:p>
            <a:pPr algn="ctr"/>
            <a:r>
              <a:rPr lang="en-GB" sz="1400" dirty="0">
                <a:solidFill>
                  <a:srgbClr val="002060"/>
                </a:solidFill>
              </a:rPr>
              <a:t>U</a:t>
            </a:r>
            <a:r>
              <a:rPr lang="en-GB" sz="1600" dirty="0">
                <a:solidFill>
                  <a:srgbClr val="002060"/>
                </a:solidFill>
              </a:rPr>
              <a:t>rban WASH Technical Working Group Nairobi, September 2017</a:t>
            </a:r>
            <a:br>
              <a:rPr lang="en-GB" sz="1600" dirty="0">
                <a:solidFill>
                  <a:srgbClr val="002060"/>
                </a:solidFill>
              </a:rPr>
            </a:br>
            <a:r>
              <a:rPr lang="en-GB" sz="1600" dirty="0">
                <a:solidFill>
                  <a:srgbClr val="002060"/>
                </a:solidFill>
              </a:rPr>
              <a:t>Standard PP for Case Studies.</a:t>
            </a:r>
            <a:br>
              <a:rPr lang="en-GB" sz="1600" dirty="0">
                <a:solidFill>
                  <a:srgbClr val="002060"/>
                </a:solidFill>
              </a:rPr>
            </a:br>
            <a:endParaRPr lang="en-GB" sz="1600" dirty="0"/>
          </a:p>
        </p:txBody>
      </p:sp>
      <p:sp>
        <p:nvSpPr>
          <p:cNvPr id="5" name="Oval 4"/>
          <p:cNvSpPr/>
          <p:nvPr/>
        </p:nvSpPr>
        <p:spPr>
          <a:xfrm>
            <a:off x="321523" y="332656"/>
            <a:ext cx="1298149" cy="1296144"/>
          </a:xfrm>
          <a:prstGeom prst="ellipse">
            <a:avLst/>
          </a:prstGeom>
          <a:solidFill>
            <a:srgbClr val="CF1C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Federation WASH</a:t>
            </a:r>
          </a:p>
        </p:txBody>
      </p:sp>
      <p:sp>
        <p:nvSpPr>
          <p:cNvPr id="6" name="TextBox 5"/>
          <p:cNvSpPr txBox="1"/>
          <p:nvPr/>
        </p:nvSpPr>
        <p:spPr>
          <a:xfrm>
            <a:off x="899592" y="1988840"/>
            <a:ext cx="7416824" cy="6586418"/>
          </a:xfrm>
          <a:prstGeom prst="rect">
            <a:avLst/>
          </a:prstGeom>
          <a:noFill/>
        </p:spPr>
        <p:txBody>
          <a:bodyPr wrap="square" rtlCol="0">
            <a:spAutoFit/>
          </a:bodyPr>
          <a:lstStyle/>
          <a:p>
            <a:r>
              <a:rPr lang="en-GB" sz="2400" b="1" dirty="0">
                <a:solidFill>
                  <a:srgbClr val="002060"/>
                </a:solidFill>
              </a:rPr>
              <a:t>Describe Achievements and lessons learned, what worked well</a:t>
            </a:r>
            <a:r>
              <a:rPr lang="en-GB" sz="2400" b="1" dirty="0" smtClean="0">
                <a:solidFill>
                  <a:srgbClr val="002060"/>
                </a:solidFill>
              </a:rPr>
              <a:t>?</a:t>
            </a:r>
          </a:p>
          <a:p>
            <a:pPr marL="285750" indent="-285750">
              <a:buFont typeface="Arial" panose="020B0604020202020204" pitchFamily="34" charset="0"/>
              <a:buChar char="•"/>
            </a:pPr>
            <a:r>
              <a:rPr lang="en-GB" sz="1600" dirty="0" smtClean="0">
                <a:solidFill>
                  <a:srgbClr val="002060"/>
                </a:solidFill>
              </a:rPr>
              <a:t>Over 12, 852 urban poor have access to safe drinking water</a:t>
            </a:r>
            <a:r>
              <a:rPr lang="en-GB" sz="1600" dirty="0" smtClean="0">
                <a:solidFill>
                  <a:srgbClr val="002060"/>
                </a:solidFill>
              </a:rPr>
              <a:t>.</a:t>
            </a:r>
            <a:endParaRPr lang="en-GB" sz="1600" dirty="0" smtClean="0">
              <a:solidFill>
                <a:srgbClr val="002060"/>
              </a:solidFill>
            </a:endParaRPr>
          </a:p>
          <a:p>
            <a:pPr marL="285750" indent="-285750">
              <a:buFont typeface="Arial" panose="020B0604020202020204" pitchFamily="34" charset="0"/>
              <a:buChar char="•"/>
            </a:pPr>
            <a:r>
              <a:rPr lang="en-GB" sz="1600" dirty="0" smtClean="0">
                <a:solidFill>
                  <a:srgbClr val="002060"/>
                </a:solidFill>
              </a:rPr>
              <a:t>Desludging, repair and construction of latrines further  assisted the two urban areas in proper management </a:t>
            </a:r>
            <a:r>
              <a:rPr lang="en-GB" sz="1600" dirty="0" smtClean="0">
                <a:solidFill>
                  <a:srgbClr val="002060"/>
                </a:solidFill>
              </a:rPr>
              <a:t>of waste.</a:t>
            </a:r>
            <a:endParaRPr lang="en-GB" sz="1600" dirty="0" smtClean="0">
              <a:solidFill>
                <a:srgbClr val="002060"/>
              </a:solidFill>
            </a:endParaRPr>
          </a:p>
          <a:p>
            <a:pPr marL="285750" indent="-285750">
              <a:buFont typeface="Arial" panose="020B0604020202020204" pitchFamily="34" charset="0"/>
              <a:buChar char="•"/>
            </a:pPr>
            <a:r>
              <a:rPr lang="en-GB" sz="1600" dirty="0" smtClean="0">
                <a:solidFill>
                  <a:srgbClr val="002060"/>
                </a:solidFill>
              </a:rPr>
              <a:t>The project strengthened relationship between the National </a:t>
            </a:r>
            <a:r>
              <a:rPr lang="en-GB" sz="1600" dirty="0">
                <a:solidFill>
                  <a:srgbClr val="002060"/>
                </a:solidFill>
              </a:rPr>
              <a:t>S</a:t>
            </a:r>
            <a:r>
              <a:rPr lang="en-GB" sz="1600" dirty="0" smtClean="0">
                <a:solidFill>
                  <a:srgbClr val="002060"/>
                </a:solidFill>
              </a:rPr>
              <a:t>ociety and her partners including Councils, Northern Region Water Board, Mzuzu University, WES </a:t>
            </a:r>
            <a:r>
              <a:rPr lang="en-GB" sz="1600" dirty="0" smtClean="0">
                <a:solidFill>
                  <a:srgbClr val="002060"/>
                </a:solidFill>
              </a:rPr>
              <a:t>Management and the community.</a:t>
            </a:r>
            <a:endParaRPr lang="en-GB" sz="1600" dirty="0" smtClean="0">
              <a:solidFill>
                <a:srgbClr val="002060"/>
              </a:solidFill>
            </a:endParaRPr>
          </a:p>
          <a:p>
            <a:pPr marL="285750" indent="-285750">
              <a:buFont typeface="Arial" panose="020B0604020202020204" pitchFamily="34" charset="0"/>
              <a:buChar char="•"/>
            </a:pPr>
            <a:r>
              <a:rPr lang="en-GB" sz="1600" dirty="0" smtClean="0">
                <a:solidFill>
                  <a:srgbClr val="002060"/>
                </a:solidFill>
              </a:rPr>
              <a:t>Registered </a:t>
            </a:r>
            <a:r>
              <a:rPr lang="en-GB" sz="1600" dirty="0" smtClean="0">
                <a:solidFill>
                  <a:srgbClr val="002060"/>
                </a:solidFill>
              </a:rPr>
              <a:t>reduced </a:t>
            </a:r>
            <a:r>
              <a:rPr lang="en-GB" sz="1600" dirty="0" smtClean="0">
                <a:solidFill>
                  <a:srgbClr val="002060"/>
                </a:solidFill>
              </a:rPr>
              <a:t>cholera cases in the project areas with none in Mzuzu and only 5 cases out </a:t>
            </a:r>
            <a:r>
              <a:rPr lang="en-GB" sz="1600" dirty="0" smtClean="0">
                <a:solidFill>
                  <a:srgbClr val="002060"/>
                </a:solidFill>
              </a:rPr>
              <a:t>of 232 </a:t>
            </a:r>
            <a:r>
              <a:rPr lang="en-GB" sz="1600" dirty="0" smtClean="0">
                <a:solidFill>
                  <a:srgbClr val="002060"/>
                </a:solidFill>
              </a:rPr>
              <a:t>cases in Karonga district.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sz="1600" dirty="0"/>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p:txBody>
      </p:sp>
    </p:spTree>
    <p:extLst>
      <p:ext uri="{BB962C8B-B14F-4D97-AF65-F5344CB8AC3E}">
        <p14:creationId xmlns:p14="http://schemas.microsoft.com/office/powerpoint/2010/main" val="2602916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resources did you need or lack</a:t>
            </a:r>
            <a:endParaRPr lang="en-US" sz="2400" dirty="0"/>
          </a:p>
        </p:txBody>
      </p:sp>
      <p:sp>
        <p:nvSpPr>
          <p:cNvPr id="3" name="Picture Placeholder 2"/>
          <p:cNvSpPr>
            <a:spLocks noGrp="1"/>
          </p:cNvSpPr>
          <p:nvPr>
            <p:ph type="pic" sz="quarter" idx="10"/>
          </p:nvPr>
        </p:nvSpPr>
        <p:spPr/>
      </p:sp>
      <p:sp>
        <p:nvSpPr>
          <p:cNvPr id="4" name="Text Placeholder 3"/>
          <p:cNvSpPr>
            <a:spLocks noGrp="1"/>
          </p:cNvSpPr>
          <p:nvPr>
            <p:ph type="body" sz="quarter" idx="11"/>
          </p:nvPr>
        </p:nvSpPr>
        <p:spPr/>
        <p:txBody>
          <a:bodyPr/>
          <a:lstStyle/>
          <a:p>
            <a:endParaRPr lang="en-GB" b="1" dirty="0">
              <a:solidFill>
                <a:srgbClr val="002060"/>
              </a:solidFill>
            </a:endParaRPr>
          </a:p>
          <a:p>
            <a:pPr marL="285750" indent="-285750">
              <a:buFont typeface="Arial" panose="020B0604020202020204" pitchFamily="34" charset="0"/>
              <a:buChar char="•"/>
            </a:pPr>
            <a:r>
              <a:rPr lang="en-GB" sz="1600" dirty="0">
                <a:solidFill>
                  <a:srgbClr val="002060"/>
                </a:solidFill>
              </a:rPr>
              <a:t>More financial resources were required to tackle some of the unattended problems like expansion of pipe network to cater for the other members, construction of other waste management facilities.</a:t>
            </a:r>
          </a:p>
          <a:p>
            <a:pPr marL="285750" indent="-285750">
              <a:buFont typeface="Arial" panose="020B0604020202020204" pitchFamily="34" charset="0"/>
              <a:buChar char="•"/>
            </a:pPr>
            <a:r>
              <a:rPr lang="en-GB" sz="1600" dirty="0">
                <a:solidFill>
                  <a:srgbClr val="002060"/>
                </a:solidFill>
              </a:rPr>
              <a:t>Additional expertise in areas of solid waste management (construction of dumpsite facility) was needed at council level Karonga) to monitor and manage contractors </a:t>
            </a:r>
            <a:r>
              <a:rPr lang="en-GB" sz="1600" dirty="0" smtClean="0">
                <a:solidFill>
                  <a:srgbClr val="002060"/>
                </a:solidFill>
              </a:rPr>
              <a:t>effectively.</a:t>
            </a:r>
            <a:endParaRPr lang="en-GB" sz="1600" dirty="0">
              <a:solidFill>
                <a:srgbClr val="002060"/>
              </a:solidFill>
            </a:endParaRPr>
          </a:p>
          <a:p>
            <a:pPr marL="285750" indent="-285750">
              <a:buFont typeface="Arial" panose="020B0604020202020204" pitchFamily="34" charset="0"/>
              <a:buChar char="•"/>
            </a:pPr>
            <a:r>
              <a:rPr lang="en-GB" sz="1600" dirty="0">
                <a:solidFill>
                  <a:srgbClr val="002060"/>
                </a:solidFill>
              </a:rPr>
              <a:t>Complete set of Mobile Desludging Unit (MDU), i.e. ROM, 3 tonne Vehicle, etc. to cater for the two urban areas. </a:t>
            </a:r>
          </a:p>
        </p:txBody>
      </p:sp>
    </p:spTree>
    <p:extLst>
      <p:ext uri="{BB962C8B-B14F-4D97-AF65-F5344CB8AC3E}">
        <p14:creationId xmlns:p14="http://schemas.microsoft.com/office/powerpoint/2010/main" val="243215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Describe challenges, what did not go so well</a:t>
            </a:r>
            <a:endParaRPr lang="en-US" sz="2400" dirty="0"/>
          </a:p>
        </p:txBody>
      </p:sp>
      <p:sp>
        <p:nvSpPr>
          <p:cNvPr id="3" name="Picture Placeholder 2"/>
          <p:cNvSpPr>
            <a:spLocks noGrp="1"/>
          </p:cNvSpPr>
          <p:nvPr>
            <p:ph type="pic" sz="quarter" idx="10"/>
          </p:nvPr>
        </p:nvSpPr>
        <p:spPr/>
      </p:sp>
      <p:sp>
        <p:nvSpPr>
          <p:cNvPr id="4" name="Text Placeholder 3"/>
          <p:cNvSpPr>
            <a:spLocks noGrp="1"/>
          </p:cNvSpPr>
          <p:nvPr>
            <p:ph type="body" sz="quarter" idx="11"/>
          </p:nvPr>
        </p:nvSpPr>
        <p:spPr/>
        <p:txBody>
          <a:bodyPr/>
          <a:lstStyle/>
          <a:p>
            <a:endParaRPr lang="en-GB" b="1" dirty="0">
              <a:solidFill>
                <a:srgbClr val="002060"/>
              </a:solidFill>
            </a:endParaRPr>
          </a:p>
          <a:p>
            <a:pPr marL="285750" indent="-285750">
              <a:buFont typeface="Arial" panose="020B0604020202020204" pitchFamily="34" charset="0"/>
              <a:buChar char="•"/>
            </a:pPr>
            <a:r>
              <a:rPr lang="en-GB" sz="1600" dirty="0">
                <a:solidFill>
                  <a:srgbClr val="002060"/>
                </a:solidFill>
              </a:rPr>
              <a:t>Limited resources </a:t>
            </a:r>
            <a:r>
              <a:rPr lang="en-GB" sz="1600" dirty="0" smtClean="0">
                <a:solidFill>
                  <a:srgbClr val="002060"/>
                </a:solidFill>
              </a:rPr>
              <a:t>compared to the existing problems </a:t>
            </a:r>
            <a:r>
              <a:rPr lang="en-GB" sz="1600" dirty="0">
                <a:solidFill>
                  <a:srgbClr val="002060"/>
                </a:solidFill>
              </a:rPr>
              <a:t>in the </a:t>
            </a:r>
            <a:r>
              <a:rPr lang="en-GB" sz="1600" dirty="0" err="1">
                <a:solidFill>
                  <a:srgbClr val="002060"/>
                </a:solidFill>
              </a:rPr>
              <a:t>peri</a:t>
            </a:r>
            <a:r>
              <a:rPr lang="en-GB" sz="1600" dirty="0">
                <a:solidFill>
                  <a:srgbClr val="002060"/>
                </a:solidFill>
              </a:rPr>
              <a:t>-urban </a:t>
            </a:r>
            <a:r>
              <a:rPr lang="en-GB" sz="1600" dirty="0" smtClean="0">
                <a:solidFill>
                  <a:srgbClr val="002060"/>
                </a:solidFill>
              </a:rPr>
              <a:t>settlements.</a:t>
            </a:r>
            <a:endParaRPr lang="en-GB" sz="1600" dirty="0">
              <a:solidFill>
                <a:srgbClr val="002060"/>
              </a:solidFill>
            </a:endParaRPr>
          </a:p>
          <a:p>
            <a:pPr marL="285750" indent="-285750">
              <a:buFont typeface="Arial" panose="020B0604020202020204" pitchFamily="34" charset="0"/>
              <a:buChar char="•"/>
            </a:pPr>
            <a:r>
              <a:rPr lang="en-GB" sz="1600" dirty="0">
                <a:solidFill>
                  <a:srgbClr val="002060"/>
                </a:solidFill>
              </a:rPr>
              <a:t>Managing and working with several partners especially the private sector and research institutions was not easy due to differences in approach (socio vs economic sectors).</a:t>
            </a:r>
          </a:p>
          <a:p>
            <a:pPr marL="285750" indent="-285750">
              <a:buFont typeface="Arial" panose="020B0604020202020204" pitchFamily="34" charset="0"/>
              <a:buChar char="•"/>
            </a:pPr>
            <a:r>
              <a:rPr lang="en-GB" sz="1600" dirty="0">
                <a:solidFill>
                  <a:srgbClr val="002060"/>
                </a:solidFill>
              </a:rPr>
              <a:t>Many household latrines collapsed due to heavy </a:t>
            </a:r>
            <a:r>
              <a:rPr lang="en-GB" sz="1600" dirty="0" smtClean="0">
                <a:solidFill>
                  <a:srgbClr val="002060"/>
                </a:solidFill>
              </a:rPr>
              <a:t>rains </a:t>
            </a:r>
            <a:r>
              <a:rPr lang="en-GB" sz="1600" dirty="0">
                <a:solidFill>
                  <a:srgbClr val="002060"/>
                </a:solidFill>
              </a:rPr>
              <a:t>after a lot of efforts including finances were put in. It required additional resources to regain </a:t>
            </a:r>
            <a:r>
              <a:rPr lang="en-GB" sz="1600" dirty="0" smtClean="0">
                <a:solidFill>
                  <a:srgbClr val="002060"/>
                </a:solidFill>
              </a:rPr>
              <a:t>our achievements lost</a:t>
            </a:r>
            <a:endParaRPr lang="en-GB" sz="1600" dirty="0">
              <a:solidFill>
                <a:srgbClr val="002060"/>
              </a:solidFill>
            </a:endParaRPr>
          </a:p>
          <a:p>
            <a:pPr marL="285750" indent="-285750">
              <a:buFont typeface="Arial" panose="020B0604020202020204" pitchFamily="34" charset="0"/>
              <a:buChar char="•"/>
            </a:pPr>
            <a:r>
              <a:rPr lang="en-GB" dirty="0" smtClean="0">
                <a:solidFill>
                  <a:srgbClr val="002060"/>
                </a:solidFill>
              </a:rPr>
              <a:t>.</a:t>
            </a:r>
            <a:endParaRPr lang="en-GB" dirty="0">
              <a:solidFill>
                <a:srgbClr val="002060"/>
              </a:solidFill>
            </a:endParaRPr>
          </a:p>
        </p:txBody>
      </p:sp>
    </p:spTree>
    <p:extLst>
      <p:ext uri="{BB962C8B-B14F-4D97-AF65-F5344CB8AC3E}">
        <p14:creationId xmlns:p14="http://schemas.microsoft.com/office/powerpoint/2010/main" val="2878316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2131</TotalTime>
  <Words>1560</Words>
  <Application>Microsoft Office PowerPoint</Application>
  <PresentationFormat>On-screen Show (4:3)</PresentationFormat>
  <Paragraphs>165</Paragraphs>
  <Slides>37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Arial Rounded MT Bold</vt:lpstr>
      <vt:lpstr>Calibri</vt:lpstr>
      <vt:lpstr>Gadugi</vt:lpstr>
      <vt:lpstr>Wingdings</vt:lpstr>
      <vt:lpstr>IFRC_2011 presentation-EN</vt:lpstr>
      <vt:lpstr>Custom Design</vt:lpstr>
      <vt:lpstr>Urban WASH Technical Working Group Nairobi, September 2017 Standard PP for Case Studies.  Note:  Detailed information or reports should be sent to R. Fraser to be uploaded onto the wiki site before the meeting. This template is for you to summarise and present your project during the meeting. </vt:lpstr>
      <vt:lpstr>Urban WASH Technical Working Group Nairobi, September 2017 Standard PP for Case Studies.</vt:lpstr>
      <vt:lpstr>Continued</vt:lpstr>
      <vt:lpstr>Continued</vt:lpstr>
      <vt:lpstr>Continued</vt:lpstr>
      <vt:lpstr>Continued</vt:lpstr>
      <vt:lpstr>Urban WASH Technical Working Group Nairobi, September 2017 Standard PP for Case Studies. </vt:lpstr>
      <vt:lpstr>What resources did you need or lack</vt:lpstr>
      <vt:lpstr>Describe challenges, what did not go so well</vt:lpstr>
      <vt:lpstr>Challenges continues</vt:lpstr>
      <vt:lpstr>Continued</vt:lpstr>
      <vt:lpstr>Continued</vt:lpstr>
      <vt:lpstr>Continued</vt:lpstr>
      <vt:lpstr>Mobile Desludging Unit </vt:lpstr>
      <vt:lpstr>BACK GROUND OF MOBILE DESLUDGING UNIT - MDU </vt:lpstr>
      <vt:lpstr>Cont  </vt:lpstr>
      <vt:lpstr>DEVELOPMENT OF MDU</vt:lpstr>
      <vt:lpstr>THE MDU</vt:lpstr>
      <vt:lpstr>The MDU at work</vt:lpstr>
      <vt:lpstr>Desludging Team</vt:lpstr>
      <vt:lpstr>Why MDU</vt:lpstr>
      <vt:lpstr>How it works</vt:lpstr>
      <vt:lpstr>Desludging Process- Fluidization</vt:lpstr>
      <vt:lpstr>Use of High Pressure</vt:lpstr>
      <vt:lpstr>Fluidization of Abandoned Latrines </vt:lpstr>
      <vt:lpstr>Why Fishing</vt:lpstr>
      <vt:lpstr>Fishing</vt:lpstr>
      <vt:lpstr>Non Sludge in Sludge</vt:lpstr>
      <vt:lpstr>Cont’</vt:lpstr>
      <vt:lpstr>The Sludge</vt:lpstr>
      <vt:lpstr>Pumping</vt:lpstr>
      <vt:lpstr>Transportation</vt:lpstr>
      <vt:lpstr>Disposal</vt:lpstr>
      <vt:lpstr>Challenges</vt:lpstr>
      <vt:lpstr>Conclusion</vt:lpstr>
      <vt:lpstr>Project photos and any additional conclusions</vt:lpstr>
      <vt:lpstr>Coming together is a beginning, keeping together is progress</vt:lpstr>
    </vt:vector>
  </TitlesOfParts>
  <Company>IFRC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marine.wallace;Uli Jaspers</dc:creator>
  <cp:lastModifiedBy>Blessings Batson</cp:lastModifiedBy>
  <cp:revision>298</cp:revision>
  <cp:lastPrinted>2016-04-20T08:21:41Z</cp:lastPrinted>
  <dcterms:created xsi:type="dcterms:W3CDTF">2011-05-17T09:54:11Z</dcterms:created>
  <dcterms:modified xsi:type="dcterms:W3CDTF">2017-09-28T15:49:13Z</dcterms:modified>
</cp:coreProperties>
</file>