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Lst>
  <p:notesMasterIdLst>
    <p:notesMasterId r:id="rId9"/>
  </p:notesMasterIdLst>
  <p:handoutMasterIdLst>
    <p:handoutMasterId r:id="rId10"/>
  </p:handoutMasterIdLst>
  <p:sldIdLst>
    <p:sldId id="384" r:id="rId3"/>
    <p:sldId id="387" r:id="rId4"/>
    <p:sldId id="370" r:id="rId5"/>
    <p:sldId id="385" r:id="rId6"/>
    <p:sldId id="388" r:id="rId7"/>
    <p:sldId id="386" r:id="rId8"/>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guide id="3" orient="horz"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60"/>
    <a:srgbClr val="CF1C21"/>
    <a:srgbClr val="541818"/>
    <a:srgbClr val="8B4907"/>
    <a:srgbClr val="5C4F46"/>
    <a:srgbClr val="66584E"/>
    <a:srgbClr val="E8C7B0"/>
    <a:srgbClr val="F4D1B9"/>
    <a:srgbClr val="B9B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08" autoAdjust="0"/>
    <p:restoredTop sz="86429" autoAdjust="0"/>
  </p:normalViewPr>
  <p:slideViewPr>
    <p:cSldViewPr>
      <p:cViewPr varScale="1">
        <p:scale>
          <a:sx n="59" d="100"/>
          <a:sy n="59" d="100"/>
        </p:scale>
        <p:origin x="1204" y="52"/>
      </p:cViewPr>
      <p:guideLst>
        <p:guide orient="horz" pos="2160"/>
        <p:guide pos="2880"/>
      </p:guideLst>
    </p:cSldViewPr>
  </p:slideViewPr>
  <p:outlineViewPr>
    <p:cViewPr>
      <p:scale>
        <a:sx n="33" d="100"/>
        <a:sy n="33" d="100"/>
      </p:scale>
      <p:origin x="270" y="73926"/>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124" y="-66"/>
      </p:cViewPr>
      <p:guideLst>
        <p:guide orient="horz" pos="3110"/>
        <p:guide pos="2141"/>
        <p:guide orient="horz"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smtClean="0"/>
            </a:lvl1pPr>
          </a:lstStyle>
          <a:p>
            <a:pPr>
              <a:defRPr/>
            </a:pPr>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smtClean="0"/>
            </a:lvl1pPr>
          </a:lstStyle>
          <a:p>
            <a:pPr>
              <a:defRPr/>
            </a:pPr>
            <a:fld id="{E9193C0B-0D08-4E2A-B725-3752F6CA8538}" type="datetimeFigureOut">
              <a:rPr lang="en-GB"/>
              <a:pPr>
                <a:defRPr/>
              </a:pPr>
              <a:t>25/09/2017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smtClean="0"/>
            </a:lvl1pPr>
          </a:lstStyle>
          <a:p>
            <a:pPr>
              <a:defRPr/>
            </a:pPr>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smtClean="0"/>
            </a:lvl1pPr>
          </a:lstStyle>
          <a:p>
            <a:pPr>
              <a:defRPr/>
            </a:pPr>
            <a:fld id="{DBB45137-13A1-4792-9020-2316740E028C}" type="slidenum">
              <a:rPr lang="en-GB"/>
              <a:pPr>
                <a:defRPr/>
              </a:pPr>
              <a:t>‹#›</a:t>
            </a:fld>
            <a:endParaRPr lang="en-GB" dirty="0"/>
          </a:p>
        </p:txBody>
      </p:sp>
    </p:spTree>
    <p:extLst>
      <p:ext uri="{BB962C8B-B14F-4D97-AF65-F5344CB8AC3E}">
        <p14:creationId xmlns:p14="http://schemas.microsoft.com/office/powerpoint/2010/main" val="1591798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89150" tIns="44575" rIns="89150" bIns="44575" rtlCol="0"/>
          <a:lstStyle>
            <a:lvl1pPr algn="l">
              <a:defRPr sz="1100">
                <a:latin typeface="Arial" charset="0"/>
                <a:cs typeface="Arial" charset="0"/>
              </a:defRPr>
            </a:lvl1pPr>
          </a:lstStyle>
          <a:p>
            <a:pPr>
              <a:defRPr/>
            </a:pPr>
            <a:endParaRPr lang="es-ES_tradnl" dirty="0"/>
          </a:p>
        </p:txBody>
      </p:sp>
      <p:sp>
        <p:nvSpPr>
          <p:cNvPr id="3" name="Date Placeholder 2"/>
          <p:cNvSpPr>
            <a:spLocks noGrp="1"/>
          </p:cNvSpPr>
          <p:nvPr>
            <p:ph type="dt" idx="1"/>
          </p:nvPr>
        </p:nvSpPr>
        <p:spPr>
          <a:xfrm>
            <a:off x="3849688" y="0"/>
            <a:ext cx="2946400" cy="496888"/>
          </a:xfrm>
          <a:prstGeom prst="rect">
            <a:avLst/>
          </a:prstGeom>
        </p:spPr>
        <p:txBody>
          <a:bodyPr vert="horz" lIns="89150" tIns="44575" rIns="89150" bIns="44575" rtlCol="0"/>
          <a:lstStyle>
            <a:lvl1pPr algn="r">
              <a:defRPr sz="1100">
                <a:latin typeface="Arial" charset="0"/>
                <a:cs typeface="Arial" charset="0"/>
              </a:defRPr>
            </a:lvl1pPr>
          </a:lstStyle>
          <a:p>
            <a:pPr>
              <a:defRPr/>
            </a:pPr>
            <a:fld id="{09AE83C6-13C0-48DB-AEA9-205C088AE42D}" type="datetimeFigureOut">
              <a:rPr lang="es-ES_tradnl"/>
              <a:pPr>
                <a:defRPr/>
              </a:pPr>
              <a:t>25/09/2017</a:t>
            </a:fld>
            <a:endParaRPr lang="es-ES_tradnl" dirty="0"/>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89150" tIns="44575" rIns="89150" bIns="44575" rtlCol="0" anchor="ctr"/>
          <a:lstStyle/>
          <a:p>
            <a:pPr lvl="0"/>
            <a:endParaRPr lang="es-ES_tradnl" noProof="0" dirty="0"/>
          </a:p>
        </p:txBody>
      </p:sp>
      <p:sp>
        <p:nvSpPr>
          <p:cNvPr id="5" name="Notes Placeholder 4"/>
          <p:cNvSpPr>
            <a:spLocks noGrp="1"/>
          </p:cNvSpPr>
          <p:nvPr>
            <p:ph type="body" sz="quarter" idx="3"/>
          </p:nvPr>
        </p:nvSpPr>
        <p:spPr>
          <a:xfrm>
            <a:off x="679450" y="4714876"/>
            <a:ext cx="5438775" cy="4467225"/>
          </a:xfrm>
          <a:prstGeom prst="rect">
            <a:avLst/>
          </a:prstGeom>
        </p:spPr>
        <p:txBody>
          <a:bodyPr vert="horz" lIns="89150" tIns="44575" rIns="89150" bIns="4457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s-ES_tradnl" noProof="0"/>
          </a:p>
        </p:txBody>
      </p:sp>
      <p:sp>
        <p:nvSpPr>
          <p:cNvPr id="6" name="Footer Placeholder 5"/>
          <p:cNvSpPr>
            <a:spLocks noGrp="1"/>
          </p:cNvSpPr>
          <p:nvPr>
            <p:ph type="ftr" sz="quarter" idx="4"/>
          </p:nvPr>
        </p:nvSpPr>
        <p:spPr>
          <a:xfrm>
            <a:off x="0" y="9428164"/>
            <a:ext cx="2946400" cy="496887"/>
          </a:xfrm>
          <a:prstGeom prst="rect">
            <a:avLst/>
          </a:prstGeom>
        </p:spPr>
        <p:txBody>
          <a:bodyPr vert="horz" lIns="89150" tIns="44575" rIns="89150" bIns="44575" rtlCol="0" anchor="b"/>
          <a:lstStyle>
            <a:lvl1pPr algn="l">
              <a:defRPr sz="1100">
                <a:latin typeface="Arial" charset="0"/>
                <a:cs typeface="Arial" charset="0"/>
              </a:defRPr>
            </a:lvl1pPr>
          </a:lstStyle>
          <a:p>
            <a:pPr>
              <a:defRPr/>
            </a:pPr>
            <a:endParaRPr lang="es-ES_tradnl" dirty="0"/>
          </a:p>
        </p:txBody>
      </p:sp>
      <p:sp>
        <p:nvSpPr>
          <p:cNvPr id="7" name="Slide Number Placeholder 6"/>
          <p:cNvSpPr>
            <a:spLocks noGrp="1"/>
          </p:cNvSpPr>
          <p:nvPr>
            <p:ph type="sldNum" sz="quarter" idx="5"/>
          </p:nvPr>
        </p:nvSpPr>
        <p:spPr>
          <a:xfrm>
            <a:off x="3849688" y="9428164"/>
            <a:ext cx="2946400" cy="496887"/>
          </a:xfrm>
          <a:prstGeom prst="rect">
            <a:avLst/>
          </a:prstGeom>
        </p:spPr>
        <p:txBody>
          <a:bodyPr vert="horz" lIns="89150" tIns="44575" rIns="89150" bIns="44575" rtlCol="0" anchor="b"/>
          <a:lstStyle>
            <a:lvl1pPr algn="r">
              <a:defRPr sz="1100">
                <a:latin typeface="Arial" charset="0"/>
                <a:cs typeface="Arial" charset="0"/>
              </a:defRPr>
            </a:lvl1pPr>
          </a:lstStyle>
          <a:p>
            <a:pPr>
              <a:defRPr/>
            </a:pPr>
            <a:fld id="{55FE1987-CEAC-48DA-B404-DE5109E627C2}" type="slidenum">
              <a:rPr lang="es-ES_tradnl"/>
              <a:pPr>
                <a:defRPr/>
              </a:pPr>
              <a:t>‹#›</a:t>
            </a:fld>
            <a:endParaRPr lang="es-ES_tradnl" dirty="0"/>
          </a:p>
        </p:txBody>
      </p:sp>
    </p:spTree>
    <p:extLst>
      <p:ext uri="{BB962C8B-B14F-4D97-AF65-F5344CB8AC3E}">
        <p14:creationId xmlns:p14="http://schemas.microsoft.com/office/powerpoint/2010/main" val="29862681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5FE1987-CEAC-48DA-B404-DE5109E627C2}" type="slidenum">
              <a:rPr lang="es-ES_tradnl" smtClean="0"/>
              <a:pPr>
                <a:defRPr/>
              </a:pPr>
              <a:t>1</a:t>
            </a:fld>
            <a:endParaRPr lang="es-ES_tradnl" dirty="0"/>
          </a:p>
        </p:txBody>
      </p:sp>
    </p:spTree>
    <p:extLst>
      <p:ext uri="{BB962C8B-B14F-4D97-AF65-F5344CB8AC3E}">
        <p14:creationId xmlns:p14="http://schemas.microsoft.com/office/powerpoint/2010/main" val="1777575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5FE1987-CEAC-48DA-B404-DE5109E627C2}" type="slidenum">
              <a:rPr lang="es-ES_tradnl" smtClean="0"/>
              <a:pPr>
                <a:defRPr/>
              </a:pPr>
              <a:t>2</a:t>
            </a:fld>
            <a:endParaRPr lang="es-ES_tradnl" dirty="0"/>
          </a:p>
        </p:txBody>
      </p:sp>
    </p:spTree>
    <p:extLst>
      <p:ext uri="{BB962C8B-B14F-4D97-AF65-F5344CB8AC3E}">
        <p14:creationId xmlns:p14="http://schemas.microsoft.com/office/powerpoint/2010/main" val="1777575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5" name="Group 11"/>
          <p:cNvGrpSpPr>
            <a:grpSpLocks/>
          </p:cNvGrpSpPr>
          <p:nvPr/>
        </p:nvGrpSpPr>
        <p:grpSpPr bwMode="auto">
          <a:xfrm>
            <a:off x="339725" y="339725"/>
            <a:ext cx="1260475" cy="1260475"/>
            <a:chOff x="228600" y="228600"/>
            <a:chExt cx="1260000" cy="1260000"/>
          </a:xfrm>
        </p:grpSpPr>
        <p:sp>
          <p:nvSpPr>
            <p:cNvPr id="6" name="Oval 5"/>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TextBox 6"/>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Federation</a:t>
              </a:r>
            </a:p>
            <a:p>
              <a:pPr algn="ctr" fontAlgn="auto">
                <a:spcBef>
                  <a:spcPts val="0"/>
                </a:spcBef>
                <a:spcAft>
                  <a:spcPts val="0"/>
                </a:spcAft>
                <a:defRPr/>
              </a:pPr>
              <a:r>
                <a:rPr lang="en-US" sz="1000" b="1" dirty="0">
                  <a:solidFill>
                    <a:schemeClr val="bg1"/>
                  </a:solidFill>
                  <a:latin typeface="Arial" pitchFamily="34" charset="0"/>
                  <a:cs typeface="Arial" pitchFamily="34" charset="0"/>
                </a:rPr>
                <a:t>Health</a:t>
              </a:r>
            </a:p>
            <a:p>
              <a:pPr algn="ctr" fontAlgn="auto">
                <a:spcBef>
                  <a:spcPts val="0"/>
                </a:spcBef>
                <a:spcAft>
                  <a:spcPts val="0"/>
                </a:spcAft>
                <a:defRPr/>
              </a:pPr>
              <a:r>
                <a:rPr lang="en-US" sz="1000" b="1" dirty="0">
                  <a:solidFill>
                    <a:schemeClr val="bg1"/>
                  </a:solidFill>
                  <a:latin typeface="Arial" pitchFamily="34" charset="0"/>
                  <a:cs typeface="Arial" pitchFamily="34" charset="0"/>
                </a:rPr>
                <a:t> WatSan/EH</a:t>
              </a:r>
            </a:p>
          </p:txBody>
        </p:sp>
      </p:grpSp>
      <p:sp>
        <p:nvSpPr>
          <p:cNvPr id="2" name="Title 1"/>
          <p:cNvSpPr>
            <a:spLocks noGrp="1"/>
          </p:cNvSpPr>
          <p:nvPr>
            <p:ph type="ctrTitle"/>
          </p:nvPr>
        </p:nvSpPr>
        <p:spPr>
          <a:xfrm>
            <a:off x="990600" y="2819400"/>
            <a:ext cx="7239000" cy="647591"/>
          </a:xfrm>
          <a:prstGeom prst="rect">
            <a:avLst/>
          </a:prstGeom>
        </p:spPr>
        <p:txBody>
          <a:bodyPr/>
          <a:lstStyle>
            <a:lvl1pPr algn="r">
              <a:defRPr b="1">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990600" y="3886200"/>
            <a:ext cx="7239000" cy="1752600"/>
          </a:xfrm>
          <a:prstGeom prst="rect">
            <a:avLst/>
          </a:prstGeo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AF1AAA2D-7AF4-4BC7-87FD-D7F5408F7F3B}"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7A5F2289-0BC8-4073-8ECD-F1013F2E0E1A}" type="slidenum">
              <a:rPr lang="en-GB"/>
              <a:pPr>
                <a:defRPr/>
              </a:pPr>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89507C4A-4376-4586-BD19-D3AC3B4A6205}" type="slidenum">
              <a:rPr lang="en-GB"/>
              <a:pPr>
                <a:defRPr/>
              </a:pPr>
              <a:t>‹#›</a:t>
            </a:fld>
            <a:endParaRPr lang="en-GB"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BE21A1CD-2ECB-42DD-BD5A-67A8747FAB67}" type="slidenum">
              <a:rPr lang="en-GB"/>
              <a:pPr>
                <a:defRPr/>
              </a:pPr>
              <a:t>‹#›</a:t>
            </a:fld>
            <a:endParaRPr lang="en-GB"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dirty="0"/>
          </a:p>
        </p:txBody>
      </p:sp>
      <p:sp>
        <p:nvSpPr>
          <p:cNvPr id="9" name="Slide Number Placeholder 5"/>
          <p:cNvSpPr>
            <a:spLocks noGrp="1"/>
          </p:cNvSpPr>
          <p:nvPr>
            <p:ph type="sldNum" sz="quarter" idx="12"/>
          </p:nvPr>
        </p:nvSpPr>
        <p:spPr/>
        <p:txBody>
          <a:bodyPr/>
          <a:lstStyle>
            <a:lvl1pPr>
              <a:defRPr/>
            </a:lvl1pPr>
          </a:lstStyle>
          <a:p>
            <a:pPr>
              <a:defRPr/>
            </a:pPr>
            <a:fld id="{53E0AE14-B9C1-44FA-9955-44FE2276C9D0}" type="slidenum">
              <a:rPr lang="en-GB"/>
              <a:pPr>
                <a:defRPr/>
              </a:pPr>
              <a:t>‹#›</a:t>
            </a:fld>
            <a:endParaRPr lang="en-GB"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16C1FAB0-8846-42CD-BA9B-EFD961C30E2A}" type="slidenum">
              <a:rPr lang="en-GB"/>
              <a:pPr>
                <a:defRPr/>
              </a:pPr>
              <a:t>‹#›</a:t>
            </a:fld>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dirty="0"/>
          </a:p>
        </p:txBody>
      </p:sp>
      <p:sp>
        <p:nvSpPr>
          <p:cNvPr id="4" name="Slide Number Placeholder 5"/>
          <p:cNvSpPr>
            <a:spLocks noGrp="1"/>
          </p:cNvSpPr>
          <p:nvPr>
            <p:ph type="sldNum" sz="quarter" idx="12"/>
          </p:nvPr>
        </p:nvSpPr>
        <p:spPr/>
        <p:txBody>
          <a:bodyPr/>
          <a:lstStyle>
            <a:lvl1pPr>
              <a:defRPr/>
            </a:lvl1pPr>
          </a:lstStyle>
          <a:p>
            <a:pPr>
              <a:defRPr/>
            </a:pPr>
            <a:fld id="{13557164-09EE-4B9F-9182-445A51E7A849}" type="slidenum">
              <a:rPr lang="en-GB"/>
              <a:pPr>
                <a:defRPr/>
              </a:pPr>
              <a:t>‹#›</a:t>
            </a:fld>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DDB420D7-3DC2-49F0-B3DE-CF7A141BF1E6}" type="slidenum">
              <a:rPr lang="en-GB"/>
              <a:pPr>
                <a:defRPr/>
              </a:pPr>
              <a:t>‹#›</a:t>
            </a:fld>
            <a:endParaRPr lang="en-GB"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dirty="0"/>
          </a:p>
        </p:txBody>
      </p:sp>
      <p:sp>
        <p:nvSpPr>
          <p:cNvPr id="7" name="Slide Number Placeholder 5"/>
          <p:cNvSpPr>
            <a:spLocks noGrp="1"/>
          </p:cNvSpPr>
          <p:nvPr>
            <p:ph type="sldNum" sz="quarter" idx="12"/>
          </p:nvPr>
        </p:nvSpPr>
        <p:spPr/>
        <p:txBody>
          <a:bodyPr/>
          <a:lstStyle>
            <a:lvl1pPr>
              <a:defRPr/>
            </a:lvl1pPr>
          </a:lstStyle>
          <a:p>
            <a:pPr>
              <a:defRPr/>
            </a:pPr>
            <a:fld id="{D087F4C8-1872-4E7F-AC3B-326FF1AE0478}" type="slidenum">
              <a:rPr lang="en-GB"/>
              <a:pPr>
                <a:defRPr/>
              </a:pPr>
              <a:t>‹#›</a:t>
            </a:fld>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DF65489C-BA7C-40EE-8BD5-D80C977AB668}"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32656"/>
            <a:ext cx="6858000" cy="1143000"/>
          </a:xfrm>
          <a:prstGeom prst="rect">
            <a:avLst/>
          </a:prstGeom>
        </p:spPr>
        <p:txBody>
          <a:bodyPr/>
          <a:lstStyle/>
          <a:p>
            <a:r>
              <a:rPr lang="en-US" dirty="0"/>
              <a:t>Click to edit Master title style</a:t>
            </a:r>
            <a:endParaRPr lang="en-GB" dirty="0"/>
          </a:p>
        </p:txBody>
      </p:sp>
      <p:sp>
        <p:nvSpPr>
          <p:cNvPr id="3" name="Content Placeholder 2"/>
          <p:cNvSpPr>
            <a:spLocks noGrp="1"/>
          </p:cNvSpPr>
          <p:nvPr>
            <p:ph idx="1"/>
          </p:nvPr>
        </p:nvSpPr>
        <p:spPr>
          <a:xfrm>
            <a:off x="1828800" y="1676400"/>
            <a:ext cx="6858000" cy="4191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263CB826-BB65-43D4-8C06-D4A1233BA325}" type="slidenum">
              <a:rPr lang="en-GB"/>
              <a:pPr>
                <a:defRPr/>
              </a:pPr>
              <a:t>‹#›</a:t>
            </a:fld>
            <a:endParaRPr lang="en-GB"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dirty="0"/>
          </a:p>
        </p:txBody>
      </p:sp>
      <p:sp>
        <p:nvSpPr>
          <p:cNvPr id="5" name="Slide Number Placeholder 5"/>
          <p:cNvSpPr>
            <a:spLocks noGrp="1"/>
          </p:cNvSpPr>
          <p:nvPr>
            <p:ph type="sldNum" sz="quarter" idx="12"/>
          </p:nvPr>
        </p:nvSpPr>
        <p:spPr/>
        <p:txBody>
          <a:bodyPr/>
          <a:lstStyle>
            <a:lvl1pPr>
              <a:defRPr/>
            </a:lvl1pPr>
          </a:lstStyle>
          <a:p>
            <a:pPr>
              <a:defRPr/>
            </a:pPr>
            <a:fld id="{8378A975-CD99-44FB-96BD-3026E458D3D6}"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a:prstGeom prst="rect">
            <a:avLst/>
          </a:prstGeom>
        </p:spPr>
        <p:txBody>
          <a:bodyPr rtlCol="0">
            <a:normAutofit/>
          </a:bodyPr>
          <a:lstStyle/>
          <a:p>
            <a:pPr lvl="0"/>
            <a:r>
              <a:rPr lang="en-US" noProof="0" dirty="0"/>
              <a:t>Click icon to add chart</a:t>
            </a:r>
            <a:endParaRPr lang="en-GB" noProof="0" dirty="0"/>
          </a:p>
        </p:txBody>
      </p:sp>
      <p:sp>
        <p:nvSpPr>
          <p:cNvPr id="5" name="Title 4"/>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
        <p:nvSpPr>
          <p:cNvPr id="7" name="Text Placeholder 6"/>
          <p:cNvSpPr>
            <a:spLocks noGrp="1"/>
          </p:cNvSpPr>
          <p:nvPr>
            <p:ph type="body" sz="quarter" idx="11"/>
          </p:nvPr>
        </p:nvSpPr>
        <p:spPr>
          <a:xfrm>
            <a:off x="3959770" y="1676400"/>
            <a:ext cx="4724400" cy="41910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a:prstGeom prst="rect">
            <a:avLst/>
          </a:prstGeom>
        </p:spPr>
        <p:txBody>
          <a:bodyPr rtlCol="0">
            <a:normAutofit/>
          </a:bodyPr>
          <a:lstStyle/>
          <a:p>
            <a:pPr lvl="0"/>
            <a:r>
              <a:rPr lang="en-US" noProof="0" dirty="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a:prstGeom prst="rect">
            <a:avLst/>
          </a:prstGeom>
        </p:spPr>
        <p:txBody>
          <a:body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
        <p:nvSpPr>
          <p:cNvPr id="3" name="Content Placeholder 2"/>
          <p:cNvSpPr>
            <a:spLocks noGrp="1"/>
          </p:cNvSpPr>
          <p:nvPr>
            <p:ph sz="half" idx="1"/>
          </p:nvPr>
        </p:nvSpPr>
        <p:spPr>
          <a:xfrm>
            <a:off x="457200" y="1676400"/>
            <a:ext cx="4038600" cy="4191000"/>
          </a:xfrm>
          <a:prstGeom prst="rect">
            <a:avLst/>
          </a:prstGeo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8200" y="1676400"/>
            <a:ext cx="4038600" cy="4191000"/>
          </a:xfrm>
          <a:prstGeom prst="rect">
            <a:avLst/>
          </a:prstGeo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457200" y="1676399"/>
            <a:ext cx="4040188" cy="574675"/>
          </a:xfrm>
          <a:prstGeom prst="rect">
            <a:avLst/>
          </a:prstGeo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51075"/>
            <a:ext cx="4040188" cy="3616325"/>
          </a:xfrm>
          <a:prstGeom prst="rect">
            <a:avLst/>
          </a:prstGeo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676399"/>
            <a:ext cx="4041775" cy="574675"/>
          </a:xfrm>
          <a:prstGeom prst="rect">
            <a:avLst/>
          </a:prstGeo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51075"/>
            <a:ext cx="4041775" cy="3616325"/>
          </a:xfrm>
          <a:prstGeom prst="rect">
            <a:avLst/>
          </a:prstGeo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TextBox 4"/>
            <p:cNvSpPr txBox="1"/>
            <p:nvPr/>
          </p:nvSpPr>
          <p:spPr>
            <a:xfrm>
              <a:off x="533400" y="498475"/>
              <a:ext cx="4724400" cy="3590727"/>
            </a:xfrm>
            <a:prstGeom prst="rect">
              <a:avLst/>
            </a:prstGeom>
            <a:noFill/>
          </p:spPr>
          <p:txBody>
            <a:bodyPr lIns="0" tIns="0" rIns="0" bIns="0">
              <a:spAutoFit/>
            </a:bodyPr>
            <a:lstStyle/>
            <a:p>
              <a:pPr fontAlgn="auto">
                <a:spcBef>
                  <a:spcPts val="0"/>
                </a:spcBef>
                <a:spcAft>
                  <a:spcPts val="0"/>
                </a:spcAft>
                <a:defRPr/>
              </a:pPr>
              <a:r>
                <a:rPr lang="en-US" sz="2000" b="1" baseline="30000" dirty="0">
                  <a:solidFill>
                    <a:srgbClr val="E8C7B0"/>
                  </a:solidFill>
                  <a:latin typeface="Arial" pitchFamily="34" charset="0"/>
                  <a:cs typeface="Arial" pitchFamily="34" charset="0"/>
                </a:rPr>
                <a:t>FOR FURTHER INFORMATION</a:t>
              </a:r>
              <a:r>
                <a:rPr lang="en-US" sz="2000" b="1" baseline="0" dirty="0">
                  <a:solidFill>
                    <a:srgbClr val="E8C7B0"/>
                  </a:solidFill>
                  <a:latin typeface="Arial" pitchFamily="34" charset="0"/>
                  <a:cs typeface="Arial" pitchFamily="34" charset="0"/>
                </a:rPr>
                <a:t> </a:t>
              </a:r>
              <a:r>
                <a:rPr lang="en-US" sz="2000" b="1" baseline="30000" dirty="0">
                  <a:solidFill>
                    <a:srgbClr val="E8C7B0"/>
                  </a:solidFill>
                  <a:latin typeface="Arial" pitchFamily="34" charset="0"/>
                  <a:cs typeface="Arial" pitchFamily="34" charset="0"/>
                </a:rPr>
                <a:t>PLEASE CONTACT:</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IFRC Water, Sanitation, and Emergency Health Unit</a:t>
              </a:r>
            </a:p>
            <a:p>
              <a:pPr fontAlgn="auto">
                <a:spcBef>
                  <a:spcPts val="0"/>
                </a:spcBef>
                <a:spcAft>
                  <a:spcPts val="0"/>
                </a:spcAft>
                <a:defRPr/>
              </a:pPr>
              <a:r>
                <a:rPr lang="en-US" sz="2000" baseline="30000" dirty="0">
                  <a:solidFill>
                    <a:schemeClr val="bg1"/>
                  </a:solidFill>
                  <a:latin typeface="Arial" pitchFamily="34" charset="0"/>
                  <a:cs typeface="Arial" pitchFamily="34" charset="0"/>
                </a:rPr>
                <a:t>William Carter, WatSan Senior Officer</a:t>
              </a:r>
              <a:br>
                <a:rPr lang="en-US" sz="2000"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TEL. : +41 022 730 4218</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EMAIL: william.carter@ifrc.org</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rgbClr val="E8C7B0"/>
                  </a:solidFill>
                  <a:latin typeface="Arial" pitchFamily="34" charset="0"/>
                  <a:cs typeface="Arial" pitchFamily="34" charset="0"/>
                </a:rPr>
                <a:t>THIS PRESENTATION IS PUBLISHED BY</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INTERNATIONAL FEDERATION OF </a:t>
              </a:r>
              <a:br>
                <a:rPr lang="en-US" sz="2000" b="1" baseline="30000" dirty="0">
                  <a:solidFill>
                    <a:schemeClr val="bg1"/>
                  </a:solidFill>
                  <a:latin typeface="Arial" pitchFamily="34" charset="0"/>
                  <a:cs typeface="Arial" pitchFamily="34" charset="0"/>
                </a:rPr>
              </a:br>
              <a:r>
                <a:rPr lang="en-US" sz="2000" b="1" baseline="30000" dirty="0">
                  <a:solidFill>
                    <a:schemeClr val="bg1"/>
                  </a:solidFill>
                  <a:latin typeface="Arial" pitchFamily="34" charset="0"/>
                  <a:cs typeface="Arial" pitchFamily="34" charset="0"/>
                </a:rPr>
                <a:t>RED CROSS AND RED CRESCENT SOCIETIES</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P.O. BOX 372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CH-1211 GENEVA 19</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SWITZERLAND</a:t>
              </a:r>
            </a:p>
            <a:p>
              <a:pPr fontAlgn="auto">
                <a:spcBef>
                  <a:spcPts val="0"/>
                </a:spcBef>
                <a:spcAft>
                  <a:spcPts val="0"/>
                </a:spcAft>
                <a:defRPr/>
              </a:pPr>
              <a:endParaRPr lang="en-US" sz="2000" b="1" baseline="30000" dirty="0">
                <a:solidFill>
                  <a:schemeClr val="bg1"/>
                </a:solidFill>
                <a:latin typeface="Arial" pitchFamily="34" charset="0"/>
                <a:cs typeface="Arial" pitchFamily="34" charset="0"/>
              </a:endParaRPr>
            </a:p>
            <a:p>
              <a:pPr fontAlgn="auto">
                <a:spcBef>
                  <a:spcPts val="0"/>
                </a:spcBef>
                <a:spcAft>
                  <a:spcPts val="0"/>
                </a:spcAft>
                <a:defRPr/>
              </a:pPr>
              <a:r>
                <a:rPr lang="en-US" sz="2000" b="1" baseline="30000" dirty="0">
                  <a:solidFill>
                    <a:schemeClr val="bg1"/>
                  </a:solidFill>
                  <a:latin typeface="Arial" pitchFamily="34" charset="0"/>
                  <a:cs typeface="Arial" pitchFamily="34" charset="0"/>
                </a:rPr>
                <a:t>TEL.: +41 22 730 42 22</a:t>
              </a:r>
            </a:p>
            <a:p>
              <a:pPr fontAlgn="auto">
                <a:spcBef>
                  <a:spcPts val="0"/>
                </a:spcBef>
                <a:spcAft>
                  <a:spcPts val="0"/>
                </a:spcAft>
                <a:defRPr/>
              </a:pPr>
              <a:r>
                <a:rPr lang="en-US" sz="2000" b="1" baseline="30000" dirty="0">
                  <a:solidFill>
                    <a:schemeClr val="bg1"/>
                  </a:solidFill>
                  <a:latin typeface="Arial" pitchFamily="34" charset="0"/>
                  <a:cs typeface="Arial" pitchFamily="34" charset="0"/>
                </a:rPr>
                <a:t>FAX.: +41 22 733 03 95</a:t>
              </a:r>
              <a:endParaRPr lang="en-US" sz="2000" dirty="0">
                <a:solidFill>
                  <a:schemeClr val="bg1"/>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828800" y="350838"/>
            <a:ext cx="6858000" cy="1143000"/>
          </a:xfrm>
          <a:prstGeom prst="rect">
            <a:avLst/>
          </a:prstGeom>
        </p:spPr>
        <p:txBody>
          <a:bodyPr/>
          <a:lstStyle/>
          <a:p>
            <a:r>
              <a:rPr lang="en-US"/>
              <a:t>Click to edit Master title style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fontAlgn="auto">
                <a:spcBef>
                  <a:spcPct val="20000"/>
                </a:spcBef>
                <a:spcAft>
                  <a:spcPts val="0"/>
                </a:spcAft>
                <a:buFontTx/>
                <a:buChar char="•"/>
                <a:defRPr/>
              </a:pPr>
              <a:endParaRPr lang="en-US" sz="3200" dirty="0"/>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fontAlgn="auto">
                <a:spcBef>
                  <a:spcPts val="0"/>
                </a:spcBef>
                <a:spcAft>
                  <a:spcPts val="0"/>
                </a:spcAft>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fontAlgn="auto">
                <a:spcBef>
                  <a:spcPts val="0"/>
                </a:spcBef>
                <a:spcAft>
                  <a:spcPts val="0"/>
                </a:spcAft>
                <a:defRPr/>
              </a:pPr>
              <a:r>
                <a:rPr lang="en-US" sz="1200" b="1" dirty="0">
                  <a:solidFill>
                    <a:schemeClr val="bg1"/>
                  </a:solidFill>
                  <a:latin typeface="Arial Rounded MT Bold" pitchFamily="-110" charset="0"/>
                  <a:ea typeface="Arial Rounded MT Bold" pitchFamily="-110" charset="0"/>
                  <a:cs typeface="Arial Rounded MT Bold" pitchFamily="-110" charset="0"/>
                </a:rPr>
                <a:t>Saving lives, changing minds.</a:t>
              </a:r>
              <a:endParaRPr lang="en-US" sz="1200" dirty="0">
                <a:solidFill>
                  <a:schemeClr val="bg1"/>
                </a:solidFill>
                <a:latin typeface="Arial Rounded MT Bold" pitchFamily="-110" charset="0"/>
                <a:ea typeface="Arial Rounded MT Bold" pitchFamily="-110" charset="0"/>
                <a:cs typeface="Arial Rounded MT Bold" pitchFamily="-110" charset="0"/>
              </a:endParaRPr>
            </a:p>
          </p:txBody>
        </p:sp>
        <p:pic>
          <p:nvPicPr>
            <p:cNvPr id="1033"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grpSp>
        <p:nvGrpSpPr>
          <p:cNvPr id="1027" name="Group 16"/>
          <p:cNvGrpSpPr>
            <a:grpSpLocks/>
          </p:cNvGrpSpPr>
          <p:nvPr/>
        </p:nvGrpSpPr>
        <p:grpSpPr bwMode="auto">
          <a:xfrm>
            <a:off x="339725" y="339725"/>
            <a:ext cx="1260475" cy="1260475"/>
            <a:chOff x="228600" y="228600"/>
            <a:chExt cx="1260000" cy="1260000"/>
          </a:xfrm>
        </p:grpSpPr>
        <p:sp>
          <p:nvSpPr>
            <p:cNvPr id="18" name="Oval 17"/>
            <p:cNvSpPr/>
            <p:nvPr/>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TextBox 18"/>
            <p:cNvSpPr txBox="1"/>
            <p:nvPr/>
          </p:nvSpPr>
          <p:spPr>
            <a:xfrm>
              <a:off x="282555" y="625325"/>
              <a:ext cx="1144157" cy="461789"/>
            </a:xfrm>
            <a:prstGeom prst="rect">
              <a:avLst/>
            </a:prstGeom>
            <a:noFill/>
          </p:spPr>
          <p:txBody>
            <a:bodyPr lIns="0" tIns="0" rIns="0" bIns="0">
              <a:spAutoFit/>
            </a:bodyPr>
            <a:lstStyle/>
            <a:p>
              <a:pPr algn="ctr" fontAlgn="auto">
                <a:spcBef>
                  <a:spcPts val="0"/>
                </a:spcBef>
                <a:spcAft>
                  <a:spcPts val="0"/>
                </a:spcAft>
                <a:defRPr/>
              </a:pPr>
              <a:r>
                <a:rPr lang="en-US" sz="1000" b="1" dirty="0">
                  <a:solidFill>
                    <a:schemeClr val="bg1"/>
                  </a:solidFill>
                  <a:latin typeface="Arial" pitchFamily="34" charset="0"/>
                  <a:cs typeface="Arial" pitchFamily="34" charset="0"/>
                </a:rPr>
                <a:t>Federation</a:t>
              </a:r>
            </a:p>
            <a:p>
              <a:pPr algn="ctr" fontAlgn="auto">
                <a:spcBef>
                  <a:spcPts val="0"/>
                </a:spcBef>
                <a:spcAft>
                  <a:spcPts val="0"/>
                </a:spcAft>
                <a:defRPr/>
              </a:pPr>
              <a:r>
                <a:rPr lang="en-US" sz="1000" b="1" dirty="0">
                  <a:solidFill>
                    <a:schemeClr val="bg1"/>
                  </a:solidFill>
                  <a:latin typeface="Arial" pitchFamily="34" charset="0"/>
                  <a:cs typeface="Arial" pitchFamily="34" charset="0"/>
                </a:rPr>
                <a:t>Health</a:t>
              </a:r>
            </a:p>
            <a:p>
              <a:pPr algn="ctr" fontAlgn="auto">
                <a:spcBef>
                  <a:spcPts val="0"/>
                </a:spcBef>
                <a:spcAft>
                  <a:spcPts val="0"/>
                </a:spcAft>
                <a:defRPr/>
              </a:pPr>
              <a:r>
                <a:rPr lang="en-US" sz="1000" b="1" dirty="0">
                  <a:solidFill>
                    <a:schemeClr val="bg1"/>
                  </a:solidFill>
                  <a:latin typeface="Arial" pitchFamily="34" charset="0"/>
                  <a:cs typeface="Arial" pitchFamily="34" charset="0"/>
                </a:rPr>
                <a:t> WatSan/EH</a:t>
              </a:r>
            </a:p>
          </p:txBody>
        </p:sp>
      </p:grpSp>
      <p:sp>
        <p:nvSpPr>
          <p:cNvPr id="12" name="TextBox 11"/>
          <p:cNvSpPr txBox="1"/>
          <p:nvPr userDrawn="1"/>
        </p:nvSpPr>
        <p:spPr>
          <a:xfrm rot="188437">
            <a:off x="6310313" y="1938338"/>
            <a:ext cx="1852612" cy="369887"/>
          </a:xfrm>
          <a:prstGeom prst="rect">
            <a:avLst/>
          </a:prstGeom>
          <a:noFill/>
        </p:spPr>
        <p:txBody>
          <a:bodyPr>
            <a:spAutoFit/>
          </a:bodyPr>
          <a:lstStyle/>
          <a:p>
            <a:pPr>
              <a:defRPr/>
            </a:pPr>
            <a:endParaRPr lang="en-GB" dirty="0"/>
          </a:p>
        </p:txBody>
      </p:sp>
    </p:spTree>
  </p:cSld>
  <p:clrMap bg1="lt1" tx1="dk1" bg2="lt2" tx2="dk2" accent1="accent1" accent2="accent2" accent3="accent3" accent4="accent4" accent5="accent5" accent6="accent6" hlink="hlink" folHlink="folHlink"/>
  <p:sldLayoutIdLst>
    <p:sldLayoutId id="2147484179" r:id="rId1"/>
    <p:sldLayoutId id="2147484180" r:id="rId2"/>
    <p:sldLayoutId id="2147484181" r:id="rId3"/>
    <p:sldLayoutId id="2147484182" r:id="rId4"/>
    <p:sldLayoutId id="2147484183" r:id="rId5"/>
    <p:sldLayoutId id="2147484184" r:id="rId6"/>
    <p:sldLayoutId id="2147484185" r:id="rId7"/>
    <p:sldLayoutId id="2147484186" r:id="rId8"/>
    <p:sldLayoutId id="2147484166" r:id="rId9"/>
  </p:sldLayoutIdLst>
  <p:hf hdr="0" ftr="0" dt="0"/>
  <p:txStyles>
    <p:titleStyle>
      <a:lvl1pPr algn="l" rtl="0" eaLnBrk="0" fontAlgn="base" hangingPunct="0">
        <a:spcBef>
          <a:spcPct val="0"/>
        </a:spcBef>
        <a:spcAft>
          <a:spcPct val="0"/>
        </a:spcAft>
        <a:defRPr sz="28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800" b="1" i="1">
          <a:solidFill>
            <a:schemeClr val="tx1"/>
          </a:solidFill>
          <a:latin typeface="Arial" pitchFamily="34" charset="0"/>
          <a:cs typeface="Arial" pitchFamily="34" charset="0"/>
        </a:defRPr>
      </a:lvl2pPr>
      <a:lvl3pPr algn="l" rtl="0" eaLnBrk="0" fontAlgn="base" hangingPunct="0">
        <a:spcBef>
          <a:spcPct val="0"/>
        </a:spcBef>
        <a:spcAft>
          <a:spcPct val="0"/>
        </a:spcAft>
        <a:defRPr sz="2800" b="1" i="1">
          <a:solidFill>
            <a:schemeClr val="tx1"/>
          </a:solidFill>
          <a:latin typeface="Arial" pitchFamily="34" charset="0"/>
          <a:cs typeface="Arial" pitchFamily="34" charset="0"/>
        </a:defRPr>
      </a:lvl3pPr>
      <a:lvl4pPr algn="l" rtl="0" eaLnBrk="0" fontAlgn="base" hangingPunct="0">
        <a:spcBef>
          <a:spcPct val="0"/>
        </a:spcBef>
        <a:spcAft>
          <a:spcPct val="0"/>
        </a:spcAft>
        <a:defRPr sz="2800" b="1" i="1">
          <a:solidFill>
            <a:schemeClr val="tx1"/>
          </a:solidFill>
          <a:latin typeface="Arial" pitchFamily="34" charset="0"/>
          <a:cs typeface="Arial" pitchFamily="34" charset="0"/>
        </a:defRPr>
      </a:lvl4pPr>
      <a:lvl5pPr algn="l" rtl="0" eaLnBrk="0" fontAlgn="base" hangingPunct="0">
        <a:spcBef>
          <a:spcPct val="0"/>
        </a:spcBef>
        <a:spcAft>
          <a:spcPct val="0"/>
        </a:spcAft>
        <a:defRPr sz="28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ACC800DA-399E-41C4-A6F0-DEE48DD6CE80}"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4167" r:id="rId1"/>
    <p:sldLayoutId id="2147484168" r:id="rId2"/>
    <p:sldLayoutId id="2147484169" r:id="rId3"/>
    <p:sldLayoutId id="2147484170" r:id="rId4"/>
    <p:sldLayoutId id="2147484171" r:id="rId5"/>
    <p:sldLayoutId id="2147484172" r:id="rId6"/>
    <p:sldLayoutId id="2147484173" r:id="rId7"/>
    <p:sldLayoutId id="2147484174" r:id="rId8"/>
    <p:sldLayoutId id="2147484175" r:id="rId9"/>
    <p:sldLayoutId id="2147484176" r:id="rId10"/>
    <p:sldLayoutId id="2147484177" r:id="rId11"/>
    <p:sldLayoutId id="2147484178"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84368" cy="566936"/>
          </a:xfrm>
        </p:spPr>
        <p:txBody>
          <a:bodyPr/>
          <a:lstStyle/>
          <a:p>
            <a:pPr algn="ctr"/>
            <a:r>
              <a:rPr lang="en-GB" sz="1800" dirty="0">
                <a:solidFill>
                  <a:srgbClr val="002060"/>
                </a:solidFill>
              </a:rPr>
              <a:t>Urban WASH Technical Working Group Nairobi, September 2017</a:t>
            </a:r>
            <a:br>
              <a:rPr lang="en-GB" sz="1800" dirty="0">
                <a:solidFill>
                  <a:srgbClr val="002060"/>
                </a:solidFill>
              </a:rPr>
            </a:br>
            <a:r>
              <a:rPr lang="en-GB" sz="1800" dirty="0">
                <a:solidFill>
                  <a:srgbClr val="002060"/>
                </a:solidFill>
              </a:rPr>
              <a:t>One Stop Shop Case Studies.</a:t>
            </a:r>
            <a:br>
              <a:rPr lang="en-GB" sz="1800" dirty="0">
                <a:solidFill>
                  <a:srgbClr val="002060"/>
                </a:solidFill>
              </a:rPr>
            </a:br>
            <a:endParaRPr lang="en-GB" sz="1800" i="0" dirty="0">
              <a:solidFill>
                <a:srgbClr val="002060"/>
              </a:solidFill>
            </a:endParaRPr>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15" name="TextBox 14"/>
          <p:cNvSpPr txBox="1"/>
          <p:nvPr/>
        </p:nvSpPr>
        <p:spPr>
          <a:xfrm>
            <a:off x="4193703" y="2546268"/>
            <a:ext cx="2618783" cy="369332"/>
          </a:xfrm>
          <a:prstGeom prst="rect">
            <a:avLst/>
          </a:prstGeom>
          <a:noFill/>
        </p:spPr>
        <p:txBody>
          <a:bodyPr wrap="square" rtlCol="0">
            <a:spAutoFit/>
          </a:bodyPr>
          <a:lstStyle/>
          <a:p>
            <a:pPr algn="ctr"/>
            <a:r>
              <a:rPr lang="en-GB" dirty="0">
                <a:solidFill>
                  <a:schemeClr val="bg1">
                    <a:lumMod val="95000"/>
                  </a:schemeClr>
                </a:solidFill>
              </a:rPr>
              <a:t>WHERE WE WORK</a:t>
            </a:r>
          </a:p>
        </p:txBody>
      </p:sp>
      <p:sp>
        <p:nvSpPr>
          <p:cNvPr id="17" name="TextBox 16"/>
          <p:cNvSpPr txBox="1"/>
          <p:nvPr/>
        </p:nvSpPr>
        <p:spPr>
          <a:xfrm>
            <a:off x="379954" y="1268760"/>
            <a:ext cx="8496944" cy="4462760"/>
          </a:xfrm>
          <a:prstGeom prst="rect">
            <a:avLst/>
          </a:prstGeom>
          <a:noFill/>
        </p:spPr>
        <p:txBody>
          <a:bodyPr wrap="square" rtlCol="0">
            <a:spAutoFit/>
          </a:bodyPr>
          <a:lstStyle/>
          <a:p>
            <a:pPr marL="285750" lvl="0" indent="-285750">
              <a:buFont typeface="Wingdings" panose="05000000000000000000" pitchFamily="2" charset="2"/>
              <a:buChar char="Ø"/>
            </a:pPr>
            <a:r>
              <a:rPr lang="en-GB" sz="1600" b="1" u="sng" dirty="0">
                <a:solidFill>
                  <a:srgbClr val="002060"/>
                </a:solidFill>
              </a:rPr>
              <a:t>National Society(s) active in this Project: </a:t>
            </a:r>
            <a:r>
              <a:rPr lang="en-GB" sz="1600" dirty="0">
                <a:solidFill>
                  <a:srgbClr val="002060"/>
                </a:solidFill>
              </a:rPr>
              <a:t>Danish Red Cross, Uganda Red Cross (until 2015). External partners: A2I, </a:t>
            </a:r>
            <a:r>
              <a:rPr lang="en-GB" sz="1600" dirty="0" err="1">
                <a:solidFill>
                  <a:srgbClr val="002060"/>
                </a:solidFill>
              </a:rPr>
              <a:t>EnviClean</a:t>
            </a:r>
            <a:r>
              <a:rPr lang="en-GB" sz="1600" dirty="0">
                <a:solidFill>
                  <a:srgbClr val="002060"/>
                </a:solidFill>
              </a:rPr>
              <a:t> &amp; DMS Africa, </a:t>
            </a:r>
            <a:r>
              <a:rPr lang="en-GB" sz="1600" dirty="0" err="1">
                <a:solidFill>
                  <a:srgbClr val="002060"/>
                </a:solidFill>
              </a:rPr>
              <a:t>Ålborg</a:t>
            </a:r>
            <a:r>
              <a:rPr lang="en-GB" sz="1600" dirty="0">
                <a:solidFill>
                  <a:srgbClr val="002060"/>
                </a:solidFill>
              </a:rPr>
              <a:t> University and Copenhagen business school. </a:t>
            </a:r>
          </a:p>
          <a:p>
            <a:pPr marL="285750" lvl="0" indent="-285750">
              <a:buFont typeface="Wingdings" panose="05000000000000000000" pitchFamily="2" charset="2"/>
              <a:buChar char="Ø"/>
            </a:pPr>
            <a:endParaRPr lang="en-GB" sz="1600" b="1" u="sng" dirty="0">
              <a:solidFill>
                <a:srgbClr val="002060"/>
              </a:solidFill>
            </a:endParaRPr>
          </a:p>
          <a:p>
            <a:pPr marL="285750" lvl="0" indent="-285750">
              <a:buFont typeface="Wingdings" panose="05000000000000000000" pitchFamily="2" charset="2"/>
              <a:buChar char="Ø"/>
            </a:pPr>
            <a:r>
              <a:rPr lang="en-GB" sz="1600" b="1" u="sng" dirty="0">
                <a:solidFill>
                  <a:srgbClr val="002060"/>
                </a:solidFill>
              </a:rPr>
              <a:t>Country/Location of Project: </a:t>
            </a:r>
            <a:r>
              <a:rPr lang="en-GB" sz="1600" dirty="0">
                <a:solidFill>
                  <a:srgbClr val="002060"/>
                </a:solidFill>
              </a:rPr>
              <a:t>Uganda, </a:t>
            </a:r>
            <a:r>
              <a:rPr lang="en-GB" sz="1600" dirty="0" err="1">
                <a:solidFill>
                  <a:srgbClr val="002060"/>
                </a:solidFill>
              </a:rPr>
              <a:t>Kasese</a:t>
            </a:r>
            <a:r>
              <a:rPr lang="en-GB" sz="1600" dirty="0">
                <a:solidFill>
                  <a:srgbClr val="002060"/>
                </a:solidFill>
              </a:rPr>
              <a:t> </a:t>
            </a:r>
            <a:r>
              <a:rPr lang="en-GB" sz="1600" dirty="0">
                <a:solidFill>
                  <a:srgbClr val="002060"/>
                </a:solidFill>
                <a:latin typeface="Arial" panose="020B0604020202020204" pitchFamily="34" charset="0"/>
                <a:cs typeface="Arial" panose="020B0604020202020204" pitchFamily="34" charset="0"/>
              </a:rPr>
              <a:t>municipality: </a:t>
            </a:r>
            <a:r>
              <a:rPr lang="en-GB" sz="1600" dirty="0" err="1">
                <a:solidFill>
                  <a:srgbClr val="002060"/>
                </a:solidFill>
                <a:latin typeface="Arial" panose="020B0604020202020204" pitchFamily="34" charset="0"/>
                <a:cs typeface="Arial" panose="020B0604020202020204" pitchFamily="34" charset="0"/>
              </a:rPr>
              <a:t>Kinsaga</a:t>
            </a:r>
            <a:r>
              <a:rPr lang="en-GB" sz="1600" dirty="0">
                <a:solidFill>
                  <a:srgbClr val="002060"/>
                </a:solidFill>
                <a:latin typeface="Arial" panose="020B0604020202020204" pitchFamily="34" charset="0"/>
                <a:cs typeface="Arial" panose="020B0604020202020204" pitchFamily="34" charset="0"/>
              </a:rPr>
              <a:t> market and communities in 12 Wards.</a:t>
            </a:r>
            <a:endParaRPr lang="en-GB" sz="1600" u="sng" dirty="0">
              <a:solidFill>
                <a:srgbClr val="002060"/>
              </a:solidFill>
              <a:latin typeface="Arial" panose="020B0604020202020204" pitchFamily="34" charset="0"/>
              <a:cs typeface="Arial" panose="020B0604020202020204" pitchFamily="34" charset="0"/>
            </a:endParaRPr>
          </a:p>
          <a:p>
            <a:pPr lvl="0"/>
            <a:endParaRPr lang="en-GB" sz="1600" b="1" u="sng" dirty="0">
              <a:solidFill>
                <a:srgbClr val="002060"/>
              </a:solidFill>
            </a:endParaRPr>
          </a:p>
          <a:p>
            <a:pPr marL="285750" lvl="0" indent="-285750">
              <a:buFont typeface="Wingdings" panose="05000000000000000000" pitchFamily="2" charset="2"/>
              <a:buChar char="Ø"/>
            </a:pPr>
            <a:r>
              <a:rPr lang="en-GB" b="1" u="sng" dirty="0">
                <a:solidFill>
                  <a:srgbClr val="002060"/>
                </a:solidFill>
              </a:rPr>
              <a:t>Title of Project/Case Study</a:t>
            </a:r>
            <a:r>
              <a:rPr lang="en-GB" dirty="0">
                <a:solidFill>
                  <a:srgbClr val="002060"/>
                </a:solidFill>
              </a:rPr>
              <a:t>: </a:t>
            </a:r>
            <a:r>
              <a:rPr lang="en-GB" sz="1600" dirty="0">
                <a:solidFill>
                  <a:srgbClr val="002060"/>
                </a:solidFill>
              </a:rPr>
              <a:t>One Stop Shop Project. </a:t>
            </a:r>
          </a:p>
          <a:p>
            <a:pPr lvl="0"/>
            <a:endParaRPr lang="en-GB" dirty="0">
              <a:solidFill>
                <a:srgbClr val="002060"/>
              </a:solidFill>
            </a:endParaRPr>
          </a:p>
          <a:p>
            <a:pPr marL="285750" lvl="0" indent="-285750">
              <a:buFont typeface="Wingdings" panose="05000000000000000000" pitchFamily="2" charset="2"/>
              <a:buChar char="Ø"/>
            </a:pPr>
            <a:r>
              <a:rPr lang="en-GB" b="1" u="sng" dirty="0">
                <a:solidFill>
                  <a:srgbClr val="002060"/>
                </a:solidFill>
              </a:rPr>
              <a:t>Time scale of project:</a:t>
            </a:r>
            <a:br>
              <a:rPr lang="en-GB" dirty="0">
                <a:solidFill>
                  <a:srgbClr val="002060"/>
                </a:solidFill>
              </a:rPr>
            </a:br>
            <a:r>
              <a:rPr lang="en-GB" sz="1600" dirty="0">
                <a:solidFill>
                  <a:srgbClr val="002060"/>
                </a:solidFill>
              </a:rPr>
              <a:t>Initial assessments and feasibility studies were carried out in 2012 and 2013. Implementation of Red Cross Hygiene Promotion activities 01.04.2014-30.06.2016</a:t>
            </a:r>
            <a:endParaRPr lang="en-GB" sz="1600" u="sng" dirty="0">
              <a:solidFill>
                <a:srgbClr val="002060"/>
              </a:solidFill>
            </a:endParaRPr>
          </a:p>
          <a:p>
            <a:pPr lvl="0"/>
            <a:endParaRPr lang="en-GB" u="sng" dirty="0">
              <a:solidFill>
                <a:srgbClr val="002060"/>
              </a:solidFill>
            </a:endParaRPr>
          </a:p>
          <a:p>
            <a:pPr marL="285750" lvl="0" indent="-285750">
              <a:buFont typeface="Wingdings" panose="05000000000000000000" pitchFamily="2" charset="2"/>
              <a:buChar char="Ø"/>
            </a:pPr>
            <a:r>
              <a:rPr lang="en-GB" b="1" u="sng" dirty="0">
                <a:solidFill>
                  <a:srgbClr val="002060"/>
                </a:solidFill>
              </a:rPr>
              <a:t>Approximate Total Budget (USD):</a:t>
            </a:r>
            <a:r>
              <a:rPr lang="en-GB" b="1" dirty="0">
                <a:solidFill>
                  <a:srgbClr val="002060"/>
                </a:solidFill>
              </a:rPr>
              <a:t> </a:t>
            </a:r>
            <a:r>
              <a:rPr lang="en-GB" sz="1600" dirty="0">
                <a:solidFill>
                  <a:srgbClr val="002060"/>
                </a:solidFill>
              </a:rPr>
              <a:t>One Stop Shop building (</a:t>
            </a:r>
            <a:r>
              <a:rPr lang="en-GB" sz="1600" dirty="0" err="1">
                <a:solidFill>
                  <a:srgbClr val="002060"/>
                </a:solidFill>
              </a:rPr>
              <a:t>go’n</a:t>
            </a:r>
            <a:r>
              <a:rPr lang="en-GB" sz="1600" dirty="0">
                <a:solidFill>
                  <a:srgbClr val="002060"/>
                </a:solidFill>
              </a:rPr>
              <a:t> see tour, design/establishment of building, running cost &amp; monitoring): 167.000 USD</a:t>
            </a:r>
          </a:p>
          <a:p>
            <a:pPr lvl="0"/>
            <a:r>
              <a:rPr lang="en-GB" sz="1600" dirty="0">
                <a:solidFill>
                  <a:srgbClr val="002060"/>
                </a:solidFill>
              </a:rPr>
              <a:t>     Health clinic and HP campaigns: 109.925 USD</a:t>
            </a:r>
            <a:endParaRPr lang="en-GB" sz="1600" u="sng" dirty="0">
              <a:solidFill>
                <a:srgbClr val="002060"/>
              </a:solidFill>
            </a:endParaRPr>
          </a:p>
          <a:p>
            <a:pPr lvl="0"/>
            <a:endParaRPr lang="en-GB" b="1" u="sng" dirty="0">
              <a:solidFill>
                <a:srgbClr val="002060"/>
              </a:solidFill>
            </a:endParaRPr>
          </a:p>
        </p:txBody>
      </p:sp>
    </p:spTree>
    <p:extLst>
      <p:ext uri="{BB962C8B-B14F-4D97-AF65-F5344CB8AC3E}">
        <p14:creationId xmlns:p14="http://schemas.microsoft.com/office/powerpoint/2010/main" val="1653539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884368" cy="566936"/>
          </a:xfrm>
        </p:spPr>
        <p:txBody>
          <a:bodyPr/>
          <a:lstStyle/>
          <a:p>
            <a:pPr algn="ctr"/>
            <a:r>
              <a:rPr lang="en-GB" sz="1800" dirty="0">
                <a:solidFill>
                  <a:srgbClr val="002060"/>
                </a:solidFill>
              </a:rPr>
              <a:t>Urban WASH Technical Working Group Nairobi, September 2017</a:t>
            </a:r>
            <a:br>
              <a:rPr lang="en-GB" sz="1800" dirty="0">
                <a:solidFill>
                  <a:srgbClr val="002060"/>
                </a:solidFill>
              </a:rPr>
            </a:br>
            <a:r>
              <a:rPr lang="en-GB" sz="1800" dirty="0">
                <a:solidFill>
                  <a:srgbClr val="002060"/>
                </a:solidFill>
              </a:rPr>
              <a:t>One Stop Shop Case Studies.</a:t>
            </a:r>
            <a:br>
              <a:rPr lang="en-GB" sz="1800" dirty="0">
                <a:solidFill>
                  <a:srgbClr val="002060"/>
                </a:solidFill>
              </a:rPr>
            </a:br>
            <a:endParaRPr lang="en-GB" sz="1800" i="0" dirty="0">
              <a:solidFill>
                <a:srgbClr val="002060"/>
              </a:solidFill>
            </a:endParaRPr>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15" name="TextBox 14"/>
          <p:cNvSpPr txBox="1"/>
          <p:nvPr/>
        </p:nvSpPr>
        <p:spPr>
          <a:xfrm>
            <a:off x="4193703" y="2546268"/>
            <a:ext cx="2618783" cy="369332"/>
          </a:xfrm>
          <a:prstGeom prst="rect">
            <a:avLst/>
          </a:prstGeom>
          <a:noFill/>
        </p:spPr>
        <p:txBody>
          <a:bodyPr wrap="square" rtlCol="0">
            <a:spAutoFit/>
          </a:bodyPr>
          <a:lstStyle/>
          <a:p>
            <a:pPr algn="ctr"/>
            <a:r>
              <a:rPr lang="en-GB" dirty="0">
                <a:solidFill>
                  <a:schemeClr val="bg1">
                    <a:lumMod val="95000"/>
                  </a:schemeClr>
                </a:solidFill>
              </a:rPr>
              <a:t>WHERE WE WORK</a:t>
            </a:r>
          </a:p>
        </p:txBody>
      </p:sp>
      <p:sp>
        <p:nvSpPr>
          <p:cNvPr id="17" name="TextBox 16"/>
          <p:cNvSpPr txBox="1"/>
          <p:nvPr/>
        </p:nvSpPr>
        <p:spPr>
          <a:xfrm>
            <a:off x="379954" y="1268760"/>
            <a:ext cx="8496944" cy="3693319"/>
          </a:xfrm>
          <a:prstGeom prst="rect">
            <a:avLst/>
          </a:prstGeom>
          <a:noFill/>
        </p:spPr>
        <p:txBody>
          <a:bodyPr wrap="square" rtlCol="0">
            <a:spAutoFit/>
          </a:bodyPr>
          <a:lstStyle/>
          <a:p>
            <a:pPr lvl="0"/>
            <a:endParaRPr lang="en-GB" b="1" u="sng" dirty="0">
              <a:solidFill>
                <a:srgbClr val="002060"/>
              </a:solidFill>
            </a:endParaRPr>
          </a:p>
          <a:p>
            <a:pPr marL="285750" lvl="0" indent="-285750">
              <a:buFont typeface="Wingdings" panose="05000000000000000000" pitchFamily="2" charset="2"/>
              <a:buChar char="Ø"/>
            </a:pPr>
            <a:r>
              <a:rPr lang="en-GB" b="1" u="sng" dirty="0">
                <a:solidFill>
                  <a:srgbClr val="002060"/>
                </a:solidFill>
              </a:rPr>
              <a:t>Target population:</a:t>
            </a:r>
            <a:r>
              <a:rPr lang="en-GB" b="1" dirty="0">
                <a:solidFill>
                  <a:srgbClr val="002060"/>
                </a:solidFill>
              </a:rPr>
              <a:t> </a:t>
            </a:r>
          </a:p>
          <a:p>
            <a:pPr marL="285750" lvl="0" indent="-285750">
              <a:buFont typeface="Wingdings" panose="05000000000000000000" pitchFamily="2" charset="2"/>
              <a:buChar char="Ø"/>
            </a:pPr>
            <a:endParaRPr lang="en-GB" b="1" dirty="0">
              <a:solidFill>
                <a:srgbClr val="002060"/>
              </a:solidFill>
            </a:endParaRPr>
          </a:p>
          <a:p>
            <a:pPr marL="285750" lvl="0" indent="-285750">
              <a:buFont typeface="Wingdings" panose="05000000000000000000" pitchFamily="2" charset="2"/>
              <a:buChar char="Ø"/>
            </a:pPr>
            <a:r>
              <a:rPr lang="en-GB" dirty="0">
                <a:solidFill>
                  <a:srgbClr val="002060"/>
                </a:solidFill>
              </a:rPr>
              <a:t>7.591Children and adolescents (age 6-18) through education (PHASE) </a:t>
            </a:r>
          </a:p>
          <a:p>
            <a:pPr lvl="0"/>
            <a:endParaRPr lang="en-GB" dirty="0">
              <a:solidFill>
                <a:srgbClr val="002060"/>
              </a:solidFill>
            </a:endParaRPr>
          </a:p>
          <a:p>
            <a:pPr marL="285750" lvl="0" indent="-285750">
              <a:buFont typeface="Wingdings" panose="05000000000000000000" pitchFamily="2" charset="2"/>
              <a:buChar char="Ø"/>
            </a:pPr>
            <a:r>
              <a:rPr lang="en-GB" dirty="0">
                <a:solidFill>
                  <a:srgbClr val="002060"/>
                </a:solidFill>
              </a:rPr>
              <a:t>2.572 Adults in the targeted community through PHAST (24 promotors, 300 PHAST members, 1500 community members) &amp; PHASE (20 trained teachers, 157 teachers, 571 families)</a:t>
            </a:r>
            <a:r>
              <a:rPr lang="en-GB" b="1" dirty="0">
                <a:solidFill>
                  <a:srgbClr val="002060"/>
                </a:solidFill>
              </a:rPr>
              <a:t>. </a:t>
            </a:r>
          </a:p>
          <a:p>
            <a:pPr lvl="0"/>
            <a:endParaRPr lang="en-GB" b="1" dirty="0">
              <a:solidFill>
                <a:srgbClr val="002060"/>
              </a:solidFill>
            </a:endParaRPr>
          </a:p>
          <a:p>
            <a:pPr marL="285750" lvl="0" indent="-285750">
              <a:buFont typeface="Wingdings" panose="05000000000000000000" pitchFamily="2" charset="2"/>
              <a:buChar char="Ø"/>
            </a:pPr>
            <a:r>
              <a:rPr lang="en-GB" dirty="0">
                <a:solidFill>
                  <a:srgbClr val="002060"/>
                </a:solidFill>
              </a:rPr>
              <a:t>15.022 indirect beneficiaries reached with PHASE and PHAST</a:t>
            </a:r>
          </a:p>
          <a:p>
            <a:pPr marL="285750" lvl="0" indent="-285750">
              <a:buFont typeface="Wingdings" panose="05000000000000000000" pitchFamily="2" charset="2"/>
              <a:buChar char="Ø"/>
            </a:pPr>
            <a:endParaRPr lang="en-GB" dirty="0">
              <a:solidFill>
                <a:srgbClr val="002060"/>
              </a:solidFill>
            </a:endParaRPr>
          </a:p>
          <a:p>
            <a:pPr marL="285750" lvl="0" indent="-285750">
              <a:buFont typeface="Wingdings" panose="05000000000000000000" pitchFamily="2" charset="2"/>
              <a:buChar char="Ø"/>
            </a:pPr>
            <a:r>
              <a:rPr lang="en-GB" dirty="0">
                <a:solidFill>
                  <a:srgbClr val="002060"/>
                </a:solidFill>
              </a:rPr>
              <a:t>Through radio og talk show, health messages are likely to have been conveyed to the entire district (approx. 750.000 people)</a:t>
            </a:r>
            <a:endParaRPr lang="en-GB" dirty="0"/>
          </a:p>
        </p:txBody>
      </p:sp>
    </p:spTree>
    <p:extLst>
      <p:ext uri="{BB962C8B-B14F-4D97-AF65-F5344CB8AC3E}">
        <p14:creationId xmlns:p14="http://schemas.microsoft.com/office/powerpoint/2010/main" val="291540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32656"/>
            <a:ext cx="6858000" cy="720080"/>
          </a:xfrm>
        </p:spPr>
        <p:txBody>
          <a:bodyPr/>
          <a:lstStyle/>
          <a:p>
            <a:pPr algn="ctr"/>
            <a:r>
              <a:rPr lang="en-GB" sz="1600" dirty="0">
                <a:solidFill>
                  <a:srgbClr val="002060"/>
                </a:solidFill>
              </a:rPr>
              <a:t>Urban WASH Technical Working Group Nairobi, September 2017</a:t>
            </a:r>
            <a:br>
              <a:rPr lang="en-GB" sz="1600" dirty="0">
                <a:solidFill>
                  <a:srgbClr val="002060"/>
                </a:solidFill>
              </a:rPr>
            </a:br>
            <a:r>
              <a:rPr lang="en-GB" sz="1600" dirty="0">
                <a:solidFill>
                  <a:srgbClr val="002060"/>
                </a:solidFill>
              </a:rPr>
              <a:t>Standard PP for Case Studies.</a:t>
            </a:r>
          </a:p>
        </p:txBody>
      </p:sp>
      <p:sp>
        <p:nvSpPr>
          <p:cNvPr id="10" name="Oval 9"/>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5" name="TextBox 4"/>
          <p:cNvSpPr txBox="1"/>
          <p:nvPr/>
        </p:nvSpPr>
        <p:spPr>
          <a:xfrm>
            <a:off x="238419" y="1412776"/>
            <a:ext cx="8905581" cy="4524315"/>
          </a:xfrm>
          <a:prstGeom prst="rect">
            <a:avLst/>
          </a:prstGeom>
          <a:noFill/>
        </p:spPr>
        <p:txBody>
          <a:bodyPr wrap="square" rtlCol="0">
            <a:spAutoFit/>
          </a:bodyPr>
          <a:lstStyle/>
          <a:p>
            <a:pPr marL="285750" indent="-285750">
              <a:buFont typeface="Arial" panose="020B0604020202020204" pitchFamily="34" charset="0"/>
              <a:buChar char="•"/>
            </a:pPr>
            <a:r>
              <a:rPr lang="en-GB" sz="1600" b="1" u="sng" dirty="0">
                <a:solidFill>
                  <a:srgbClr val="002060"/>
                </a:solidFill>
              </a:rPr>
              <a:t>Describe what the project delivers in water supply:</a:t>
            </a:r>
            <a:r>
              <a:rPr lang="en-GB" sz="1600" b="1" dirty="0">
                <a:solidFill>
                  <a:srgbClr val="002060"/>
                </a:solidFill>
              </a:rPr>
              <a:t> </a:t>
            </a:r>
            <a:r>
              <a:rPr lang="en-GB" sz="1600" dirty="0">
                <a:solidFill>
                  <a:srgbClr val="002060"/>
                </a:solidFill>
              </a:rPr>
              <a:t>Selling of water, establishment of hand washing facilities in households and schools.  </a:t>
            </a:r>
            <a:endParaRPr lang="en-GB" sz="1600" u="sng" dirty="0">
              <a:solidFill>
                <a:srgbClr val="002060"/>
              </a:solidFill>
            </a:endParaRPr>
          </a:p>
          <a:p>
            <a:pPr marL="285750" indent="-285750">
              <a:buFont typeface="Arial" panose="020B0604020202020204" pitchFamily="34" charset="0"/>
              <a:buChar char="•"/>
            </a:pPr>
            <a:endParaRPr lang="en-GB" sz="1600" b="1" u="sng" dirty="0">
              <a:solidFill>
                <a:srgbClr val="002060"/>
              </a:solidFill>
            </a:endParaRPr>
          </a:p>
          <a:p>
            <a:pPr marL="285750" indent="-285750">
              <a:buFont typeface="Arial" panose="020B0604020202020204" pitchFamily="34" charset="0"/>
              <a:buChar char="•"/>
            </a:pPr>
            <a:r>
              <a:rPr lang="en-GB" sz="1600" b="1" u="sng" dirty="0">
                <a:solidFill>
                  <a:srgbClr val="002060"/>
                </a:solidFill>
              </a:rPr>
              <a:t>Describe what the project delivers in sanitation:</a:t>
            </a:r>
            <a:r>
              <a:rPr lang="en-GB" sz="1600" b="1" dirty="0">
                <a:solidFill>
                  <a:srgbClr val="002060"/>
                </a:solidFill>
              </a:rPr>
              <a:t> </a:t>
            </a:r>
            <a:r>
              <a:rPr lang="en-GB" sz="1600" dirty="0">
                <a:solidFill>
                  <a:srgbClr val="002060"/>
                </a:solidFill>
              </a:rPr>
              <a:t>Improved sanitation in the form of shared sanitation; a communal privately run facility selling toilet visits and showers, sanitary products, water and mobile charging. It has been reported by the municipality that open defecation has decreased at the market place. </a:t>
            </a:r>
            <a:endParaRPr lang="en-GB" sz="1600" u="sng" dirty="0">
              <a:solidFill>
                <a:srgbClr val="002060"/>
              </a:solidFill>
            </a:endParaRPr>
          </a:p>
          <a:p>
            <a:pPr marL="285750" indent="-285750">
              <a:buFont typeface="Arial" panose="020B0604020202020204" pitchFamily="34" charset="0"/>
              <a:buChar char="•"/>
            </a:pPr>
            <a:r>
              <a:rPr lang="en-GB" sz="1600" b="1" u="sng" dirty="0">
                <a:solidFill>
                  <a:srgbClr val="002060"/>
                </a:solidFill>
              </a:rPr>
              <a:t>Describe what the project delivers in Hygiene:</a:t>
            </a:r>
            <a:r>
              <a:rPr lang="en-GB" sz="1600" b="1" dirty="0">
                <a:solidFill>
                  <a:srgbClr val="002060"/>
                </a:solidFill>
              </a:rPr>
              <a:t> </a:t>
            </a:r>
            <a:r>
              <a:rPr lang="en-GB" sz="1600" dirty="0">
                <a:solidFill>
                  <a:srgbClr val="002060"/>
                </a:solidFill>
              </a:rPr>
              <a:t>Community awareness raising through PHASE/PHAST groups on safe water chains, improved sanitation and hygiene practice. Dissemination of health messages through radio and talk shows </a:t>
            </a:r>
          </a:p>
          <a:p>
            <a:endParaRPr lang="en-GB" sz="1600" dirty="0">
              <a:solidFill>
                <a:srgbClr val="002060"/>
              </a:solidFill>
            </a:endParaRPr>
          </a:p>
          <a:p>
            <a:pPr marL="285750" indent="-285750">
              <a:buFont typeface="Arial" panose="020B0604020202020204" pitchFamily="34" charset="0"/>
              <a:buChar char="•"/>
            </a:pPr>
            <a:r>
              <a:rPr lang="en-GB" sz="1600" b="1" u="sng" dirty="0">
                <a:solidFill>
                  <a:srgbClr val="002060"/>
                </a:solidFill>
              </a:rPr>
              <a:t>Describe capacity building of target population:</a:t>
            </a:r>
            <a:r>
              <a:rPr lang="en-GB" sz="1600" b="1" dirty="0">
                <a:solidFill>
                  <a:srgbClr val="002060"/>
                </a:solidFill>
              </a:rPr>
              <a:t> </a:t>
            </a:r>
            <a:r>
              <a:rPr lang="en-GB" sz="1600" dirty="0">
                <a:solidFill>
                  <a:srgbClr val="002060"/>
                </a:solidFill>
              </a:rPr>
              <a:t>Community groups were trained to disseminate messages on hygiene to communities and motivated Village Health Teams monitoring hygiene at household level. The PHASE approach used in schools raised children’s awareness on hygiene. </a:t>
            </a:r>
            <a:endParaRPr lang="en-GB" sz="1600" u="sng" dirty="0">
              <a:solidFill>
                <a:srgbClr val="002060"/>
              </a:solidFill>
            </a:endParaRPr>
          </a:p>
          <a:p>
            <a:pPr marL="285750" indent="-285750">
              <a:buFont typeface="Arial" panose="020B0604020202020204" pitchFamily="34" charset="0"/>
              <a:buChar char="•"/>
            </a:pPr>
            <a:r>
              <a:rPr lang="en-GB" sz="1600" b="1" u="sng" dirty="0">
                <a:solidFill>
                  <a:srgbClr val="002060"/>
                </a:solidFill>
              </a:rPr>
              <a:t>Describe capacity building of WASH service providers: </a:t>
            </a:r>
            <a:r>
              <a:rPr lang="en-GB" sz="1600" dirty="0">
                <a:solidFill>
                  <a:srgbClr val="002060"/>
                </a:solidFill>
              </a:rPr>
              <a:t>The local team working at the OSS facility were trained in costumer handling, hygiene and cleaning, economy and accounting. </a:t>
            </a:r>
          </a:p>
        </p:txBody>
      </p:sp>
    </p:spTree>
    <p:extLst>
      <p:ext uri="{BB962C8B-B14F-4D97-AF65-F5344CB8AC3E}">
        <p14:creationId xmlns:p14="http://schemas.microsoft.com/office/powerpoint/2010/main" val="333930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6858000" cy="557882"/>
          </a:xfrm>
        </p:spPr>
        <p:txBody>
          <a:bodyPr/>
          <a:lstStyle/>
          <a:p>
            <a:pPr algn="ctr"/>
            <a:r>
              <a:rPr lang="en-GB" sz="1400" dirty="0">
                <a:solidFill>
                  <a:srgbClr val="002060"/>
                </a:solidFill>
              </a:rPr>
              <a:t>Urban WASH Technical Working Group Nairobi, September 2017</a:t>
            </a:r>
            <a:br>
              <a:rPr lang="en-GB" sz="1400" dirty="0">
                <a:solidFill>
                  <a:srgbClr val="002060"/>
                </a:solidFill>
              </a:rPr>
            </a:br>
            <a:r>
              <a:rPr lang="en-GB" sz="1400" dirty="0">
                <a:solidFill>
                  <a:srgbClr val="002060"/>
                </a:solidFill>
              </a:rPr>
              <a:t>Standard PP for Case Studies.</a:t>
            </a:r>
            <a:br>
              <a:rPr lang="en-GB" sz="1400" dirty="0">
                <a:solidFill>
                  <a:srgbClr val="002060"/>
                </a:solidFill>
              </a:rPr>
            </a:br>
            <a:endParaRPr lang="en-GB" sz="1400" dirty="0"/>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6" name="TextBox 5"/>
          <p:cNvSpPr txBox="1"/>
          <p:nvPr/>
        </p:nvSpPr>
        <p:spPr>
          <a:xfrm>
            <a:off x="976189" y="1484784"/>
            <a:ext cx="7416824" cy="3970318"/>
          </a:xfrm>
          <a:prstGeom prst="rect">
            <a:avLst/>
          </a:prstGeom>
          <a:noFill/>
        </p:spPr>
        <p:txBody>
          <a:bodyPr wrap="square" rtlCol="0">
            <a:spAutoFit/>
          </a:bodyPr>
          <a:lstStyle/>
          <a:p>
            <a:pPr marL="285750" indent="-285750">
              <a:buFont typeface="Arial" panose="020B0604020202020204" pitchFamily="34" charset="0"/>
              <a:buChar char="•"/>
            </a:pPr>
            <a:r>
              <a:rPr lang="en-GB" u="sng" dirty="0">
                <a:solidFill>
                  <a:srgbClr val="002060"/>
                </a:solidFill>
              </a:rPr>
              <a:t>Describe Achievements and lessons learned, what worked well?</a:t>
            </a:r>
          </a:p>
          <a:p>
            <a:pPr marL="742950" lvl="1" indent="-285750">
              <a:buFont typeface="Arial" panose="020B0604020202020204" pitchFamily="34" charset="0"/>
              <a:buChar char="•"/>
            </a:pPr>
            <a:r>
              <a:rPr lang="en-GB" dirty="0">
                <a:solidFill>
                  <a:srgbClr val="002060"/>
                </a:solidFill>
              </a:rPr>
              <a:t>Importance of realistic ambitions and the right partners on board</a:t>
            </a:r>
          </a:p>
          <a:p>
            <a:pPr marL="742950" lvl="1" indent="-285750">
              <a:buFont typeface="Arial" panose="020B0604020202020204" pitchFamily="34" charset="0"/>
              <a:buChar char="•"/>
            </a:pPr>
            <a:r>
              <a:rPr lang="en-GB" dirty="0">
                <a:solidFill>
                  <a:srgbClr val="002060"/>
                </a:solidFill>
              </a:rPr>
              <a:t>Partner continuity and trust/personal engagement are important</a:t>
            </a:r>
          </a:p>
          <a:p>
            <a:pPr marL="742950" lvl="1" indent="-285750">
              <a:buFont typeface="Arial" panose="020B0604020202020204" pitchFamily="34" charset="0"/>
              <a:buChar char="•"/>
            </a:pPr>
            <a:r>
              <a:rPr lang="en-GB" dirty="0">
                <a:solidFill>
                  <a:srgbClr val="002060"/>
                </a:solidFill>
              </a:rPr>
              <a:t>Partners should have resources available (funding/HR)</a:t>
            </a:r>
          </a:p>
          <a:p>
            <a:pPr marL="742950" lvl="1" indent="-285750">
              <a:buFont typeface="Arial" panose="020B0604020202020204" pitchFamily="34" charset="0"/>
              <a:buChar char="•"/>
            </a:pPr>
            <a:r>
              <a:rPr lang="en-GB" dirty="0">
                <a:solidFill>
                  <a:srgbClr val="002060"/>
                </a:solidFill>
              </a:rPr>
              <a:t>Firm political commitments from local authorities is key </a:t>
            </a:r>
          </a:p>
          <a:p>
            <a:pPr marL="742950" lvl="1" indent="-285750">
              <a:buFont typeface="Arial" panose="020B0604020202020204" pitchFamily="34" charset="0"/>
              <a:buChar char="•"/>
            </a:pPr>
            <a:r>
              <a:rPr lang="en-GB" dirty="0">
                <a:solidFill>
                  <a:srgbClr val="002060"/>
                </a:solidFill>
              </a:rPr>
              <a:t>Important to understand local context and engaging service users (user experience is a must and design matters)</a:t>
            </a:r>
          </a:p>
          <a:p>
            <a:pPr marL="742950" lvl="1" indent="-285750">
              <a:buFont typeface="Arial" panose="020B0604020202020204" pitchFamily="34" charset="0"/>
              <a:buChar char="•"/>
            </a:pPr>
            <a:r>
              <a:rPr lang="en-GB" dirty="0">
                <a:solidFill>
                  <a:srgbClr val="002060"/>
                </a:solidFill>
              </a:rPr>
              <a:t>Technically the OSS facility and maternal clinic have worked without any breakdowns for 3 and 2 years. </a:t>
            </a:r>
          </a:p>
          <a:p>
            <a:pPr marL="742950" lvl="1" indent="-285750">
              <a:buFont typeface="Arial" panose="020B0604020202020204" pitchFamily="34" charset="0"/>
              <a:buChar char="•"/>
            </a:pPr>
            <a:r>
              <a:rPr lang="en-GB" dirty="0">
                <a:solidFill>
                  <a:srgbClr val="002060"/>
                </a:solidFill>
              </a:rPr>
              <a:t>Community awareness raising have reached most of the community and it was reported that the number of diarrhoea cases decreased.</a:t>
            </a:r>
          </a:p>
          <a:p>
            <a:pPr marL="742950" lvl="1" indent="-285750">
              <a:buFont typeface="Arial" panose="020B0604020202020204" pitchFamily="34" charset="0"/>
              <a:buChar char="•"/>
            </a:pPr>
            <a:r>
              <a:rPr lang="en-GB" dirty="0">
                <a:solidFill>
                  <a:srgbClr val="002060"/>
                </a:solidFill>
              </a:rPr>
              <a:t>The OSS pilot project has given partners proof of concept. </a:t>
            </a:r>
            <a:endParaRPr lang="en-GB" dirty="0"/>
          </a:p>
          <a:p>
            <a:endParaRPr lang="en-GB" dirty="0"/>
          </a:p>
        </p:txBody>
      </p:sp>
    </p:spTree>
    <p:extLst>
      <p:ext uri="{BB962C8B-B14F-4D97-AF65-F5344CB8AC3E}">
        <p14:creationId xmlns:p14="http://schemas.microsoft.com/office/powerpoint/2010/main" val="260291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50838"/>
            <a:ext cx="6858000" cy="557882"/>
          </a:xfrm>
        </p:spPr>
        <p:txBody>
          <a:bodyPr/>
          <a:lstStyle/>
          <a:p>
            <a:pPr algn="ctr"/>
            <a:r>
              <a:rPr lang="en-GB" sz="1400" dirty="0">
                <a:solidFill>
                  <a:srgbClr val="002060"/>
                </a:solidFill>
              </a:rPr>
              <a:t>Urban WASH Technical Working Group Nairobi, September 2017</a:t>
            </a:r>
            <a:br>
              <a:rPr lang="en-GB" sz="1400" dirty="0">
                <a:solidFill>
                  <a:srgbClr val="002060"/>
                </a:solidFill>
              </a:rPr>
            </a:br>
            <a:r>
              <a:rPr lang="en-GB" sz="1400" dirty="0">
                <a:solidFill>
                  <a:srgbClr val="002060"/>
                </a:solidFill>
              </a:rPr>
              <a:t>Standard PP for Case Studies.</a:t>
            </a:r>
            <a:br>
              <a:rPr lang="en-GB" sz="1400" dirty="0">
                <a:solidFill>
                  <a:srgbClr val="002060"/>
                </a:solidFill>
              </a:rPr>
            </a:br>
            <a:endParaRPr lang="en-GB" sz="1400" dirty="0"/>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
        <p:nvSpPr>
          <p:cNvPr id="6" name="TextBox 5"/>
          <p:cNvSpPr txBox="1"/>
          <p:nvPr/>
        </p:nvSpPr>
        <p:spPr>
          <a:xfrm>
            <a:off x="976189" y="1484784"/>
            <a:ext cx="7416824" cy="3693319"/>
          </a:xfrm>
          <a:prstGeom prst="rect">
            <a:avLst/>
          </a:prstGeom>
          <a:noFill/>
        </p:spPr>
        <p:txBody>
          <a:bodyPr wrap="square" rtlCol="0">
            <a:spAutoFit/>
          </a:bodyPr>
          <a:lstStyle/>
          <a:p>
            <a:pPr marL="285750" indent="-285750">
              <a:buFont typeface="Arial" panose="020B0604020202020204" pitchFamily="34" charset="0"/>
              <a:buChar char="•"/>
            </a:pPr>
            <a:r>
              <a:rPr lang="en-GB" u="sng" dirty="0">
                <a:solidFill>
                  <a:srgbClr val="002060"/>
                </a:solidFill>
              </a:rPr>
              <a:t>Describe challenges, what did not go so well?</a:t>
            </a:r>
          </a:p>
          <a:p>
            <a:pPr marL="742950" lvl="1" indent="-285750">
              <a:buFont typeface="Arial" panose="020B0604020202020204" pitchFamily="34" charset="0"/>
              <a:buChar char="•"/>
            </a:pPr>
            <a:r>
              <a:rPr lang="en-GB" dirty="0">
                <a:solidFill>
                  <a:srgbClr val="002060"/>
                </a:solidFill>
              </a:rPr>
              <a:t>The interrupted partnership with URCS happened at a critical moment and created some challenges for the local project manager. </a:t>
            </a:r>
          </a:p>
          <a:p>
            <a:pPr marL="742950" lvl="1" indent="-285750">
              <a:buFont typeface="Arial" panose="020B0604020202020204" pitchFamily="34" charset="0"/>
              <a:buChar char="•"/>
            </a:pPr>
            <a:r>
              <a:rPr lang="en-GB" dirty="0">
                <a:solidFill>
                  <a:srgbClr val="002060"/>
                </a:solidFill>
              </a:rPr>
              <a:t>Working within a complex partnership with multiple different partners requires a lot more time and resources for coordination and information sharing</a:t>
            </a:r>
          </a:p>
          <a:p>
            <a:pPr marL="742950" lvl="1" indent="-285750">
              <a:buFont typeface="Arial" panose="020B0604020202020204" pitchFamily="34" charset="0"/>
              <a:buChar char="•"/>
            </a:pPr>
            <a:endParaRPr lang="en-GB" dirty="0">
              <a:solidFill>
                <a:srgbClr val="002060"/>
              </a:solidFill>
            </a:endParaRPr>
          </a:p>
          <a:p>
            <a:pPr marL="285750" indent="-285750">
              <a:buFont typeface="Arial" panose="020B0604020202020204" pitchFamily="34" charset="0"/>
              <a:buChar char="•"/>
            </a:pPr>
            <a:r>
              <a:rPr lang="en-GB" u="sng" dirty="0">
                <a:solidFill>
                  <a:schemeClr val="tx2"/>
                </a:solidFill>
              </a:rPr>
              <a:t>What resources did you need or lack?</a:t>
            </a:r>
          </a:p>
          <a:p>
            <a:pPr marL="285750" indent="-285750">
              <a:buFont typeface="Arial" panose="020B0604020202020204" pitchFamily="34" charset="0"/>
              <a:buChar char="•"/>
            </a:pPr>
            <a:r>
              <a:rPr lang="en-GB" dirty="0">
                <a:solidFill>
                  <a:schemeClr val="tx2"/>
                </a:solidFill>
              </a:rPr>
              <a:t>Non-earmarked funding </a:t>
            </a:r>
          </a:p>
          <a:p>
            <a:pPr marL="285750" indent="-285750">
              <a:buFont typeface="Arial" panose="020B0604020202020204" pitchFamily="34" charset="0"/>
              <a:buChar char="•"/>
            </a:pPr>
            <a:r>
              <a:rPr lang="en-GB" dirty="0">
                <a:solidFill>
                  <a:schemeClr val="tx2"/>
                </a:solidFill>
              </a:rPr>
              <a:t>Skills and knowledge in how to create sustainable business models/market research/business development</a:t>
            </a:r>
          </a:p>
          <a:p>
            <a:r>
              <a:rPr lang="en-GB" dirty="0">
                <a:solidFill>
                  <a:srgbClr val="FF0000"/>
                </a:solidFill>
              </a:rPr>
              <a:t> </a:t>
            </a:r>
          </a:p>
        </p:txBody>
      </p:sp>
    </p:spTree>
    <p:extLst>
      <p:ext uri="{BB962C8B-B14F-4D97-AF65-F5344CB8AC3E}">
        <p14:creationId xmlns:p14="http://schemas.microsoft.com/office/powerpoint/2010/main" val="303638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2060"/>
                </a:solidFill>
              </a:rPr>
              <a:t>Additional remarks</a:t>
            </a:r>
          </a:p>
        </p:txBody>
      </p:sp>
      <p:sp>
        <p:nvSpPr>
          <p:cNvPr id="4" name="Text Placeholder 3"/>
          <p:cNvSpPr>
            <a:spLocks noGrp="1"/>
          </p:cNvSpPr>
          <p:nvPr>
            <p:ph type="body" sz="quarter" idx="11"/>
          </p:nvPr>
        </p:nvSpPr>
        <p:spPr>
          <a:xfrm>
            <a:off x="321523" y="1631732"/>
            <a:ext cx="8365277" cy="4101524"/>
          </a:xfrm>
        </p:spPr>
        <p:txBody>
          <a:bodyPr/>
          <a:lstStyle/>
          <a:p>
            <a:r>
              <a:rPr lang="en-GB" b="1" dirty="0"/>
              <a:t>Recommendations </a:t>
            </a:r>
            <a:endParaRPr lang="da-DK" dirty="0"/>
          </a:p>
          <a:p>
            <a:pPr lvl="0">
              <a:buFont typeface="Arial" panose="020B0604020202020204" pitchFamily="34" charset="0"/>
              <a:buChar char="•"/>
            </a:pPr>
            <a:r>
              <a:rPr lang="en-US" sz="1400" dirty="0"/>
              <a:t>Follow up on the health services in order to capture progress, challenges and lessons learnt. As DRC is no longer present in Uganda, it is recommended that a review is carried out through an external consultancy.        </a:t>
            </a:r>
            <a:endParaRPr lang="da-DK" sz="1400" dirty="0"/>
          </a:p>
          <a:p>
            <a:pPr lvl="0">
              <a:buFont typeface="Arial" panose="020B0604020202020204" pitchFamily="34" charset="0"/>
              <a:buChar char="•"/>
            </a:pPr>
            <a:r>
              <a:rPr lang="en-US" sz="1400" dirty="0"/>
              <a:t>Follow up with the municipality health department on retrieving their health statistics in order to assess, if the reported declining rate of diarrhea cases by health officers holds true. This finding would further support and inform the partners on the impact and sustainability of the OSS business case.</a:t>
            </a:r>
            <a:endParaRPr lang="da-DK" sz="1400" dirty="0"/>
          </a:p>
          <a:p>
            <a:pPr lvl="0">
              <a:buFont typeface="Arial" panose="020B0604020202020204" pitchFamily="34" charset="0"/>
              <a:buChar char="•"/>
            </a:pPr>
            <a:r>
              <a:rPr lang="en-US" sz="1400" dirty="0"/>
              <a:t>In future agreements with the private sector, DRC should mention and/or include a clause highlighting the possibility of delays when engaging with RC/RC.               </a:t>
            </a:r>
            <a:endParaRPr lang="da-DK" sz="1400" dirty="0"/>
          </a:p>
          <a:p>
            <a:pPr lvl="0">
              <a:buFont typeface="Arial" panose="020B0604020202020204" pitchFamily="34" charset="0"/>
              <a:buChar char="•"/>
            </a:pPr>
            <a:r>
              <a:rPr lang="en-US" sz="1400" dirty="0"/>
              <a:t>Follow-up with the local authorities to ensure that the allocation for water and cleaning of the health clinic is included in the municipality budget.</a:t>
            </a:r>
            <a:endParaRPr lang="da-DK" sz="1400" dirty="0"/>
          </a:p>
          <a:p>
            <a:pPr lvl="0">
              <a:buFont typeface="Arial" panose="020B0604020202020204" pitchFamily="34" charset="0"/>
              <a:buChar char="•"/>
            </a:pPr>
            <a:r>
              <a:rPr lang="en-US" sz="1400" dirty="0"/>
              <a:t>Action plan and mutual agreement to ensure proper transfer of ownership of the buildings and continued access to services for the citizens and the customers.</a:t>
            </a:r>
            <a:endParaRPr lang="da-DK" sz="1400" dirty="0"/>
          </a:p>
          <a:p>
            <a:pPr lvl="0">
              <a:buFont typeface="Arial" panose="020B0604020202020204" pitchFamily="34" charset="0"/>
              <a:buChar char="•"/>
            </a:pPr>
            <a:r>
              <a:rPr lang="en-GB" sz="1400" dirty="0"/>
              <a:t>Emphasis should be placed on drafting exit strategies, even though it can be difficult to envision in an inception period of an innovative pilot project. There is a potential reputational risk for RC if the exit is not carried out properly.      </a:t>
            </a:r>
            <a:endParaRPr lang="da-DK" sz="1400" dirty="0"/>
          </a:p>
          <a:p>
            <a:endParaRPr lang="en-GB" sz="1200" dirty="0">
              <a:solidFill>
                <a:srgbClr val="002060"/>
              </a:solidFill>
            </a:endParaRPr>
          </a:p>
        </p:txBody>
      </p:sp>
      <p:sp>
        <p:nvSpPr>
          <p:cNvPr id="5" name="Oval 4"/>
          <p:cNvSpPr/>
          <p:nvPr/>
        </p:nvSpPr>
        <p:spPr>
          <a:xfrm>
            <a:off x="321523" y="332656"/>
            <a:ext cx="1298149" cy="1296144"/>
          </a:xfrm>
          <a:prstGeom prst="ellipse">
            <a:avLst/>
          </a:prstGeom>
          <a:solidFill>
            <a:srgbClr val="CF1C2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t>Federation WASH</a:t>
            </a:r>
          </a:p>
        </p:txBody>
      </p:sp>
    </p:spTree>
    <p:extLst>
      <p:ext uri="{BB962C8B-B14F-4D97-AF65-F5344CB8AC3E}">
        <p14:creationId xmlns:p14="http://schemas.microsoft.com/office/powerpoint/2010/main" val="1111863613"/>
      </p:ext>
    </p:extLst>
  </p:cSld>
  <p:clrMapOvr>
    <a:masterClrMapping/>
  </p:clrMapOvr>
</p:sld>
</file>

<file path=ppt/theme/theme1.xml><?xml version="1.0" encoding="utf-8"?>
<a:theme xmlns:a="http://schemas.openxmlformats.org/drawingml/2006/main" name="IFRC_2011 presentation-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1086</TotalTime>
  <Words>814</Words>
  <Application>Microsoft Office PowerPoint</Application>
  <PresentationFormat>On-screen Show (4:3)</PresentationFormat>
  <Paragraphs>67</Paragraphs>
  <Slides>6</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Arial Rounded MT Bold</vt:lpstr>
      <vt:lpstr>Calibri</vt:lpstr>
      <vt:lpstr>Wingdings</vt:lpstr>
      <vt:lpstr>IFRC_2011 presentation-EN</vt:lpstr>
      <vt:lpstr>Custom Design</vt:lpstr>
      <vt:lpstr>Urban WASH Technical Working Group Nairobi, September 2017 One Stop Shop Case Studies. </vt:lpstr>
      <vt:lpstr>Urban WASH Technical Working Group Nairobi, September 2017 One Stop Shop Case Studies. </vt:lpstr>
      <vt:lpstr>Urban WASH Technical Working Group Nairobi, September 2017 Standard PP for Case Studies.</vt:lpstr>
      <vt:lpstr>Urban WASH Technical Working Group Nairobi, September 2017 Standard PP for Case Studies. </vt:lpstr>
      <vt:lpstr>Urban WASH Technical Working Group Nairobi, September 2017 Standard PP for Case Studies. </vt:lpstr>
      <vt:lpstr>Additional remarks</vt:lpstr>
    </vt:vector>
  </TitlesOfParts>
  <Company>IFRC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marine.wallace;Uli Jaspers</dc:creator>
  <cp:lastModifiedBy>Robert FRASER</cp:lastModifiedBy>
  <cp:revision>234</cp:revision>
  <cp:lastPrinted>2017-09-22T12:08:45Z</cp:lastPrinted>
  <dcterms:created xsi:type="dcterms:W3CDTF">2011-05-17T09:54:11Z</dcterms:created>
  <dcterms:modified xsi:type="dcterms:W3CDTF">2017-09-25T06:38:19Z</dcterms:modified>
</cp:coreProperties>
</file>