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2"/>
  </p:notesMasterIdLst>
  <p:sldIdLst>
    <p:sldId id="257" r:id="rId2"/>
    <p:sldId id="258" r:id="rId3"/>
    <p:sldId id="259" r:id="rId4"/>
    <p:sldId id="266" r:id="rId5"/>
    <p:sldId id="267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B1D99-276D-4F22-84B5-C2E1083C1DD3}" type="datetimeFigureOut">
              <a:rPr lang="en-US" smtClean="0"/>
              <a:t>10/8/2018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CF7A5-9B0A-4743-ABC7-6AF1DAEC5CA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0003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9352" tIns="39676" rIns="79352" bIns="39676" anchor="ctr"/>
          <a:lstStyle/>
          <a:p>
            <a:pPr algn="ctr" defTabSz="793750"/>
            <a:endParaRPr lang="en-US" sz="3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1187450" y="1628775"/>
            <a:ext cx="7956550" cy="0"/>
          </a:xfrm>
          <a:prstGeom prst="line">
            <a:avLst/>
          </a:prstGeom>
          <a:noFill/>
          <a:ln w="28575">
            <a:solidFill>
              <a:srgbClr val="E00034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179388" y="188913"/>
            <a:ext cx="4608512" cy="434975"/>
            <a:chOff x="793" y="1162"/>
            <a:chExt cx="2903" cy="274"/>
          </a:xfrm>
        </p:grpSpPr>
        <p:sp>
          <p:nvSpPr>
            <p:cNvPr id="39946" name="AutoShape 10"/>
            <p:cNvSpPr>
              <a:spLocks noChangeAspect="1" noChangeArrowheads="1" noTextEdit="1"/>
            </p:cNvSpPr>
            <p:nvPr/>
          </p:nvSpPr>
          <p:spPr bwMode="auto">
            <a:xfrm>
              <a:off x="793" y="1162"/>
              <a:ext cx="2903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793" y="1163"/>
              <a:ext cx="474" cy="27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48" name="Freeform 12"/>
            <p:cNvSpPr>
              <a:spLocks/>
            </p:cNvSpPr>
            <p:nvPr/>
          </p:nvSpPr>
          <p:spPr bwMode="auto">
            <a:xfrm>
              <a:off x="852" y="1212"/>
              <a:ext cx="176" cy="177"/>
            </a:xfrm>
            <a:custGeom>
              <a:avLst/>
              <a:gdLst/>
              <a:ahLst/>
              <a:cxnLst>
                <a:cxn ang="0">
                  <a:pos x="96" y="179"/>
                </a:cxn>
                <a:cxn ang="0">
                  <a:pos x="0" y="179"/>
                </a:cxn>
                <a:cxn ang="0">
                  <a:pos x="0" y="96"/>
                </a:cxn>
                <a:cxn ang="0">
                  <a:pos x="96" y="96"/>
                </a:cxn>
                <a:cxn ang="0">
                  <a:pos x="96" y="96"/>
                </a:cxn>
                <a:cxn ang="0">
                  <a:pos x="96" y="0"/>
                </a:cxn>
                <a:cxn ang="0">
                  <a:pos x="178" y="0"/>
                </a:cxn>
                <a:cxn ang="0">
                  <a:pos x="178" y="96"/>
                </a:cxn>
                <a:cxn ang="0">
                  <a:pos x="178" y="96"/>
                </a:cxn>
                <a:cxn ang="0">
                  <a:pos x="274" y="96"/>
                </a:cxn>
                <a:cxn ang="0">
                  <a:pos x="274" y="179"/>
                </a:cxn>
                <a:cxn ang="0">
                  <a:pos x="178" y="179"/>
                </a:cxn>
                <a:cxn ang="0">
                  <a:pos x="178" y="179"/>
                </a:cxn>
                <a:cxn ang="0">
                  <a:pos x="178" y="275"/>
                </a:cxn>
                <a:cxn ang="0">
                  <a:pos x="96" y="275"/>
                </a:cxn>
                <a:cxn ang="0">
                  <a:pos x="96" y="179"/>
                </a:cxn>
                <a:cxn ang="0">
                  <a:pos x="96" y="179"/>
                </a:cxn>
              </a:cxnLst>
              <a:rect l="0" t="0" r="r" b="b"/>
              <a:pathLst>
                <a:path w="274" h="275">
                  <a:moveTo>
                    <a:pt x="96" y="179"/>
                  </a:moveTo>
                  <a:lnTo>
                    <a:pt x="0" y="179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6" y="0"/>
                  </a:lnTo>
                  <a:lnTo>
                    <a:pt x="178" y="0"/>
                  </a:lnTo>
                  <a:lnTo>
                    <a:pt x="178" y="96"/>
                  </a:lnTo>
                  <a:lnTo>
                    <a:pt x="178" y="96"/>
                  </a:lnTo>
                  <a:lnTo>
                    <a:pt x="274" y="96"/>
                  </a:lnTo>
                  <a:lnTo>
                    <a:pt x="274" y="179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8" y="275"/>
                  </a:lnTo>
                  <a:lnTo>
                    <a:pt x="96" y="275"/>
                  </a:lnTo>
                  <a:lnTo>
                    <a:pt x="96" y="179"/>
                  </a:lnTo>
                  <a:lnTo>
                    <a:pt x="96" y="179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49" name="Freeform 13"/>
            <p:cNvSpPr>
              <a:spLocks/>
            </p:cNvSpPr>
            <p:nvPr/>
          </p:nvSpPr>
          <p:spPr bwMode="auto">
            <a:xfrm>
              <a:off x="1066" y="1210"/>
              <a:ext cx="145" cy="179"/>
            </a:xfrm>
            <a:custGeom>
              <a:avLst/>
              <a:gdLst/>
              <a:ahLst/>
              <a:cxnLst>
                <a:cxn ang="0">
                  <a:pos x="69" y="138"/>
                </a:cxn>
                <a:cxn ang="0">
                  <a:pos x="72" y="108"/>
                </a:cxn>
                <a:cxn ang="0">
                  <a:pos x="84" y="80"/>
                </a:cxn>
                <a:cxn ang="0">
                  <a:pos x="102" y="57"/>
                </a:cxn>
                <a:cxn ang="0">
                  <a:pos x="126" y="39"/>
                </a:cxn>
                <a:cxn ang="0">
                  <a:pos x="153" y="27"/>
                </a:cxn>
                <a:cxn ang="0">
                  <a:pos x="184" y="23"/>
                </a:cxn>
                <a:cxn ang="0">
                  <a:pos x="205" y="24"/>
                </a:cxn>
                <a:cxn ang="0">
                  <a:pos x="225" y="30"/>
                </a:cxn>
                <a:cxn ang="0">
                  <a:pos x="199" y="14"/>
                </a:cxn>
                <a:cxn ang="0">
                  <a:pos x="169" y="3"/>
                </a:cxn>
                <a:cxn ang="0">
                  <a:pos x="138" y="0"/>
                </a:cxn>
                <a:cxn ang="0">
                  <a:pos x="106" y="3"/>
                </a:cxn>
                <a:cxn ang="0">
                  <a:pos x="78" y="14"/>
                </a:cxn>
                <a:cxn ang="0">
                  <a:pos x="51" y="30"/>
                </a:cxn>
                <a:cxn ang="0">
                  <a:pos x="30" y="53"/>
                </a:cxn>
                <a:cxn ang="0">
                  <a:pos x="13" y="78"/>
                </a:cxn>
                <a:cxn ang="0">
                  <a:pos x="3" y="107"/>
                </a:cxn>
                <a:cxn ang="0">
                  <a:pos x="0" y="140"/>
                </a:cxn>
                <a:cxn ang="0">
                  <a:pos x="3" y="171"/>
                </a:cxn>
                <a:cxn ang="0">
                  <a:pos x="13" y="200"/>
                </a:cxn>
                <a:cxn ang="0">
                  <a:pos x="30" y="227"/>
                </a:cxn>
                <a:cxn ang="0">
                  <a:pos x="51" y="248"/>
                </a:cxn>
                <a:cxn ang="0">
                  <a:pos x="78" y="264"/>
                </a:cxn>
                <a:cxn ang="0">
                  <a:pos x="106" y="275"/>
                </a:cxn>
                <a:cxn ang="0">
                  <a:pos x="138" y="278"/>
                </a:cxn>
                <a:cxn ang="0">
                  <a:pos x="171" y="275"/>
                </a:cxn>
                <a:cxn ang="0">
                  <a:pos x="201" y="263"/>
                </a:cxn>
                <a:cxn ang="0">
                  <a:pos x="226" y="246"/>
                </a:cxn>
                <a:cxn ang="0">
                  <a:pos x="207" y="252"/>
                </a:cxn>
                <a:cxn ang="0">
                  <a:pos x="184" y="254"/>
                </a:cxn>
                <a:cxn ang="0">
                  <a:pos x="153" y="251"/>
                </a:cxn>
                <a:cxn ang="0">
                  <a:pos x="126" y="239"/>
                </a:cxn>
                <a:cxn ang="0">
                  <a:pos x="102" y="221"/>
                </a:cxn>
                <a:cxn ang="0">
                  <a:pos x="84" y="197"/>
                </a:cxn>
                <a:cxn ang="0">
                  <a:pos x="72" y="170"/>
                </a:cxn>
                <a:cxn ang="0">
                  <a:pos x="69" y="138"/>
                </a:cxn>
              </a:cxnLst>
              <a:rect l="0" t="0" r="r" b="b"/>
              <a:pathLst>
                <a:path w="226" h="278">
                  <a:moveTo>
                    <a:pt x="69" y="138"/>
                  </a:moveTo>
                  <a:lnTo>
                    <a:pt x="72" y="108"/>
                  </a:lnTo>
                  <a:lnTo>
                    <a:pt x="84" y="80"/>
                  </a:lnTo>
                  <a:lnTo>
                    <a:pt x="102" y="57"/>
                  </a:lnTo>
                  <a:lnTo>
                    <a:pt x="126" y="39"/>
                  </a:lnTo>
                  <a:lnTo>
                    <a:pt x="153" y="27"/>
                  </a:lnTo>
                  <a:lnTo>
                    <a:pt x="184" y="23"/>
                  </a:lnTo>
                  <a:lnTo>
                    <a:pt x="205" y="24"/>
                  </a:lnTo>
                  <a:lnTo>
                    <a:pt x="225" y="30"/>
                  </a:lnTo>
                  <a:lnTo>
                    <a:pt x="199" y="14"/>
                  </a:lnTo>
                  <a:lnTo>
                    <a:pt x="169" y="3"/>
                  </a:lnTo>
                  <a:lnTo>
                    <a:pt x="138" y="0"/>
                  </a:lnTo>
                  <a:lnTo>
                    <a:pt x="106" y="3"/>
                  </a:lnTo>
                  <a:lnTo>
                    <a:pt x="78" y="14"/>
                  </a:lnTo>
                  <a:lnTo>
                    <a:pt x="51" y="30"/>
                  </a:lnTo>
                  <a:lnTo>
                    <a:pt x="30" y="53"/>
                  </a:lnTo>
                  <a:lnTo>
                    <a:pt x="13" y="78"/>
                  </a:lnTo>
                  <a:lnTo>
                    <a:pt x="3" y="107"/>
                  </a:lnTo>
                  <a:lnTo>
                    <a:pt x="0" y="140"/>
                  </a:lnTo>
                  <a:lnTo>
                    <a:pt x="3" y="171"/>
                  </a:lnTo>
                  <a:lnTo>
                    <a:pt x="13" y="200"/>
                  </a:lnTo>
                  <a:lnTo>
                    <a:pt x="30" y="227"/>
                  </a:lnTo>
                  <a:lnTo>
                    <a:pt x="51" y="248"/>
                  </a:lnTo>
                  <a:lnTo>
                    <a:pt x="78" y="264"/>
                  </a:lnTo>
                  <a:lnTo>
                    <a:pt x="106" y="275"/>
                  </a:lnTo>
                  <a:lnTo>
                    <a:pt x="138" y="278"/>
                  </a:lnTo>
                  <a:lnTo>
                    <a:pt x="171" y="275"/>
                  </a:lnTo>
                  <a:lnTo>
                    <a:pt x="201" y="263"/>
                  </a:lnTo>
                  <a:lnTo>
                    <a:pt x="226" y="246"/>
                  </a:lnTo>
                  <a:lnTo>
                    <a:pt x="207" y="252"/>
                  </a:lnTo>
                  <a:lnTo>
                    <a:pt x="184" y="254"/>
                  </a:lnTo>
                  <a:lnTo>
                    <a:pt x="153" y="251"/>
                  </a:lnTo>
                  <a:lnTo>
                    <a:pt x="126" y="239"/>
                  </a:lnTo>
                  <a:lnTo>
                    <a:pt x="102" y="221"/>
                  </a:lnTo>
                  <a:lnTo>
                    <a:pt x="84" y="197"/>
                  </a:lnTo>
                  <a:lnTo>
                    <a:pt x="72" y="170"/>
                  </a:lnTo>
                  <a:lnTo>
                    <a:pt x="69" y="138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814" y="1183"/>
              <a:ext cx="434" cy="234"/>
            </a:xfrm>
            <a:prstGeom prst="rect">
              <a:avLst/>
            </a:prstGeom>
            <a:noFill/>
            <a:ln w="12700">
              <a:solidFill>
                <a:srgbClr val="E00034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1315" y="1181"/>
              <a:ext cx="12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2" name="Freeform 16"/>
            <p:cNvSpPr>
              <a:spLocks/>
            </p:cNvSpPr>
            <p:nvPr/>
          </p:nvSpPr>
          <p:spPr bwMode="auto">
            <a:xfrm>
              <a:off x="1348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3" name="Freeform 17"/>
            <p:cNvSpPr>
              <a:spLocks/>
            </p:cNvSpPr>
            <p:nvPr/>
          </p:nvSpPr>
          <p:spPr bwMode="auto">
            <a:xfrm>
              <a:off x="1414" y="1186"/>
              <a:ext cx="30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2" y="43"/>
                </a:cxn>
              </a:cxnLst>
              <a:rect l="0" t="0" r="r" b="b"/>
              <a:pathLst>
                <a:path w="47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4" name="Freeform 18"/>
            <p:cNvSpPr>
              <a:spLocks noEditPoints="1"/>
            </p:cNvSpPr>
            <p:nvPr/>
          </p:nvSpPr>
          <p:spPr bwMode="auto">
            <a:xfrm>
              <a:off x="1454" y="1203"/>
              <a:ext cx="59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5" name="Freeform 19"/>
            <p:cNvSpPr>
              <a:spLocks/>
            </p:cNvSpPr>
            <p:nvPr/>
          </p:nvSpPr>
          <p:spPr bwMode="auto">
            <a:xfrm>
              <a:off x="1531" y="1203"/>
              <a:ext cx="31" cy="67"/>
            </a:xfrm>
            <a:custGeom>
              <a:avLst/>
              <a:gdLst/>
              <a:ahLst/>
              <a:cxnLst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1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6" y="45"/>
                </a:cxn>
                <a:cxn ang="0">
                  <a:pos x="16" y="105"/>
                </a:cxn>
              </a:cxnLst>
              <a:rect l="0" t="0" r="r" b="b"/>
              <a:pathLst>
                <a:path w="49" h="105">
                  <a:moveTo>
                    <a:pt x="16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1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6" y="45"/>
                  </a:lnTo>
                  <a:lnTo>
                    <a:pt x="16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6" name="Freeform 20"/>
            <p:cNvSpPr>
              <a:spLocks/>
            </p:cNvSpPr>
            <p:nvPr/>
          </p:nvSpPr>
          <p:spPr bwMode="auto">
            <a:xfrm>
              <a:off x="1576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7" name="Freeform 21"/>
            <p:cNvSpPr>
              <a:spLocks noEditPoints="1"/>
            </p:cNvSpPr>
            <p:nvPr/>
          </p:nvSpPr>
          <p:spPr bwMode="auto">
            <a:xfrm>
              <a:off x="1644" y="1203"/>
              <a:ext cx="62" cy="69"/>
            </a:xfrm>
            <a:custGeom>
              <a:avLst/>
              <a:gdLst/>
              <a:ahLst/>
              <a:cxnLst>
                <a:cxn ang="0">
                  <a:pos x="64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1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2" y="65"/>
                </a:cxn>
                <a:cxn ang="0">
                  <a:pos x="31" y="60"/>
                </a:cxn>
                <a:cxn ang="0">
                  <a:pos x="39" y="59"/>
                </a:cxn>
                <a:cxn ang="0">
                  <a:pos x="63" y="56"/>
                </a:cxn>
                <a:cxn ang="0">
                  <a:pos x="67" y="69"/>
                </a:cxn>
                <a:cxn ang="0">
                  <a:pos x="21" y="32"/>
                </a:cxn>
                <a:cxn ang="0">
                  <a:pos x="22" y="24"/>
                </a:cxn>
                <a:cxn ang="0">
                  <a:pos x="28" y="18"/>
                </a:cxn>
                <a:cxn ang="0">
                  <a:pos x="37" y="15"/>
                </a:cxn>
                <a:cxn ang="0">
                  <a:pos x="51" y="15"/>
                </a:cxn>
                <a:cxn ang="0">
                  <a:pos x="61" y="18"/>
                </a:cxn>
                <a:cxn ang="0">
                  <a:pos x="67" y="26"/>
                </a:cxn>
                <a:cxn ang="0">
                  <a:pos x="67" y="36"/>
                </a:cxn>
                <a:cxn ang="0">
                  <a:pos x="64" y="41"/>
                </a:cxn>
                <a:cxn ang="0">
                  <a:pos x="60" y="42"/>
                </a:cxn>
                <a:cxn ang="0">
                  <a:pos x="30" y="47"/>
                </a:cxn>
                <a:cxn ang="0">
                  <a:pos x="7" y="57"/>
                </a:cxn>
                <a:cxn ang="0">
                  <a:pos x="0" y="72"/>
                </a:cxn>
                <a:cxn ang="0">
                  <a:pos x="1" y="90"/>
                </a:cxn>
                <a:cxn ang="0">
                  <a:pos x="18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0" y="101"/>
                </a:cxn>
                <a:cxn ang="0">
                  <a:pos x="76" y="105"/>
                </a:cxn>
                <a:cxn ang="0">
                  <a:pos x="85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5" y="92"/>
                </a:cxn>
                <a:cxn ang="0">
                  <a:pos x="84" y="87"/>
                </a:cxn>
                <a:cxn ang="0">
                  <a:pos x="82" y="18"/>
                </a:cxn>
                <a:cxn ang="0">
                  <a:pos x="69" y="5"/>
                </a:cxn>
                <a:cxn ang="0">
                  <a:pos x="52" y="0"/>
                </a:cxn>
                <a:cxn ang="0">
                  <a:pos x="30" y="2"/>
                </a:cxn>
                <a:cxn ang="0">
                  <a:pos x="7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4" y="80"/>
                  </a:lnTo>
                  <a:lnTo>
                    <a:pt x="57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19" y="68"/>
                  </a:lnTo>
                  <a:lnTo>
                    <a:pt x="22" y="65"/>
                  </a:lnTo>
                  <a:lnTo>
                    <a:pt x="27" y="62"/>
                  </a:lnTo>
                  <a:lnTo>
                    <a:pt x="31" y="60"/>
                  </a:lnTo>
                  <a:lnTo>
                    <a:pt x="34" y="60"/>
                  </a:lnTo>
                  <a:lnTo>
                    <a:pt x="39" y="59"/>
                  </a:lnTo>
                  <a:lnTo>
                    <a:pt x="55" y="57"/>
                  </a:lnTo>
                  <a:lnTo>
                    <a:pt x="63" y="56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2" y="27"/>
                  </a:lnTo>
                  <a:lnTo>
                    <a:pt x="22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1" y="17"/>
                  </a:lnTo>
                  <a:lnTo>
                    <a:pt x="37" y="15"/>
                  </a:lnTo>
                  <a:lnTo>
                    <a:pt x="43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1" y="18"/>
                  </a:lnTo>
                  <a:lnTo>
                    <a:pt x="64" y="23"/>
                  </a:lnTo>
                  <a:lnTo>
                    <a:pt x="67" y="26"/>
                  </a:lnTo>
                  <a:lnTo>
                    <a:pt x="67" y="32"/>
                  </a:lnTo>
                  <a:lnTo>
                    <a:pt x="67" y="36"/>
                  </a:lnTo>
                  <a:lnTo>
                    <a:pt x="66" y="39"/>
                  </a:lnTo>
                  <a:lnTo>
                    <a:pt x="64" y="41"/>
                  </a:lnTo>
                  <a:lnTo>
                    <a:pt x="63" y="42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30" y="47"/>
                  </a:lnTo>
                  <a:lnTo>
                    <a:pt x="16" y="50"/>
                  </a:lnTo>
                  <a:lnTo>
                    <a:pt x="7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90"/>
                  </a:lnTo>
                  <a:lnTo>
                    <a:pt x="9" y="99"/>
                  </a:lnTo>
                  <a:lnTo>
                    <a:pt x="18" y="105"/>
                  </a:lnTo>
                  <a:lnTo>
                    <a:pt x="31" y="108"/>
                  </a:lnTo>
                  <a:lnTo>
                    <a:pt x="45" y="107"/>
                  </a:lnTo>
                  <a:lnTo>
                    <a:pt x="54" y="102"/>
                  </a:lnTo>
                  <a:lnTo>
                    <a:pt x="63" y="96"/>
                  </a:lnTo>
                  <a:lnTo>
                    <a:pt x="67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0" y="101"/>
                  </a:lnTo>
                  <a:lnTo>
                    <a:pt x="72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5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7" y="93"/>
                  </a:lnTo>
                  <a:lnTo>
                    <a:pt x="85" y="92"/>
                  </a:lnTo>
                  <a:lnTo>
                    <a:pt x="84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4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8" name="Freeform 22"/>
            <p:cNvSpPr>
              <a:spLocks/>
            </p:cNvSpPr>
            <p:nvPr/>
          </p:nvSpPr>
          <p:spPr bwMode="auto">
            <a:xfrm>
              <a:off x="1712" y="1186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59" name="Freeform 23"/>
            <p:cNvSpPr>
              <a:spLocks noEditPoints="1"/>
            </p:cNvSpPr>
            <p:nvPr/>
          </p:nvSpPr>
          <p:spPr bwMode="auto">
            <a:xfrm>
              <a:off x="1757" y="1181"/>
              <a:ext cx="11" cy="89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0" name="Freeform 24"/>
            <p:cNvSpPr>
              <a:spLocks noEditPoints="1"/>
            </p:cNvSpPr>
            <p:nvPr/>
          </p:nvSpPr>
          <p:spPr bwMode="auto">
            <a:xfrm>
              <a:off x="1783" y="1203"/>
              <a:ext cx="60" cy="68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6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4" y="104"/>
                </a:cxn>
                <a:cxn ang="0">
                  <a:pos x="76" y="96"/>
                </a:cxn>
                <a:cxn ang="0">
                  <a:pos x="87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7" y="24"/>
                </a:cxn>
                <a:cxn ang="0">
                  <a:pos x="76" y="12"/>
                </a:cxn>
                <a:cxn ang="0">
                  <a:pos x="64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6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4" y="104"/>
                  </a:lnTo>
                  <a:lnTo>
                    <a:pt x="76" y="96"/>
                  </a:lnTo>
                  <a:lnTo>
                    <a:pt x="87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7" y="24"/>
                  </a:lnTo>
                  <a:lnTo>
                    <a:pt x="76" y="12"/>
                  </a:lnTo>
                  <a:lnTo>
                    <a:pt x="64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1" name="Freeform 25"/>
            <p:cNvSpPr>
              <a:spLocks/>
            </p:cNvSpPr>
            <p:nvPr/>
          </p:nvSpPr>
          <p:spPr bwMode="auto">
            <a:xfrm>
              <a:off x="1858" y="1203"/>
              <a:ext cx="53" cy="67"/>
            </a:xfrm>
            <a:custGeom>
              <a:avLst/>
              <a:gdLst/>
              <a:ahLst/>
              <a:cxnLst>
                <a:cxn ang="0">
                  <a:pos x="82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4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7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9" y="12"/>
                </a:cxn>
                <a:cxn ang="0">
                  <a:pos x="27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2" y="36"/>
                </a:cxn>
                <a:cxn ang="0">
                  <a:pos x="82" y="105"/>
                </a:cxn>
              </a:cxnLst>
              <a:rect l="0" t="0" r="r" b="b"/>
              <a:pathLst>
                <a:path w="82" h="105">
                  <a:moveTo>
                    <a:pt x="82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4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9" y="12"/>
                  </a:lnTo>
                  <a:lnTo>
                    <a:pt x="27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2" y="36"/>
                  </a:lnTo>
                  <a:lnTo>
                    <a:pt x="82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2" name="Freeform 26"/>
            <p:cNvSpPr>
              <a:spLocks noEditPoints="1"/>
            </p:cNvSpPr>
            <p:nvPr/>
          </p:nvSpPr>
          <p:spPr bwMode="auto">
            <a:xfrm>
              <a:off x="1926" y="1203"/>
              <a:ext cx="61" cy="69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1" y="93"/>
                </a:cxn>
                <a:cxn ang="0">
                  <a:pos x="22" y="89"/>
                </a:cxn>
                <a:cxn ang="0">
                  <a:pos x="18" y="81"/>
                </a:cxn>
                <a:cxn ang="0">
                  <a:pos x="19" y="71"/>
                </a:cxn>
                <a:cxn ang="0">
                  <a:pos x="24" y="65"/>
                </a:cxn>
                <a:cxn ang="0">
                  <a:pos x="31" y="60"/>
                </a:cxn>
                <a:cxn ang="0">
                  <a:pos x="40" y="59"/>
                </a:cxn>
                <a:cxn ang="0">
                  <a:pos x="61" y="56"/>
                </a:cxn>
                <a:cxn ang="0">
                  <a:pos x="67" y="53"/>
                </a:cxn>
                <a:cxn ang="0">
                  <a:pos x="21" y="35"/>
                </a:cxn>
                <a:cxn ang="0">
                  <a:pos x="22" y="27"/>
                </a:cxn>
                <a:cxn ang="0">
                  <a:pos x="25" y="21"/>
                </a:cxn>
                <a:cxn ang="0">
                  <a:pos x="33" y="17"/>
                </a:cxn>
                <a:cxn ang="0">
                  <a:pos x="45" y="15"/>
                </a:cxn>
                <a:cxn ang="0">
                  <a:pos x="58" y="17"/>
                </a:cxn>
                <a:cxn ang="0">
                  <a:pos x="66" y="23"/>
                </a:cxn>
                <a:cxn ang="0">
                  <a:pos x="69" y="32"/>
                </a:cxn>
                <a:cxn ang="0">
                  <a:pos x="67" y="39"/>
                </a:cxn>
                <a:cxn ang="0">
                  <a:pos x="63" y="42"/>
                </a:cxn>
                <a:cxn ang="0">
                  <a:pos x="60" y="44"/>
                </a:cxn>
                <a:cxn ang="0">
                  <a:pos x="18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3" y="108"/>
                </a:cxn>
                <a:cxn ang="0">
                  <a:pos x="55" y="102"/>
                </a:cxn>
                <a:cxn ang="0">
                  <a:pos x="69" y="92"/>
                </a:cxn>
                <a:cxn ang="0">
                  <a:pos x="70" y="98"/>
                </a:cxn>
                <a:cxn ang="0">
                  <a:pos x="73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8" y="93"/>
                </a:cxn>
                <a:cxn ang="0">
                  <a:pos x="85" y="90"/>
                </a:cxn>
                <a:cxn ang="0">
                  <a:pos x="85" y="29"/>
                </a:cxn>
                <a:cxn ang="0">
                  <a:pos x="76" y="11"/>
                </a:cxn>
                <a:cxn ang="0">
                  <a:pos x="61" y="2"/>
                </a:cxn>
                <a:cxn ang="0">
                  <a:pos x="48" y="0"/>
                </a:cxn>
                <a:cxn ang="0">
                  <a:pos x="18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6" y="80"/>
                  </a:lnTo>
                  <a:lnTo>
                    <a:pt x="58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1" y="93"/>
                  </a:lnTo>
                  <a:lnTo>
                    <a:pt x="25" y="92"/>
                  </a:lnTo>
                  <a:lnTo>
                    <a:pt x="22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9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8" y="62"/>
                  </a:lnTo>
                  <a:lnTo>
                    <a:pt x="31" y="60"/>
                  </a:lnTo>
                  <a:lnTo>
                    <a:pt x="36" y="60"/>
                  </a:lnTo>
                  <a:lnTo>
                    <a:pt x="40" y="59"/>
                  </a:lnTo>
                  <a:lnTo>
                    <a:pt x="52" y="57"/>
                  </a:lnTo>
                  <a:lnTo>
                    <a:pt x="61" y="56"/>
                  </a:lnTo>
                  <a:lnTo>
                    <a:pt x="66" y="54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2" y="32"/>
                  </a:lnTo>
                  <a:lnTo>
                    <a:pt x="22" y="27"/>
                  </a:lnTo>
                  <a:lnTo>
                    <a:pt x="24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3" y="17"/>
                  </a:lnTo>
                  <a:lnTo>
                    <a:pt x="37" y="15"/>
                  </a:lnTo>
                  <a:lnTo>
                    <a:pt x="45" y="15"/>
                  </a:lnTo>
                  <a:lnTo>
                    <a:pt x="52" y="15"/>
                  </a:lnTo>
                  <a:lnTo>
                    <a:pt x="58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7" y="26"/>
                  </a:lnTo>
                  <a:lnTo>
                    <a:pt x="69" y="32"/>
                  </a:lnTo>
                  <a:lnTo>
                    <a:pt x="67" y="36"/>
                  </a:lnTo>
                  <a:lnTo>
                    <a:pt x="67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1" y="42"/>
                  </a:lnTo>
                  <a:lnTo>
                    <a:pt x="60" y="44"/>
                  </a:lnTo>
                  <a:lnTo>
                    <a:pt x="31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1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19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5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0" y="98"/>
                  </a:lnTo>
                  <a:lnTo>
                    <a:pt x="72" y="101"/>
                  </a:lnTo>
                  <a:lnTo>
                    <a:pt x="73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8" y="93"/>
                  </a:lnTo>
                  <a:lnTo>
                    <a:pt x="87" y="92"/>
                  </a:lnTo>
                  <a:lnTo>
                    <a:pt x="85" y="90"/>
                  </a:lnTo>
                  <a:lnTo>
                    <a:pt x="85" y="87"/>
                  </a:lnTo>
                  <a:lnTo>
                    <a:pt x="85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3" name="Rectangle 27"/>
            <p:cNvSpPr>
              <a:spLocks noChangeArrowheads="1"/>
            </p:cNvSpPr>
            <p:nvPr/>
          </p:nvSpPr>
          <p:spPr bwMode="auto">
            <a:xfrm>
              <a:off x="2002" y="1181"/>
              <a:ext cx="11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4" name="Freeform 28"/>
            <p:cNvSpPr>
              <a:spLocks/>
            </p:cNvSpPr>
            <p:nvPr/>
          </p:nvSpPr>
          <p:spPr bwMode="auto">
            <a:xfrm>
              <a:off x="2071" y="1181"/>
              <a:ext cx="62" cy="89"/>
            </a:xfrm>
            <a:custGeom>
              <a:avLst/>
              <a:gdLst/>
              <a:ahLst/>
              <a:cxnLst>
                <a:cxn ang="0">
                  <a:pos x="18" y="139"/>
                </a:cxn>
                <a:cxn ang="0">
                  <a:pos x="0" y="139"/>
                </a:cxn>
                <a:cxn ang="0">
                  <a:pos x="0" y="0"/>
                </a:cxn>
                <a:cxn ang="0">
                  <a:pos x="96" y="0"/>
                </a:cxn>
                <a:cxn ang="0">
                  <a:pos x="96" y="16"/>
                </a:cxn>
                <a:cxn ang="0">
                  <a:pos x="18" y="16"/>
                </a:cxn>
                <a:cxn ang="0">
                  <a:pos x="18" y="58"/>
                </a:cxn>
                <a:cxn ang="0">
                  <a:pos x="87" y="58"/>
                </a:cxn>
                <a:cxn ang="0">
                  <a:pos x="87" y="76"/>
                </a:cxn>
                <a:cxn ang="0">
                  <a:pos x="18" y="76"/>
                </a:cxn>
                <a:cxn ang="0">
                  <a:pos x="18" y="139"/>
                </a:cxn>
              </a:cxnLst>
              <a:rect l="0" t="0" r="r" b="b"/>
              <a:pathLst>
                <a:path w="96" h="139">
                  <a:moveTo>
                    <a:pt x="18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16"/>
                  </a:lnTo>
                  <a:lnTo>
                    <a:pt x="18" y="16"/>
                  </a:lnTo>
                  <a:lnTo>
                    <a:pt x="18" y="58"/>
                  </a:lnTo>
                  <a:lnTo>
                    <a:pt x="87" y="58"/>
                  </a:lnTo>
                  <a:lnTo>
                    <a:pt x="87" y="76"/>
                  </a:lnTo>
                  <a:lnTo>
                    <a:pt x="18" y="76"/>
                  </a:lnTo>
                  <a:lnTo>
                    <a:pt x="18" y="13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5" name="Freeform 29"/>
            <p:cNvSpPr>
              <a:spLocks noEditPoints="1"/>
            </p:cNvSpPr>
            <p:nvPr/>
          </p:nvSpPr>
          <p:spPr bwMode="auto">
            <a:xfrm>
              <a:off x="2140" y="1203"/>
              <a:ext cx="60" cy="69"/>
            </a:xfrm>
            <a:custGeom>
              <a:avLst/>
              <a:gdLst/>
              <a:ahLst/>
              <a:cxnLst>
                <a:cxn ang="0">
                  <a:pos x="19" y="47"/>
                </a:cxn>
                <a:cxn ang="0">
                  <a:pos x="22" y="32"/>
                </a:cxn>
                <a:cxn ang="0">
                  <a:pos x="33" y="20"/>
                </a:cxn>
                <a:cxn ang="0">
                  <a:pos x="46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5" y="47"/>
                </a:cxn>
                <a:cxn ang="0">
                  <a:pos x="19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7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19" y="60"/>
                </a:cxn>
                <a:cxn ang="0">
                  <a:pos x="93" y="60"/>
                </a:cxn>
                <a:cxn ang="0">
                  <a:pos x="91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9" y="0"/>
                </a:cxn>
                <a:cxn ang="0">
                  <a:pos x="31" y="3"/>
                </a:cxn>
                <a:cxn ang="0">
                  <a:pos x="18" y="11"/>
                </a:cxn>
                <a:cxn ang="0">
                  <a:pos x="7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6" y="108"/>
                </a:cxn>
                <a:cxn ang="0">
                  <a:pos x="60" y="107"/>
                </a:cxn>
                <a:cxn ang="0">
                  <a:pos x="67" y="104"/>
                </a:cxn>
                <a:cxn ang="0">
                  <a:pos x="73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1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19" y="47"/>
                  </a:moveTo>
                  <a:lnTo>
                    <a:pt x="22" y="32"/>
                  </a:lnTo>
                  <a:lnTo>
                    <a:pt x="33" y="20"/>
                  </a:lnTo>
                  <a:lnTo>
                    <a:pt x="46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5" y="47"/>
                  </a:lnTo>
                  <a:lnTo>
                    <a:pt x="19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7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19" y="60"/>
                  </a:lnTo>
                  <a:lnTo>
                    <a:pt x="93" y="60"/>
                  </a:lnTo>
                  <a:lnTo>
                    <a:pt x="91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9" y="0"/>
                  </a:lnTo>
                  <a:lnTo>
                    <a:pt x="31" y="3"/>
                  </a:lnTo>
                  <a:lnTo>
                    <a:pt x="18" y="11"/>
                  </a:lnTo>
                  <a:lnTo>
                    <a:pt x="7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6" y="108"/>
                  </a:lnTo>
                  <a:lnTo>
                    <a:pt x="60" y="107"/>
                  </a:lnTo>
                  <a:lnTo>
                    <a:pt x="67" y="104"/>
                  </a:lnTo>
                  <a:lnTo>
                    <a:pt x="73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1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6" name="Freeform 30"/>
            <p:cNvSpPr>
              <a:spLocks noEditPoints="1"/>
            </p:cNvSpPr>
            <p:nvPr/>
          </p:nvSpPr>
          <p:spPr bwMode="auto">
            <a:xfrm>
              <a:off x="2211" y="1181"/>
              <a:ext cx="58" cy="91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7" name="Freeform 31"/>
            <p:cNvSpPr>
              <a:spLocks noEditPoints="1"/>
            </p:cNvSpPr>
            <p:nvPr/>
          </p:nvSpPr>
          <p:spPr bwMode="auto">
            <a:xfrm>
              <a:off x="2283" y="1203"/>
              <a:ext cx="60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8" name="Freeform 32"/>
            <p:cNvSpPr>
              <a:spLocks/>
            </p:cNvSpPr>
            <p:nvPr/>
          </p:nvSpPr>
          <p:spPr bwMode="auto">
            <a:xfrm>
              <a:off x="2360" y="1203"/>
              <a:ext cx="31" cy="67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69" name="Freeform 33"/>
            <p:cNvSpPr>
              <a:spLocks noEditPoints="1"/>
            </p:cNvSpPr>
            <p:nvPr/>
          </p:nvSpPr>
          <p:spPr bwMode="auto">
            <a:xfrm>
              <a:off x="2397" y="1203"/>
              <a:ext cx="61" cy="69"/>
            </a:xfrm>
            <a:custGeom>
              <a:avLst/>
              <a:gdLst/>
              <a:ahLst/>
              <a:cxnLst>
                <a:cxn ang="0">
                  <a:pos x="65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39" y="59"/>
                </a:cxn>
                <a:cxn ang="0">
                  <a:pos x="60" y="56"/>
                </a:cxn>
                <a:cxn ang="0">
                  <a:pos x="68" y="53"/>
                </a:cxn>
                <a:cxn ang="0">
                  <a:pos x="21" y="35"/>
                </a:cxn>
                <a:cxn ang="0">
                  <a:pos x="23" y="27"/>
                </a:cxn>
                <a:cxn ang="0">
                  <a:pos x="26" y="21"/>
                </a:cxn>
                <a:cxn ang="0">
                  <a:pos x="33" y="17"/>
                </a:cxn>
                <a:cxn ang="0">
                  <a:pos x="44" y="15"/>
                </a:cxn>
                <a:cxn ang="0">
                  <a:pos x="57" y="17"/>
                </a:cxn>
                <a:cxn ang="0">
                  <a:pos x="66" y="23"/>
                </a:cxn>
                <a:cxn ang="0">
                  <a:pos x="68" y="32"/>
                </a:cxn>
                <a:cxn ang="0">
                  <a:pos x="66" y="39"/>
                </a:cxn>
                <a:cxn ang="0">
                  <a:pos x="63" y="42"/>
                </a:cxn>
                <a:cxn ang="0">
                  <a:pos x="59" y="44"/>
                </a:cxn>
                <a:cxn ang="0">
                  <a:pos x="17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2" y="108"/>
                </a:cxn>
                <a:cxn ang="0">
                  <a:pos x="56" y="102"/>
                </a:cxn>
                <a:cxn ang="0">
                  <a:pos x="69" y="92"/>
                </a:cxn>
                <a:cxn ang="0">
                  <a:pos x="69" y="98"/>
                </a:cxn>
                <a:cxn ang="0">
                  <a:pos x="74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9" y="93"/>
                </a:cxn>
                <a:cxn ang="0">
                  <a:pos x="86" y="90"/>
                </a:cxn>
                <a:cxn ang="0">
                  <a:pos x="84" y="29"/>
                </a:cxn>
                <a:cxn ang="0">
                  <a:pos x="77" y="11"/>
                </a:cxn>
                <a:cxn ang="0">
                  <a:pos x="60" y="2"/>
                </a:cxn>
                <a:cxn ang="0">
                  <a:pos x="47" y="0"/>
                </a:cxn>
                <a:cxn ang="0">
                  <a:pos x="17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5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7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39" y="59"/>
                  </a:lnTo>
                  <a:lnTo>
                    <a:pt x="53" y="57"/>
                  </a:lnTo>
                  <a:lnTo>
                    <a:pt x="60" y="56"/>
                  </a:lnTo>
                  <a:lnTo>
                    <a:pt x="65" y="54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4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2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8" y="32"/>
                  </a:lnTo>
                  <a:lnTo>
                    <a:pt x="68" y="36"/>
                  </a:lnTo>
                  <a:lnTo>
                    <a:pt x="66" y="39"/>
                  </a:lnTo>
                  <a:lnTo>
                    <a:pt x="65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59" y="44"/>
                  </a:lnTo>
                  <a:lnTo>
                    <a:pt x="32" y="47"/>
                  </a:lnTo>
                  <a:lnTo>
                    <a:pt x="17" y="50"/>
                  </a:lnTo>
                  <a:lnTo>
                    <a:pt x="8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2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1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6" y="92"/>
                  </a:lnTo>
                  <a:lnTo>
                    <a:pt x="86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30" y="2"/>
                  </a:lnTo>
                  <a:lnTo>
                    <a:pt x="17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0" name="Freeform 34"/>
            <p:cNvSpPr>
              <a:spLocks/>
            </p:cNvSpPr>
            <p:nvPr/>
          </p:nvSpPr>
          <p:spPr bwMode="auto">
            <a:xfrm>
              <a:off x="2466" y="1186"/>
              <a:ext cx="30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2" y="112"/>
                </a:cxn>
                <a:cxn ang="0">
                  <a:pos x="32" y="114"/>
                </a:cxn>
                <a:cxn ang="0">
                  <a:pos x="35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1" y="130"/>
                </a:cxn>
                <a:cxn ang="0">
                  <a:pos x="36" y="130"/>
                </a:cxn>
                <a:cxn ang="0">
                  <a:pos x="33" y="132"/>
                </a:cxn>
                <a:cxn ang="0">
                  <a:pos x="27" y="130"/>
                </a:cxn>
                <a:cxn ang="0">
                  <a:pos x="23" y="129"/>
                </a:cxn>
                <a:cxn ang="0">
                  <a:pos x="18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0" y="43"/>
                </a:cxn>
              </a:cxnLst>
              <a:rect l="0" t="0" r="r" b="b"/>
              <a:pathLst>
                <a:path w="47" h="132">
                  <a:moveTo>
                    <a:pt x="30" y="43"/>
                  </a:moveTo>
                  <a:lnTo>
                    <a:pt x="30" y="108"/>
                  </a:lnTo>
                  <a:lnTo>
                    <a:pt x="32" y="112"/>
                  </a:lnTo>
                  <a:lnTo>
                    <a:pt x="32" y="114"/>
                  </a:lnTo>
                  <a:lnTo>
                    <a:pt x="35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1" y="130"/>
                  </a:lnTo>
                  <a:lnTo>
                    <a:pt x="36" y="130"/>
                  </a:lnTo>
                  <a:lnTo>
                    <a:pt x="33" y="132"/>
                  </a:lnTo>
                  <a:lnTo>
                    <a:pt x="27" y="130"/>
                  </a:lnTo>
                  <a:lnTo>
                    <a:pt x="23" y="129"/>
                  </a:lnTo>
                  <a:lnTo>
                    <a:pt x="18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1" name="Freeform 35"/>
            <p:cNvSpPr>
              <a:spLocks noEditPoints="1"/>
            </p:cNvSpPr>
            <p:nvPr/>
          </p:nvSpPr>
          <p:spPr bwMode="auto">
            <a:xfrm>
              <a:off x="2510" y="1181"/>
              <a:ext cx="10" cy="89"/>
            </a:xfrm>
            <a:custGeom>
              <a:avLst/>
              <a:gdLst/>
              <a:ahLst/>
              <a:cxnLst>
                <a:cxn ang="0">
                  <a:pos x="16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6" y="37"/>
                </a:cxn>
                <a:cxn ang="0">
                  <a:pos x="16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9"/>
                </a:cxn>
                <a:cxn ang="0">
                  <a:pos x="0" y="19"/>
                </a:cxn>
              </a:cxnLst>
              <a:rect l="0" t="0" r="r" b="b"/>
              <a:pathLst>
                <a:path w="16" h="139">
                  <a:moveTo>
                    <a:pt x="16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6" y="37"/>
                  </a:lnTo>
                  <a:lnTo>
                    <a:pt x="16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2" name="Freeform 36"/>
            <p:cNvSpPr>
              <a:spLocks noEditPoints="1"/>
            </p:cNvSpPr>
            <p:nvPr/>
          </p:nvSpPr>
          <p:spPr bwMode="auto">
            <a:xfrm>
              <a:off x="2536" y="1203"/>
              <a:ext cx="61" cy="68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3" name="Freeform 37"/>
            <p:cNvSpPr>
              <a:spLocks/>
            </p:cNvSpPr>
            <p:nvPr/>
          </p:nvSpPr>
          <p:spPr bwMode="auto">
            <a:xfrm>
              <a:off x="2611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4" name="Freeform 38"/>
            <p:cNvSpPr>
              <a:spLocks noEditPoints="1"/>
            </p:cNvSpPr>
            <p:nvPr/>
          </p:nvSpPr>
          <p:spPr bwMode="auto">
            <a:xfrm>
              <a:off x="1308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5" name="Freeform 39"/>
            <p:cNvSpPr>
              <a:spLocks/>
            </p:cNvSpPr>
            <p:nvPr/>
          </p:nvSpPr>
          <p:spPr bwMode="auto">
            <a:xfrm>
              <a:off x="1377" y="1326"/>
              <a:ext cx="31" cy="91"/>
            </a:xfrm>
            <a:custGeom>
              <a:avLst/>
              <a:gdLst/>
              <a:ahLst/>
              <a:cxnLst>
                <a:cxn ang="0">
                  <a:pos x="30" y="54"/>
                </a:cxn>
                <a:cxn ang="0">
                  <a:pos x="30" y="141"/>
                </a:cxn>
                <a:cxn ang="0">
                  <a:pos x="14" y="141"/>
                </a:cxn>
                <a:cxn ang="0">
                  <a:pos x="14" y="54"/>
                </a:cxn>
                <a:cxn ang="0">
                  <a:pos x="0" y="54"/>
                </a:cxn>
                <a:cxn ang="0">
                  <a:pos x="0" y="39"/>
                </a:cxn>
                <a:cxn ang="0">
                  <a:pos x="14" y="39"/>
                </a:cxn>
                <a:cxn ang="0">
                  <a:pos x="14" y="23"/>
                </a:cxn>
                <a:cxn ang="0">
                  <a:pos x="15" y="12"/>
                </a:cxn>
                <a:cxn ang="0">
                  <a:pos x="21" y="5"/>
                </a:cxn>
                <a:cxn ang="0">
                  <a:pos x="29" y="2"/>
                </a:cxn>
                <a:cxn ang="0">
                  <a:pos x="39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48" y="15"/>
                </a:cxn>
                <a:cxn ang="0">
                  <a:pos x="44" y="15"/>
                </a:cxn>
                <a:cxn ang="0">
                  <a:pos x="41" y="15"/>
                </a:cxn>
                <a:cxn ang="0">
                  <a:pos x="36" y="15"/>
                </a:cxn>
                <a:cxn ang="0">
                  <a:pos x="33" y="17"/>
                </a:cxn>
                <a:cxn ang="0">
                  <a:pos x="32" y="20"/>
                </a:cxn>
                <a:cxn ang="0">
                  <a:pos x="30" y="23"/>
                </a:cxn>
                <a:cxn ang="0">
                  <a:pos x="30" y="27"/>
                </a:cxn>
                <a:cxn ang="0">
                  <a:pos x="30" y="39"/>
                </a:cxn>
                <a:cxn ang="0">
                  <a:pos x="48" y="39"/>
                </a:cxn>
                <a:cxn ang="0">
                  <a:pos x="48" y="54"/>
                </a:cxn>
                <a:cxn ang="0">
                  <a:pos x="30" y="54"/>
                </a:cxn>
              </a:cxnLst>
              <a:rect l="0" t="0" r="r" b="b"/>
              <a:pathLst>
                <a:path w="48" h="141">
                  <a:moveTo>
                    <a:pt x="30" y="54"/>
                  </a:moveTo>
                  <a:lnTo>
                    <a:pt x="30" y="141"/>
                  </a:lnTo>
                  <a:lnTo>
                    <a:pt x="14" y="141"/>
                  </a:lnTo>
                  <a:lnTo>
                    <a:pt x="14" y="54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14" y="39"/>
                  </a:lnTo>
                  <a:lnTo>
                    <a:pt x="14" y="23"/>
                  </a:lnTo>
                  <a:lnTo>
                    <a:pt x="15" y="12"/>
                  </a:lnTo>
                  <a:lnTo>
                    <a:pt x="21" y="5"/>
                  </a:lnTo>
                  <a:lnTo>
                    <a:pt x="29" y="2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1" y="15"/>
                  </a:lnTo>
                  <a:lnTo>
                    <a:pt x="36" y="15"/>
                  </a:lnTo>
                  <a:lnTo>
                    <a:pt x="33" y="17"/>
                  </a:lnTo>
                  <a:lnTo>
                    <a:pt x="32" y="20"/>
                  </a:lnTo>
                  <a:lnTo>
                    <a:pt x="30" y="23"/>
                  </a:lnTo>
                  <a:lnTo>
                    <a:pt x="30" y="27"/>
                  </a:lnTo>
                  <a:lnTo>
                    <a:pt x="30" y="39"/>
                  </a:lnTo>
                  <a:lnTo>
                    <a:pt x="48" y="39"/>
                  </a:lnTo>
                  <a:lnTo>
                    <a:pt x="48" y="54"/>
                  </a:lnTo>
                  <a:lnTo>
                    <a:pt x="3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6" name="Freeform 40"/>
            <p:cNvSpPr>
              <a:spLocks noEditPoints="1"/>
            </p:cNvSpPr>
            <p:nvPr/>
          </p:nvSpPr>
          <p:spPr bwMode="auto">
            <a:xfrm>
              <a:off x="1460" y="1327"/>
              <a:ext cx="74" cy="90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66" y="16"/>
                </a:cxn>
                <a:cxn ang="0">
                  <a:pos x="72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9" y="28"/>
                </a:cxn>
                <a:cxn ang="0">
                  <a:pos x="90" y="39"/>
                </a:cxn>
                <a:cxn ang="0">
                  <a:pos x="89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3" y="63"/>
                </a:cxn>
                <a:cxn ang="0">
                  <a:pos x="20" y="63"/>
                </a:cxn>
                <a:cxn ang="0">
                  <a:pos x="20" y="16"/>
                </a:cxn>
                <a:cxn ang="0">
                  <a:pos x="20" y="79"/>
                </a:cxn>
                <a:cxn ang="0">
                  <a:pos x="65" y="79"/>
                </a:cxn>
                <a:cxn ang="0">
                  <a:pos x="75" y="81"/>
                </a:cxn>
                <a:cxn ang="0">
                  <a:pos x="83" y="85"/>
                </a:cxn>
                <a:cxn ang="0">
                  <a:pos x="87" y="90"/>
                </a:cxn>
                <a:cxn ang="0">
                  <a:pos x="89" y="97"/>
                </a:cxn>
                <a:cxn ang="0">
                  <a:pos x="89" y="103"/>
                </a:cxn>
                <a:cxn ang="0">
                  <a:pos x="90" y="114"/>
                </a:cxn>
                <a:cxn ang="0">
                  <a:pos x="90" y="127"/>
                </a:cxn>
                <a:cxn ang="0">
                  <a:pos x="93" y="139"/>
                </a:cxn>
                <a:cxn ang="0">
                  <a:pos x="116" y="139"/>
                </a:cxn>
                <a:cxn ang="0">
                  <a:pos x="116" y="136"/>
                </a:cxn>
                <a:cxn ang="0">
                  <a:pos x="113" y="133"/>
                </a:cxn>
                <a:cxn ang="0">
                  <a:pos x="110" y="130"/>
                </a:cxn>
                <a:cxn ang="0">
                  <a:pos x="110" y="127"/>
                </a:cxn>
                <a:cxn ang="0">
                  <a:pos x="108" y="121"/>
                </a:cxn>
                <a:cxn ang="0">
                  <a:pos x="108" y="97"/>
                </a:cxn>
                <a:cxn ang="0">
                  <a:pos x="105" y="85"/>
                </a:cxn>
                <a:cxn ang="0">
                  <a:pos x="102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8" y="66"/>
                </a:cxn>
                <a:cxn ang="0">
                  <a:pos x="104" y="60"/>
                </a:cxn>
                <a:cxn ang="0">
                  <a:pos x="108" y="51"/>
                </a:cxn>
                <a:cxn ang="0">
                  <a:pos x="110" y="37"/>
                </a:cxn>
                <a:cxn ang="0">
                  <a:pos x="108" y="22"/>
                </a:cxn>
                <a:cxn ang="0">
                  <a:pos x="101" y="12"/>
                </a:cxn>
                <a:cxn ang="0">
                  <a:pos x="90" y="4"/>
                </a:cxn>
                <a:cxn ang="0">
                  <a:pos x="78" y="1"/>
                </a:cxn>
                <a:cxn ang="0">
                  <a:pos x="65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20" y="139"/>
                </a:cxn>
                <a:cxn ang="0">
                  <a:pos x="20" y="79"/>
                </a:cxn>
              </a:cxnLst>
              <a:rect l="0" t="0" r="r" b="b"/>
              <a:pathLst>
                <a:path w="116" h="139">
                  <a:moveTo>
                    <a:pt x="20" y="16"/>
                  </a:moveTo>
                  <a:lnTo>
                    <a:pt x="66" y="16"/>
                  </a:lnTo>
                  <a:lnTo>
                    <a:pt x="72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9" y="28"/>
                  </a:lnTo>
                  <a:lnTo>
                    <a:pt x="90" y="39"/>
                  </a:lnTo>
                  <a:lnTo>
                    <a:pt x="89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3" y="63"/>
                  </a:lnTo>
                  <a:lnTo>
                    <a:pt x="20" y="63"/>
                  </a:lnTo>
                  <a:lnTo>
                    <a:pt x="20" y="16"/>
                  </a:lnTo>
                  <a:close/>
                  <a:moveTo>
                    <a:pt x="20" y="79"/>
                  </a:moveTo>
                  <a:lnTo>
                    <a:pt x="65" y="79"/>
                  </a:lnTo>
                  <a:lnTo>
                    <a:pt x="75" y="81"/>
                  </a:lnTo>
                  <a:lnTo>
                    <a:pt x="83" y="85"/>
                  </a:lnTo>
                  <a:lnTo>
                    <a:pt x="87" y="90"/>
                  </a:lnTo>
                  <a:lnTo>
                    <a:pt x="89" y="97"/>
                  </a:lnTo>
                  <a:lnTo>
                    <a:pt x="89" y="103"/>
                  </a:lnTo>
                  <a:lnTo>
                    <a:pt x="90" y="114"/>
                  </a:lnTo>
                  <a:lnTo>
                    <a:pt x="90" y="127"/>
                  </a:lnTo>
                  <a:lnTo>
                    <a:pt x="93" y="139"/>
                  </a:lnTo>
                  <a:lnTo>
                    <a:pt x="116" y="139"/>
                  </a:lnTo>
                  <a:lnTo>
                    <a:pt x="116" y="136"/>
                  </a:lnTo>
                  <a:lnTo>
                    <a:pt x="113" y="133"/>
                  </a:lnTo>
                  <a:lnTo>
                    <a:pt x="110" y="130"/>
                  </a:lnTo>
                  <a:lnTo>
                    <a:pt x="110" y="127"/>
                  </a:lnTo>
                  <a:lnTo>
                    <a:pt x="108" y="121"/>
                  </a:lnTo>
                  <a:lnTo>
                    <a:pt x="108" y="97"/>
                  </a:lnTo>
                  <a:lnTo>
                    <a:pt x="105" y="85"/>
                  </a:lnTo>
                  <a:lnTo>
                    <a:pt x="102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8" y="66"/>
                  </a:lnTo>
                  <a:lnTo>
                    <a:pt x="104" y="60"/>
                  </a:lnTo>
                  <a:lnTo>
                    <a:pt x="108" y="51"/>
                  </a:lnTo>
                  <a:lnTo>
                    <a:pt x="110" y="37"/>
                  </a:lnTo>
                  <a:lnTo>
                    <a:pt x="108" y="22"/>
                  </a:lnTo>
                  <a:lnTo>
                    <a:pt x="101" y="12"/>
                  </a:lnTo>
                  <a:lnTo>
                    <a:pt x="90" y="4"/>
                  </a:lnTo>
                  <a:lnTo>
                    <a:pt x="78" y="1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20" y="139"/>
                  </a:lnTo>
                  <a:lnTo>
                    <a:pt x="20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7" name="Freeform 41"/>
            <p:cNvSpPr>
              <a:spLocks noEditPoints="1"/>
            </p:cNvSpPr>
            <p:nvPr/>
          </p:nvSpPr>
          <p:spPr bwMode="auto">
            <a:xfrm>
              <a:off x="1547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5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1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4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29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6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5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1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4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29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6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8" name="Freeform 42"/>
            <p:cNvSpPr>
              <a:spLocks noEditPoints="1"/>
            </p:cNvSpPr>
            <p:nvPr/>
          </p:nvSpPr>
          <p:spPr bwMode="auto">
            <a:xfrm>
              <a:off x="1617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3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8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10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3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8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10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79" name="Freeform 43"/>
            <p:cNvSpPr>
              <a:spLocks/>
            </p:cNvSpPr>
            <p:nvPr/>
          </p:nvSpPr>
          <p:spPr bwMode="auto">
            <a:xfrm>
              <a:off x="1727" y="1325"/>
              <a:ext cx="79" cy="94"/>
            </a:xfrm>
            <a:custGeom>
              <a:avLst/>
              <a:gdLst/>
              <a:ahLst/>
              <a:cxnLst>
                <a:cxn ang="0">
                  <a:pos x="103" y="45"/>
                </a:cxn>
                <a:cxn ang="0">
                  <a:pos x="99" y="33"/>
                </a:cxn>
                <a:cxn ang="0">
                  <a:pos x="91" y="24"/>
                </a:cxn>
                <a:cxn ang="0">
                  <a:pos x="82" y="19"/>
                </a:cxn>
                <a:cxn ang="0">
                  <a:pos x="73" y="16"/>
                </a:cxn>
                <a:cxn ang="0">
                  <a:pos x="64" y="16"/>
                </a:cxn>
                <a:cxn ang="0">
                  <a:pos x="51" y="18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22" y="51"/>
                </a:cxn>
                <a:cxn ang="0">
                  <a:pos x="19" y="70"/>
                </a:cxn>
                <a:cxn ang="0">
                  <a:pos x="21" y="90"/>
                </a:cxn>
                <a:cxn ang="0">
                  <a:pos x="25" y="105"/>
                </a:cxn>
                <a:cxn ang="0">
                  <a:pos x="34" y="118"/>
                </a:cxn>
                <a:cxn ang="0">
                  <a:pos x="48" y="126"/>
                </a:cxn>
                <a:cxn ang="0">
                  <a:pos x="66" y="129"/>
                </a:cxn>
                <a:cxn ang="0">
                  <a:pos x="73" y="127"/>
                </a:cxn>
                <a:cxn ang="0">
                  <a:pos x="82" y="124"/>
                </a:cxn>
                <a:cxn ang="0">
                  <a:pos x="91" y="118"/>
                </a:cxn>
                <a:cxn ang="0">
                  <a:pos x="100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8" y="111"/>
                </a:cxn>
                <a:cxn ang="0">
                  <a:pos x="109" y="124"/>
                </a:cxn>
                <a:cxn ang="0">
                  <a:pos x="99" y="135"/>
                </a:cxn>
                <a:cxn ang="0">
                  <a:pos x="88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3" y="145"/>
                </a:cxn>
                <a:cxn ang="0">
                  <a:pos x="48" y="144"/>
                </a:cxn>
                <a:cxn ang="0">
                  <a:pos x="33" y="138"/>
                </a:cxn>
                <a:cxn ang="0">
                  <a:pos x="19" y="129"/>
                </a:cxn>
                <a:cxn ang="0">
                  <a:pos x="9" y="114"/>
                </a:cxn>
                <a:cxn ang="0">
                  <a:pos x="3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2" y="28"/>
                </a:cxn>
                <a:cxn ang="0">
                  <a:pos x="25" y="12"/>
                </a:cxn>
                <a:cxn ang="0">
                  <a:pos x="43" y="3"/>
                </a:cxn>
                <a:cxn ang="0">
                  <a:pos x="64" y="0"/>
                </a:cxn>
                <a:cxn ang="0">
                  <a:pos x="84" y="1"/>
                </a:cxn>
                <a:cxn ang="0">
                  <a:pos x="100" y="9"/>
                </a:cxn>
                <a:cxn ang="0">
                  <a:pos x="111" y="19"/>
                </a:cxn>
                <a:cxn ang="0">
                  <a:pos x="118" y="31"/>
                </a:cxn>
                <a:cxn ang="0">
                  <a:pos x="123" y="45"/>
                </a:cxn>
                <a:cxn ang="0">
                  <a:pos x="103" y="45"/>
                </a:cxn>
              </a:cxnLst>
              <a:rect l="0" t="0" r="r" b="b"/>
              <a:pathLst>
                <a:path w="123" h="145">
                  <a:moveTo>
                    <a:pt x="103" y="45"/>
                  </a:moveTo>
                  <a:lnTo>
                    <a:pt x="99" y="33"/>
                  </a:lnTo>
                  <a:lnTo>
                    <a:pt x="91" y="24"/>
                  </a:lnTo>
                  <a:lnTo>
                    <a:pt x="82" y="19"/>
                  </a:lnTo>
                  <a:lnTo>
                    <a:pt x="73" y="16"/>
                  </a:lnTo>
                  <a:lnTo>
                    <a:pt x="64" y="16"/>
                  </a:lnTo>
                  <a:lnTo>
                    <a:pt x="51" y="18"/>
                  </a:lnTo>
                  <a:lnTo>
                    <a:pt x="39" y="25"/>
                  </a:lnTo>
                  <a:lnTo>
                    <a:pt x="28" y="36"/>
                  </a:lnTo>
                  <a:lnTo>
                    <a:pt x="22" y="51"/>
                  </a:lnTo>
                  <a:lnTo>
                    <a:pt x="19" y="70"/>
                  </a:lnTo>
                  <a:lnTo>
                    <a:pt x="21" y="90"/>
                  </a:lnTo>
                  <a:lnTo>
                    <a:pt x="25" y="105"/>
                  </a:lnTo>
                  <a:lnTo>
                    <a:pt x="34" y="118"/>
                  </a:lnTo>
                  <a:lnTo>
                    <a:pt x="48" y="126"/>
                  </a:lnTo>
                  <a:lnTo>
                    <a:pt x="66" y="129"/>
                  </a:lnTo>
                  <a:lnTo>
                    <a:pt x="73" y="127"/>
                  </a:lnTo>
                  <a:lnTo>
                    <a:pt x="82" y="124"/>
                  </a:lnTo>
                  <a:lnTo>
                    <a:pt x="91" y="118"/>
                  </a:lnTo>
                  <a:lnTo>
                    <a:pt x="100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8" y="111"/>
                  </a:lnTo>
                  <a:lnTo>
                    <a:pt x="109" y="124"/>
                  </a:lnTo>
                  <a:lnTo>
                    <a:pt x="99" y="135"/>
                  </a:lnTo>
                  <a:lnTo>
                    <a:pt x="88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3" y="145"/>
                  </a:lnTo>
                  <a:lnTo>
                    <a:pt x="48" y="144"/>
                  </a:lnTo>
                  <a:lnTo>
                    <a:pt x="33" y="138"/>
                  </a:lnTo>
                  <a:lnTo>
                    <a:pt x="19" y="129"/>
                  </a:lnTo>
                  <a:lnTo>
                    <a:pt x="9" y="114"/>
                  </a:lnTo>
                  <a:lnTo>
                    <a:pt x="3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2" y="28"/>
                  </a:lnTo>
                  <a:lnTo>
                    <a:pt x="25" y="12"/>
                  </a:lnTo>
                  <a:lnTo>
                    <a:pt x="43" y="3"/>
                  </a:lnTo>
                  <a:lnTo>
                    <a:pt x="64" y="0"/>
                  </a:lnTo>
                  <a:lnTo>
                    <a:pt x="84" y="1"/>
                  </a:lnTo>
                  <a:lnTo>
                    <a:pt x="100" y="9"/>
                  </a:lnTo>
                  <a:lnTo>
                    <a:pt x="111" y="19"/>
                  </a:lnTo>
                  <a:lnTo>
                    <a:pt x="118" y="31"/>
                  </a:lnTo>
                  <a:lnTo>
                    <a:pt x="123" y="45"/>
                  </a:lnTo>
                  <a:lnTo>
                    <a:pt x="10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0" name="Freeform 44"/>
            <p:cNvSpPr>
              <a:spLocks/>
            </p:cNvSpPr>
            <p:nvPr/>
          </p:nvSpPr>
          <p:spPr bwMode="auto">
            <a:xfrm>
              <a:off x="1824" y="1349"/>
              <a:ext cx="31" cy="68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1" name="Freeform 45"/>
            <p:cNvSpPr>
              <a:spLocks noEditPoints="1"/>
            </p:cNvSpPr>
            <p:nvPr/>
          </p:nvSpPr>
          <p:spPr bwMode="auto">
            <a:xfrm>
              <a:off x="1862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9" y="45"/>
                </a:cxn>
                <a:cxn ang="0">
                  <a:pos x="21" y="35"/>
                </a:cxn>
                <a:cxn ang="0">
                  <a:pos x="27" y="26"/>
                </a:cxn>
                <a:cxn ang="0">
                  <a:pos x="34" y="18"/>
                </a:cxn>
                <a:cxn ang="0">
                  <a:pos x="48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6" y="45"/>
                </a:cxn>
                <a:cxn ang="0">
                  <a:pos x="76" y="54"/>
                </a:cxn>
                <a:cxn ang="0">
                  <a:pos x="76" y="63"/>
                </a:cxn>
                <a:cxn ang="0">
                  <a:pos x="73" y="74"/>
                </a:cxn>
                <a:cxn ang="0">
                  <a:pos x="69" y="83"/>
                </a:cxn>
                <a:cxn ang="0">
                  <a:pos x="60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7" y="83"/>
                </a:cxn>
                <a:cxn ang="0">
                  <a:pos x="21" y="74"/>
                </a:cxn>
                <a:cxn ang="0">
                  <a:pos x="19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3" y="69"/>
                </a:cxn>
                <a:cxn ang="0">
                  <a:pos x="7" y="84"/>
                </a:cxn>
                <a:cxn ang="0">
                  <a:pos x="16" y="96"/>
                </a:cxn>
                <a:cxn ang="0">
                  <a:pos x="30" y="104"/>
                </a:cxn>
                <a:cxn ang="0">
                  <a:pos x="48" y="107"/>
                </a:cxn>
                <a:cxn ang="0">
                  <a:pos x="64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4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2"/>
                </a:cxn>
                <a:cxn ang="0">
                  <a:pos x="7" y="24"/>
                </a:cxn>
                <a:cxn ang="0">
                  <a:pos x="3" y="38"/>
                </a:cxn>
                <a:cxn ang="0">
                  <a:pos x="0" y="54"/>
                </a:cxn>
              </a:cxnLst>
              <a:rect l="0" t="0" r="r" b="b"/>
              <a:pathLst>
                <a:path w="94" h="107">
                  <a:moveTo>
                    <a:pt x="18" y="54"/>
                  </a:moveTo>
                  <a:lnTo>
                    <a:pt x="19" y="45"/>
                  </a:lnTo>
                  <a:lnTo>
                    <a:pt x="21" y="35"/>
                  </a:lnTo>
                  <a:lnTo>
                    <a:pt x="27" y="26"/>
                  </a:lnTo>
                  <a:lnTo>
                    <a:pt x="34" y="18"/>
                  </a:lnTo>
                  <a:lnTo>
                    <a:pt x="48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6" y="45"/>
                  </a:lnTo>
                  <a:lnTo>
                    <a:pt x="76" y="54"/>
                  </a:lnTo>
                  <a:lnTo>
                    <a:pt x="76" y="63"/>
                  </a:lnTo>
                  <a:lnTo>
                    <a:pt x="73" y="74"/>
                  </a:lnTo>
                  <a:lnTo>
                    <a:pt x="69" y="83"/>
                  </a:lnTo>
                  <a:lnTo>
                    <a:pt x="60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7" y="83"/>
                  </a:lnTo>
                  <a:lnTo>
                    <a:pt x="21" y="74"/>
                  </a:lnTo>
                  <a:lnTo>
                    <a:pt x="19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3" y="69"/>
                  </a:lnTo>
                  <a:lnTo>
                    <a:pt x="7" y="84"/>
                  </a:lnTo>
                  <a:lnTo>
                    <a:pt x="16" y="96"/>
                  </a:lnTo>
                  <a:lnTo>
                    <a:pt x="30" y="104"/>
                  </a:lnTo>
                  <a:lnTo>
                    <a:pt x="48" y="107"/>
                  </a:lnTo>
                  <a:lnTo>
                    <a:pt x="64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4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2"/>
                  </a:lnTo>
                  <a:lnTo>
                    <a:pt x="7" y="24"/>
                  </a:lnTo>
                  <a:lnTo>
                    <a:pt x="3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2" name="Freeform 46"/>
            <p:cNvSpPr>
              <a:spLocks/>
            </p:cNvSpPr>
            <p:nvPr/>
          </p:nvSpPr>
          <p:spPr bwMode="auto">
            <a:xfrm>
              <a:off x="1934" y="1349"/>
              <a:ext cx="53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7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7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8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7" y="39"/>
                  </a:lnTo>
                  <a:lnTo>
                    <a:pt x="31" y="41"/>
                  </a:lnTo>
                  <a:lnTo>
                    <a:pt x="39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1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7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7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3" name="Freeform 47"/>
            <p:cNvSpPr>
              <a:spLocks/>
            </p:cNvSpPr>
            <p:nvPr/>
          </p:nvSpPr>
          <p:spPr bwMode="auto">
            <a:xfrm>
              <a:off x="1998" y="1349"/>
              <a:ext cx="54" cy="70"/>
            </a:xfrm>
            <a:custGeom>
              <a:avLst/>
              <a:gdLst/>
              <a:ahLst/>
              <a:cxnLst>
                <a:cxn ang="0">
                  <a:pos x="65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6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6" y="92"/>
                </a:cxn>
                <a:cxn ang="0">
                  <a:pos x="65" y="86"/>
                </a:cxn>
                <a:cxn ang="0">
                  <a:pos x="68" y="77"/>
                </a:cxn>
                <a:cxn ang="0">
                  <a:pos x="65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8" y="45"/>
                </a:cxn>
                <a:cxn ang="0">
                  <a:pos x="8" y="18"/>
                </a:cxn>
                <a:cxn ang="0">
                  <a:pos x="29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5" y="32"/>
                </a:cxn>
              </a:cxnLst>
              <a:rect l="0" t="0" r="r" b="b"/>
              <a:pathLst>
                <a:path w="84" h="108">
                  <a:moveTo>
                    <a:pt x="65" y="32"/>
                  </a:moveTo>
                  <a:lnTo>
                    <a:pt x="65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3" y="17"/>
                  </a:lnTo>
                  <a:lnTo>
                    <a:pt x="48" y="15"/>
                  </a:lnTo>
                  <a:lnTo>
                    <a:pt x="41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9" y="18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1" y="26"/>
                  </a:lnTo>
                  <a:lnTo>
                    <a:pt x="21" y="30"/>
                  </a:lnTo>
                  <a:lnTo>
                    <a:pt x="21" y="33"/>
                  </a:lnTo>
                  <a:lnTo>
                    <a:pt x="23" y="38"/>
                  </a:lnTo>
                  <a:lnTo>
                    <a:pt x="27" y="39"/>
                  </a:lnTo>
                  <a:lnTo>
                    <a:pt x="32" y="41"/>
                  </a:lnTo>
                  <a:lnTo>
                    <a:pt x="39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4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8" y="95"/>
                  </a:lnTo>
                  <a:lnTo>
                    <a:pt x="3" y="87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8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6" y="92"/>
                  </a:lnTo>
                  <a:lnTo>
                    <a:pt x="60" y="89"/>
                  </a:lnTo>
                  <a:lnTo>
                    <a:pt x="65" y="86"/>
                  </a:lnTo>
                  <a:lnTo>
                    <a:pt x="66" y="81"/>
                  </a:lnTo>
                  <a:lnTo>
                    <a:pt x="68" y="77"/>
                  </a:lnTo>
                  <a:lnTo>
                    <a:pt x="66" y="72"/>
                  </a:lnTo>
                  <a:lnTo>
                    <a:pt x="65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8" y="45"/>
                  </a:lnTo>
                  <a:lnTo>
                    <a:pt x="5" y="33"/>
                  </a:lnTo>
                  <a:lnTo>
                    <a:pt x="8" y="18"/>
                  </a:lnTo>
                  <a:lnTo>
                    <a:pt x="15" y="8"/>
                  </a:lnTo>
                  <a:lnTo>
                    <a:pt x="29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9" y="8"/>
                  </a:lnTo>
                  <a:lnTo>
                    <a:pt x="75" y="15"/>
                  </a:lnTo>
                  <a:lnTo>
                    <a:pt x="80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5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4" name="Freeform 48"/>
            <p:cNvSpPr>
              <a:spLocks noEditPoints="1"/>
            </p:cNvSpPr>
            <p:nvPr/>
          </p:nvSpPr>
          <p:spPr bwMode="auto">
            <a:xfrm>
              <a:off x="2100" y="1349"/>
              <a:ext cx="62" cy="70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2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20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41" y="59"/>
                </a:cxn>
                <a:cxn ang="0">
                  <a:pos x="65" y="56"/>
                </a:cxn>
                <a:cxn ang="0">
                  <a:pos x="68" y="69"/>
                </a:cxn>
                <a:cxn ang="0">
                  <a:pos x="23" y="32"/>
                </a:cxn>
                <a:cxn ang="0">
                  <a:pos x="24" y="24"/>
                </a:cxn>
                <a:cxn ang="0">
                  <a:pos x="29" y="18"/>
                </a:cxn>
                <a:cxn ang="0">
                  <a:pos x="38" y="15"/>
                </a:cxn>
                <a:cxn ang="0">
                  <a:pos x="53" y="15"/>
                </a:cxn>
                <a:cxn ang="0">
                  <a:pos x="63" y="18"/>
                </a:cxn>
                <a:cxn ang="0">
                  <a:pos x="68" y="26"/>
                </a:cxn>
                <a:cxn ang="0">
                  <a:pos x="68" y="36"/>
                </a:cxn>
                <a:cxn ang="0">
                  <a:pos x="66" y="41"/>
                </a:cxn>
                <a:cxn ang="0">
                  <a:pos x="62" y="42"/>
                </a:cxn>
                <a:cxn ang="0">
                  <a:pos x="32" y="47"/>
                </a:cxn>
                <a:cxn ang="0">
                  <a:pos x="9" y="57"/>
                </a:cxn>
                <a:cxn ang="0">
                  <a:pos x="2" y="72"/>
                </a:cxn>
                <a:cxn ang="0">
                  <a:pos x="3" y="90"/>
                </a:cxn>
                <a:cxn ang="0">
                  <a:pos x="20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2" y="101"/>
                </a:cxn>
                <a:cxn ang="0">
                  <a:pos x="77" y="105"/>
                </a:cxn>
                <a:cxn ang="0">
                  <a:pos x="87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7" y="92"/>
                </a:cxn>
                <a:cxn ang="0">
                  <a:pos x="86" y="87"/>
                </a:cxn>
                <a:cxn ang="0">
                  <a:pos x="83" y="18"/>
                </a:cxn>
                <a:cxn ang="0">
                  <a:pos x="69" y="5"/>
                </a:cxn>
                <a:cxn ang="0">
                  <a:pos x="53" y="0"/>
                </a:cxn>
                <a:cxn ang="0">
                  <a:pos x="30" y="2"/>
                </a:cxn>
                <a:cxn ang="0">
                  <a:pos x="9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6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2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20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9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41" y="59"/>
                  </a:lnTo>
                  <a:lnTo>
                    <a:pt x="56" y="57"/>
                  </a:lnTo>
                  <a:lnTo>
                    <a:pt x="65" y="56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3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5" y="15"/>
                  </a:lnTo>
                  <a:lnTo>
                    <a:pt x="53" y="15"/>
                  </a:lnTo>
                  <a:lnTo>
                    <a:pt x="59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9" y="32"/>
                  </a:lnTo>
                  <a:lnTo>
                    <a:pt x="68" y="36"/>
                  </a:lnTo>
                  <a:lnTo>
                    <a:pt x="68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60" y="44"/>
                  </a:lnTo>
                  <a:lnTo>
                    <a:pt x="32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1" y="98"/>
                  </a:lnTo>
                  <a:lnTo>
                    <a:pt x="72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7" y="92"/>
                  </a:lnTo>
                  <a:lnTo>
                    <a:pt x="86" y="90"/>
                  </a:lnTo>
                  <a:lnTo>
                    <a:pt x="86" y="87"/>
                  </a:lnTo>
                  <a:lnTo>
                    <a:pt x="86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2" y="2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5" name="Freeform 49"/>
            <p:cNvSpPr>
              <a:spLocks/>
            </p:cNvSpPr>
            <p:nvPr/>
          </p:nvSpPr>
          <p:spPr bwMode="auto">
            <a:xfrm>
              <a:off x="2175" y="1349"/>
              <a:ext cx="53" cy="68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6" y="18"/>
                </a:cxn>
                <a:cxn ang="0">
                  <a:pos x="45" y="15"/>
                </a:cxn>
                <a:cxn ang="0">
                  <a:pos x="38" y="17"/>
                </a:cxn>
                <a:cxn ang="0">
                  <a:pos x="32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6" y="18"/>
                  </a:lnTo>
                  <a:lnTo>
                    <a:pt x="45" y="15"/>
                  </a:lnTo>
                  <a:lnTo>
                    <a:pt x="38" y="17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6" name="Freeform 50"/>
            <p:cNvSpPr>
              <a:spLocks noEditPoints="1"/>
            </p:cNvSpPr>
            <p:nvPr/>
          </p:nvSpPr>
          <p:spPr bwMode="auto">
            <a:xfrm>
              <a:off x="2244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1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58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8" y="139"/>
                </a:cxn>
                <a:cxn ang="0">
                  <a:pos x="45" y="142"/>
                </a:cxn>
                <a:cxn ang="0">
                  <a:pos x="54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1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58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8" y="139"/>
                  </a:lnTo>
                  <a:lnTo>
                    <a:pt x="45" y="142"/>
                  </a:lnTo>
                  <a:lnTo>
                    <a:pt x="54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7" name="Freeform 51"/>
            <p:cNvSpPr>
              <a:spLocks noEditPoints="1"/>
            </p:cNvSpPr>
            <p:nvPr/>
          </p:nvSpPr>
          <p:spPr bwMode="auto">
            <a:xfrm>
              <a:off x="2360" y="1327"/>
              <a:ext cx="73" cy="90"/>
            </a:xfrm>
            <a:custGeom>
              <a:avLst/>
              <a:gdLst/>
              <a:ahLst/>
              <a:cxnLst>
                <a:cxn ang="0">
                  <a:pos x="18" y="16"/>
                </a:cxn>
                <a:cxn ang="0">
                  <a:pos x="64" y="16"/>
                </a:cxn>
                <a:cxn ang="0">
                  <a:pos x="70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8" y="28"/>
                </a:cxn>
                <a:cxn ang="0">
                  <a:pos x="90" y="39"/>
                </a:cxn>
                <a:cxn ang="0">
                  <a:pos x="87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1" y="63"/>
                </a:cxn>
                <a:cxn ang="0">
                  <a:pos x="18" y="63"/>
                </a:cxn>
                <a:cxn ang="0">
                  <a:pos x="18" y="16"/>
                </a:cxn>
                <a:cxn ang="0">
                  <a:pos x="18" y="79"/>
                </a:cxn>
                <a:cxn ang="0">
                  <a:pos x="63" y="79"/>
                </a:cxn>
                <a:cxn ang="0">
                  <a:pos x="75" y="81"/>
                </a:cxn>
                <a:cxn ang="0">
                  <a:pos x="82" y="85"/>
                </a:cxn>
                <a:cxn ang="0">
                  <a:pos x="85" y="90"/>
                </a:cxn>
                <a:cxn ang="0">
                  <a:pos x="88" y="97"/>
                </a:cxn>
                <a:cxn ang="0">
                  <a:pos x="88" y="103"/>
                </a:cxn>
                <a:cxn ang="0">
                  <a:pos x="88" y="114"/>
                </a:cxn>
                <a:cxn ang="0">
                  <a:pos x="90" y="127"/>
                </a:cxn>
                <a:cxn ang="0">
                  <a:pos x="91" y="139"/>
                </a:cxn>
                <a:cxn ang="0">
                  <a:pos x="114" y="139"/>
                </a:cxn>
                <a:cxn ang="0">
                  <a:pos x="114" y="136"/>
                </a:cxn>
                <a:cxn ang="0">
                  <a:pos x="111" y="133"/>
                </a:cxn>
                <a:cxn ang="0">
                  <a:pos x="109" y="130"/>
                </a:cxn>
                <a:cxn ang="0">
                  <a:pos x="108" y="127"/>
                </a:cxn>
                <a:cxn ang="0">
                  <a:pos x="108" y="121"/>
                </a:cxn>
                <a:cxn ang="0">
                  <a:pos x="106" y="97"/>
                </a:cxn>
                <a:cxn ang="0">
                  <a:pos x="105" y="85"/>
                </a:cxn>
                <a:cxn ang="0">
                  <a:pos x="100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6" y="66"/>
                </a:cxn>
                <a:cxn ang="0">
                  <a:pos x="103" y="60"/>
                </a:cxn>
                <a:cxn ang="0">
                  <a:pos x="108" y="51"/>
                </a:cxn>
                <a:cxn ang="0">
                  <a:pos x="109" y="37"/>
                </a:cxn>
                <a:cxn ang="0">
                  <a:pos x="106" y="22"/>
                </a:cxn>
                <a:cxn ang="0">
                  <a:pos x="100" y="12"/>
                </a:cxn>
                <a:cxn ang="0">
                  <a:pos x="90" y="4"/>
                </a:cxn>
                <a:cxn ang="0">
                  <a:pos x="76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18" y="139"/>
                </a:cxn>
                <a:cxn ang="0">
                  <a:pos x="18" y="79"/>
                </a:cxn>
              </a:cxnLst>
              <a:rect l="0" t="0" r="r" b="b"/>
              <a:pathLst>
                <a:path w="114" h="139">
                  <a:moveTo>
                    <a:pt x="18" y="16"/>
                  </a:moveTo>
                  <a:lnTo>
                    <a:pt x="64" y="16"/>
                  </a:lnTo>
                  <a:lnTo>
                    <a:pt x="70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8" y="28"/>
                  </a:lnTo>
                  <a:lnTo>
                    <a:pt x="90" y="39"/>
                  </a:lnTo>
                  <a:lnTo>
                    <a:pt x="87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1" y="63"/>
                  </a:lnTo>
                  <a:lnTo>
                    <a:pt x="18" y="63"/>
                  </a:lnTo>
                  <a:lnTo>
                    <a:pt x="18" y="16"/>
                  </a:lnTo>
                  <a:close/>
                  <a:moveTo>
                    <a:pt x="18" y="79"/>
                  </a:moveTo>
                  <a:lnTo>
                    <a:pt x="63" y="79"/>
                  </a:lnTo>
                  <a:lnTo>
                    <a:pt x="75" y="81"/>
                  </a:lnTo>
                  <a:lnTo>
                    <a:pt x="82" y="85"/>
                  </a:lnTo>
                  <a:lnTo>
                    <a:pt x="85" y="90"/>
                  </a:lnTo>
                  <a:lnTo>
                    <a:pt x="88" y="97"/>
                  </a:lnTo>
                  <a:lnTo>
                    <a:pt x="88" y="103"/>
                  </a:lnTo>
                  <a:lnTo>
                    <a:pt x="88" y="114"/>
                  </a:lnTo>
                  <a:lnTo>
                    <a:pt x="90" y="127"/>
                  </a:lnTo>
                  <a:lnTo>
                    <a:pt x="91" y="139"/>
                  </a:lnTo>
                  <a:lnTo>
                    <a:pt x="114" y="139"/>
                  </a:lnTo>
                  <a:lnTo>
                    <a:pt x="114" y="136"/>
                  </a:lnTo>
                  <a:lnTo>
                    <a:pt x="111" y="133"/>
                  </a:lnTo>
                  <a:lnTo>
                    <a:pt x="109" y="130"/>
                  </a:lnTo>
                  <a:lnTo>
                    <a:pt x="108" y="127"/>
                  </a:lnTo>
                  <a:lnTo>
                    <a:pt x="108" y="121"/>
                  </a:lnTo>
                  <a:lnTo>
                    <a:pt x="106" y="97"/>
                  </a:lnTo>
                  <a:lnTo>
                    <a:pt x="105" y="85"/>
                  </a:lnTo>
                  <a:lnTo>
                    <a:pt x="100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6" y="66"/>
                  </a:lnTo>
                  <a:lnTo>
                    <a:pt x="103" y="60"/>
                  </a:lnTo>
                  <a:lnTo>
                    <a:pt x="108" y="51"/>
                  </a:lnTo>
                  <a:lnTo>
                    <a:pt x="109" y="37"/>
                  </a:lnTo>
                  <a:lnTo>
                    <a:pt x="106" y="22"/>
                  </a:lnTo>
                  <a:lnTo>
                    <a:pt x="100" y="12"/>
                  </a:lnTo>
                  <a:lnTo>
                    <a:pt x="90" y="4"/>
                  </a:lnTo>
                  <a:lnTo>
                    <a:pt x="76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18" y="139"/>
                  </a:lnTo>
                  <a:lnTo>
                    <a:pt x="18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8" name="Freeform 52"/>
            <p:cNvSpPr>
              <a:spLocks noEditPoints="1"/>
            </p:cNvSpPr>
            <p:nvPr/>
          </p:nvSpPr>
          <p:spPr bwMode="auto">
            <a:xfrm>
              <a:off x="2445" y="1349"/>
              <a:ext cx="60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89" name="Freeform 53"/>
            <p:cNvSpPr>
              <a:spLocks noEditPoints="1"/>
            </p:cNvSpPr>
            <p:nvPr/>
          </p:nvSpPr>
          <p:spPr bwMode="auto">
            <a:xfrm>
              <a:off x="2516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20" y="69"/>
                </a:cxn>
                <a:cxn ang="0">
                  <a:pos x="24" y="60"/>
                </a:cxn>
                <a:cxn ang="0">
                  <a:pos x="32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5" y="60"/>
                </a:cxn>
                <a:cxn ang="0">
                  <a:pos x="69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1" y="106"/>
                </a:cxn>
                <a:cxn ang="0">
                  <a:pos x="66" y="117"/>
                </a:cxn>
                <a:cxn ang="0">
                  <a:pos x="59" y="123"/>
                </a:cxn>
                <a:cxn ang="0">
                  <a:pos x="51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20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8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8" y="55"/>
                </a:cxn>
                <a:cxn ang="0">
                  <a:pos x="2" y="69"/>
                </a:cxn>
                <a:cxn ang="0">
                  <a:pos x="0" y="85"/>
                </a:cxn>
                <a:cxn ang="0">
                  <a:pos x="0" y="97"/>
                </a:cxn>
                <a:cxn ang="0">
                  <a:pos x="3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9" y="139"/>
                </a:cxn>
                <a:cxn ang="0">
                  <a:pos x="44" y="142"/>
                </a:cxn>
                <a:cxn ang="0">
                  <a:pos x="54" y="141"/>
                </a:cxn>
                <a:cxn ang="0">
                  <a:pos x="65" y="135"/>
                </a:cxn>
                <a:cxn ang="0">
                  <a:pos x="74" y="124"/>
                </a:cxn>
                <a:cxn ang="0">
                  <a:pos x="74" y="124"/>
                </a:cxn>
                <a:cxn ang="0">
                  <a:pos x="74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20" y="69"/>
                  </a:lnTo>
                  <a:lnTo>
                    <a:pt x="24" y="60"/>
                  </a:lnTo>
                  <a:lnTo>
                    <a:pt x="32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5" y="60"/>
                  </a:lnTo>
                  <a:lnTo>
                    <a:pt x="69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1" y="106"/>
                  </a:lnTo>
                  <a:lnTo>
                    <a:pt x="66" y="117"/>
                  </a:lnTo>
                  <a:lnTo>
                    <a:pt x="59" y="123"/>
                  </a:lnTo>
                  <a:lnTo>
                    <a:pt x="51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20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8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8" y="55"/>
                  </a:lnTo>
                  <a:lnTo>
                    <a:pt x="2" y="69"/>
                  </a:lnTo>
                  <a:lnTo>
                    <a:pt x="0" y="85"/>
                  </a:lnTo>
                  <a:lnTo>
                    <a:pt x="0" y="97"/>
                  </a:lnTo>
                  <a:lnTo>
                    <a:pt x="3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9" y="139"/>
                  </a:lnTo>
                  <a:lnTo>
                    <a:pt x="44" y="142"/>
                  </a:lnTo>
                  <a:lnTo>
                    <a:pt x="54" y="141"/>
                  </a:lnTo>
                  <a:lnTo>
                    <a:pt x="65" y="135"/>
                  </a:lnTo>
                  <a:lnTo>
                    <a:pt x="74" y="124"/>
                  </a:lnTo>
                  <a:lnTo>
                    <a:pt x="74" y="124"/>
                  </a:lnTo>
                  <a:lnTo>
                    <a:pt x="74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0" name="Freeform 54"/>
            <p:cNvSpPr>
              <a:spLocks/>
            </p:cNvSpPr>
            <p:nvPr/>
          </p:nvSpPr>
          <p:spPr bwMode="auto">
            <a:xfrm>
              <a:off x="2626" y="1325"/>
              <a:ext cx="79" cy="94"/>
            </a:xfrm>
            <a:custGeom>
              <a:avLst/>
              <a:gdLst/>
              <a:ahLst/>
              <a:cxnLst>
                <a:cxn ang="0">
                  <a:pos x="104" y="45"/>
                </a:cxn>
                <a:cxn ang="0">
                  <a:pos x="99" y="33"/>
                </a:cxn>
                <a:cxn ang="0">
                  <a:pos x="92" y="24"/>
                </a:cxn>
                <a:cxn ang="0">
                  <a:pos x="83" y="19"/>
                </a:cxn>
                <a:cxn ang="0">
                  <a:pos x="74" y="16"/>
                </a:cxn>
                <a:cxn ang="0">
                  <a:pos x="65" y="16"/>
                </a:cxn>
                <a:cxn ang="0">
                  <a:pos x="50" y="18"/>
                </a:cxn>
                <a:cxn ang="0">
                  <a:pos x="38" y="25"/>
                </a:cxn>
                <a:cxn ang="0">
                  <a:pos x="27" y="36"/>
                </a:cxn>
                <a:cxn ang="0">
                  <a:pos x="21" y="51"/>
                </a:cxn>
                <a:cxn ang="0">
                  <a:pos x="20" y="70"/>
                </a:cxn>
                <a:cxn ang="0">
                  <a:pos x="21" y="90"/>
                </a:cxn>
                <a:cxn ang="0">
                  <a:pos x="26" y="105"/>
                </a:cxn>
                <a:cxn ang="0">
                  <a:pos x="35" y="118"/>
                </a:cxn>
                <a:cxn ang="0">
                  <a:pos x="47" y="126"/>
                </a:cxn>
                <a:cxn ang="0">
                  <a:pos x="65" y="129"/>
                </a:cxn>
                <a:cxn ang="0">
                  <a:pos x="74" y="127"/>
                </a:cxn>
                <a:cxn ang="0">
                  <a:pos x="83" y="124"/>
                </a:cxn>
                <a:cxn ang="0">
                  <a:pos x="92" y="118"/>
                </a:cxn>
                <a:cxn ang="0">
                  <a:pos x="99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7" y="111"/>
                </a:cxn>
                <a:cxn ang="0">
                  <a:pos x="110" y="124"/>
                </a:cxn>
                <a:cxn ang="0">
                  <a:pos x="99" y="135"/>
                </a:cxn>
                <a:cxn ang="0">
                  <a:pos x="89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2" y="145"/>
                </a:cxn>
                <a:cxn ang="0">
                  <a:pos x="47" y="144"/>
                </a:cxn>
                <a:cxn ang="0">
                  <a:pos x="32" y="138"/>
                </a:cxn>
                <a:cxn ang="0">
                  <a:pos x="20" y="129"/>
                </a:cxn>
                <a:cxn ang="0">
                  <a:pos x="9" y="114"/>
                </a:cxn>
                <a:cxn ang="0">
                  <a:pos x="2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1" y="28"/>
                </a:cxn>
                <a:cxn ang="0">
                  <a:pos x="24" y="12"/>
                </a:cxn>
                <a:cxn ang="0">
                  <a:pos x="42" y="3"/>
                </a:cxn>
                <a:cxn ang="0">
                  <a:pos x="65" y="0"/>
                </a:cxn>
                <a:cxn ang="0">
                  <a:pos x="84" y="1"/>
                </a:cxn>
                <a:cxn ang="0">
                  <a:pos x="99" y="9"/>
                </a:cxn>
                <a:cxn ang="0">
                  <a:pos x="111" y="19"/>
                </a:cxn>
                <a:cxn ang="0">
                  <a:pos x="119" y="31"/>
                </a:cxn>
                <a:cxn ang="0">
                  <a:pos x="122" y="45"/>
                </a:cxn>
                <a:cxn ang="0">
                  <a:pos x="104" y="45"/>
                </a:cxn>
              </a:cxnLst>
              <a:rect l="0" t="0" r="r" b="b"/>
              <a:pathLst>
                <a:path w="123" h="145">
                  <a:moveTo>
                    <a:pt x="104" y="45"/>
                  </a:moveTo>
                  <a:lnTo>
                    <a:pt x="99" y="33"/>
                  </a:lnTo>
                  <a:lnTo>
                    <a:pt x="92" y="24"/>
                  </a:lnTo>
                  <a:lnTo>
                    <a:pt x="83" y="19"/>
                  </a:lnTo>
                  <a:lnTo>
                    <a:pt x="74" y="16"/>
                  </a:lnTo>
                  <a:lnTo>
                    <a:pt x="65" y="16"/>
                  </a:lnTo>
                  <a:lnTo>
                    <a:pt x="50" y="18"/>
                  </a:lnTo>
                  <a:lnTo>
                    <a:pt x="38" y="25"/>
                  </a:lnTo>
                  <a:lnTo>
                    <a:pt x="27" y="36"/>
                  </a:lnTo>
                  <a:lnTo>
                    <a:pt x="21" y="51"/>
                  </a:lnTo>
                  <a:lnTo>
                    <a:pt x="20" y="70"/>
                  </a:lnTo>
                  <a:lnTo>
                    <a:pt x="21" y="90"/>
                  </a:lnTo>
                  <a:lnTo>
                    <a:pt x="26" y="105"/>
                  </a:lnTo>
                  <a:lnTo>
                    <a:pt x="35" y="118"/>
                  </a:lnTo>
                  <a:lnTo>
                    <a:pt x="47" y="126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4"/>
                  </a:lnTo>
                  <a:lnTo>
                    <a:pt x="92" y="118"/>
                  </a:lnTo>
                  <a:lnTo>
                    <a:pt x="99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7" y="111"/>
                  </a:lnTo>
                  <a:lnTo>
                    <a:pt x="110" y="124"/>
                  </a:lnTo>
                  <a:lnTo>
                    <a:pt x="99" y="135"/>
                  </a:lnTo>
                  <a:lnTo>
                    <a:pt x="89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2" y="145"/>
                  </a:lnTo>
                  <a:lnTo>
                    <a:pt x="47" y="144"/>
                  </a:lnTo>
                  <a:lnTo>
                    <a:pt x="32" y="138"/>
                  </a:lnTo>
                  <a:lnTo>
                    <a:pt x="20" y="129"/>
                  </a:lnTo>
                  <a:lnTo>
                    <a:pt x="9" y="114"/>
                  </a:lnTo>
                  <a:lnTo>
                    <a:pt x="2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1" y="28"/>
                  </a:lnTo>
                  <a:lnTo>
                    <a:pt x="24" y="12"/>
                  </a:lnTo>
                  <a:lnTo>
                    <a:pt x="42" y="3"/>
                  </a:lnTo>
                  <a:lnTo>
                    <a:pt x="65" y="0"/>
                  </a:lnTo>
                  <a:lnTo>
                    <a:pt x="84" y="1"/>
                  </a:lnTo>
                  <a:lnTo>
                    <a:pt x="99" y="9"/>
                  </a:lnTo>
                  <a:lnTo>
                    <a:pt x="111" y="19"/>
                  </a:lnTo>
                  <a:lnTo>
                    <a:pt x="119" y="31"/>
                  </a:lnTo>
                  <a:lnTo>
                    <a:pt x="122" y="45"/>
                  </a:lnTo>
                  <a:lnTo>
                    <a:pt x="104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1" name="Freeform 55"/>
            <p:cNvSpPr>
              <a:spLocks/>
            </p:cNvSpPr>
            <p:nvPr/>
          </p:nvSpPr>
          <p:spPr bwMode="auto">
            <a:xfrm>
              <a:off x="2723" y="1349"/>
              <a:ext cx="32" cy="68"/>
            </a:xfrm>
            <a:custGeom>
              <a:avLst/>
              <a:gdLst/>
              <a:ahLst/>
              <a:cxnLst>
                <a:cxn ang="0">
                  <a:pos x="17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20"/>
                </a:cxn>
                <a:cxn ang="0">
                  <a:pos x="17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7" y="0"/>
                </a:cxn>
                <a:cxn ang="0">
                  <a:pos x="50" y="2"/>
                </a:cxn>
                <a:cxn ang="0">
                  <a:pos x="50" y="18"/>
                </a:cxn>
                <a:cxn ang="0">
                  <a:pos x="42" y="18"/>
                </a:cxn>
                <a:cxn ang="0">
                  <a:pos x="32" y="21"/>
                </a:cxn>
                <a:cxn ang="0">
                  <a:pos x="24" y="27"/>
                </a:cxn>
                <a:cxn ang="0">
                  <a:pos x="18" y="35"/>
                </a:cxn>
                <a:cxn ang="0">
                  <a:pos x="17" y="45"/>
                </a:cxn>
                <a:cxn ang="0">
                  <a:pos x="17" y="105"/>
                </a:cxn>
              </a:cxnLst>
              <a:rect l="0" t="0" r="r" b="b"/>
              <a:pathLst>
                <a:path w="50" h="105">
                  <a:moveTo>
                    <a:pt x="17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0" y="2"/>
                  </a:lnTo>
                  <a:lnTo>
                    <a:pt x="50" y="18"/>
                  </a:lnTo>
                  <a:lnTo>
                    <a:pt x="42" y="18"/>
                  </a:lnTo>
                  <a:lnTo>
                    <a:pt x="32" y="21"/>
                  </a:lnTo>
                  <a:lnTo>
                    <a:pt x="24" y="27"/>
                  </a:lnTo>
                  <a:lnTo>
                    <a:pt x="18" y="35"/>
                  </a:lnTo>
                  <a:lnTo>
                    <a:pt x="17" y="45"/>
                  </a:lnTo>
                  <a:lnTo>
                    <a:pt x="17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2" name="Freeform 56"/>
            <p:cNvSpPr>
              <a:spLocks noEditPoints="1"/>
            </p:cNvSpPr>
            <p:nvPr/>
          </p:nvSpPr>
          <p:spPr bwMode="auto">
            <a:xfrm>
              <a:off x="2761" y="1349"/>
              <a:ext cx="60" cy="70"/>
            </a:xfrm>
            <a:custGeom>
              <a:avLst/>
              <a:gdLst/>
              <a:ahLst/>
              <a:cxnLst>
                <a:cxn ang="0">
                  <a:pos x="20" y="47"/>
                </a:cxn>
                <a:cxn ang="0">
                  <a:pos x="23" y="32"/>
                </a:cxn>
                <a:cxn ang="0">
                  <a:pos x="33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4" y="35"/>
                </a:cxn>
                <a:cxn ang="0">
                  <a:pos x="75" y="47"/>
                </a:cxn>
                <a:cxn ang="0">
                  <a:pos x="20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8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20" y="60"/>
                </a:cxn>
                <a:cxn ang="0">
                  <a:pos x="93" y="60"/>
                </a:cxn>
                <a:cxn ang="0">
                  <a:pos x="92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50" y="0"/>
                </a:cxn>
                <a:cxn ang="0">
                  <a:pos x="32" y="3"/>
                </a:cxn>
                <a:cxn ang="0">
                  <a:pos x="18" y="11"/>
                </a:cxn>
                <a:cxn ang="0">
                  <a:pos x="8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7" y="108"/>
                </a:cxn>
                <a:cxn ang="0">
                  <a:pos x="60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2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20" y="47"/>
                  </a:moveTo>
                  <a:lnTo>
                    <a:pt x="23" y="32"/>
                  </a:lnTo>
                  <a:lnTo>
                    <a:pt x="33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4" y="35"/>
                  </a:lnTo>
                  <a:lnTo>
                    <a:pt x="75" y="47"/>
                  </a:lnTo>
                  <a:lnTo>
                    <a:pt x="20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8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20" y="60"/>
                  </a:lnTo>
                  <a:lnTo>
                    <a:pt x="93" y="60"/>
                  </a:lnTo>
                  <a:lnTo>
                    <a:pt x="92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50" y="0"/>
                  </a:lnTo>
                  <a:lnTo>
                    <a:pt x="32" y="3"/>
                  </a:lnTo>
                  <a:lnTo>
                    <a:pt x="18" y="11"/>
                  </a:lnTo>
                  <a:lnTo>
                    <a:pt x="8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7" y="108"/>
                  </a:lnTo>
                  <a:lnTo>
                    <a:pt x="60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2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3" name="Freeform 57"/>
            <p:cNvSpPr>
              <a:spLocks/>
            </p:cNvSpPr>
            <p:nvPr/>
          </p:nvSpPr>
          <p:spPr bwMode="auto">
            <a:xfrm>
              <a:off x="2832" y="1349"/>
              <a:ext cx="54" cy="70"/>
            </a:xfrm>
            <a:custGeom>
              <a:avLst/>
              <a:gdLst/>
              <a:ahLst/>
              <a:cxnLst>
                <a:cxn ang="0">
                  <a:pos x="63" y="27"/>
                </a:cxn>
                <a:cxn ang="0">
                  <a:pos x="53" y="17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4" y="20"/>
                </a:cxn>
                <a:cxn ang="0">
                  <a:pos x="20" y="26"/>
                </a:cxn>
                <a:cxn ang="0">
                  <a:pos x="20" y="33"/>
                </a:cxn>
                <a:cxn ang="0">
                  <a:pos x="26" y="39"/>
                </a:cxn>
                <a:cxn ang="0">
                  <a:pos x="38" y="44"/>
                </a:cxn>
                <a:cxn ang="0">
                  <a:pos x="72" y="54"/>
                </a:cxn>
                <a:cxn ang="0">
                  <a:pos x="83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4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7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4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3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4" y="15"/>
                </a:cxn>
                <a:cxn ang="0">
                  <a:pos x="80" y="29"/>
                </a:cxn>
                <a:cxn ang="0">
                  <a:pos x="63" y="32"/>
                </a:cxn>
              </a:cxnLst>
              <a:rect l="0" t="0" r="r" b="b"/>
              <a:pathLst>
                <a:path w="83" h="108">
                  <a:moveTo>
                    <a:pt x="63" y="32"/>
                  </a:moveTo>
                  <a:lnTo>
                    <a:pt x="63" y="27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7" y="18"/>
                  </a:lnTo>
                  <a:lnTo>
                    <a:pt x="24" y="20"/>
                  </a:lnTo>
                  <a:lnTo>
                    <a:pt x="23" y="23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20" y="33"/>
                  </a:lnTo>
                  <a:lnTo>
                    <a:pt x="23" y="38"/>
                  </a:lnTo>
                  <a:lnTo>
                    <a:pt x="26" y="39"/>
                  </a:lnTo>
                  <a:lnTo>
                    <a:pt x="32" y="41"/>
                  </a:lnTo>
                  <a:lnTo>
                    <a:pt x="38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3" y="74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59" y="105"/>
                  </a:lnTo>
                  <a:lnTo>
                    <a:pt x="44" y="108"/>
                  </a:lnTo>
                  <a:lnTo>
                    <a:pt x="26" y="105"/>
                  </a:lnTo>
                  <a:lnTo>
                    <a:pt x="14" y="101"/>
                  </a:lnTo>
                  <a:lnTo>
                    <a:pt x="6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7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4" y="92"/>
                  </a:lnTo>
                  <a:lnTo>
                    <a:pt x="59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3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4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68" y="8"/>
                  </a:lnTo>
                  <a:lnTo>
                    <a:pt x="74" y="15"/>
                  </a:lnTo>
                  <a:lnTo>
                    <a:pt x="78" y="21"/>
                  </a:lnTo>
                  <a:lnTo>
                    <a:pt x="80" y="29"/>
                  </a:lnTo>
                  <a:lnTo>
                    <a:pt x="80" y="32"/>
                  </a:lnTo>
                  <a:lnTo>
                    <a:pt x="6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4" name="Freeform 58"/>
            <p:cNvSpPr>
              <a:spLocks/>
            </p:cNvSpPr>
            <p:nvPr/>
          </p:nvSpPr>
          <p:spPr bwMode="auto">
            <a:xfrm>
              <a:off x="2897" y="1349"/>
              <a:ext cx="55" cy="70"/>
            </a:xfrm>
            <a:custGeom>
              <a:avLst/>
              <a:gdLst/>
              <a:ahLst/>
              <a:cxnLst>
                <a:cxn ang="0">
                  <a:pos x="69" y="38"/>
                </a:cxn>
                <a:cxn ang="0">
                  <a:pos x="66" y="26"/>
                </a:cxn>
                <a:cxn ang="0">
                  <a:pos x="57" y="18"/>
                </a:cxn>
                <a:cxn ang="0">
                  <a:pos x="45" y="15"/>
                </a:cxn>
                <a:cxn ang="0">
                  <a:pos x="34" y="18"/>
                </a:cxn>
                <a:cxn ang="0">
                  <a:pos x="27" y="24"/>
                </a:cxn>
                <a:cxn ang="0">
                  <a:pos x="21" y="33"/>
                </a:cxn>
                <a:cxn ang="0">
                  <a:pos x="18" y="44"/>
                </a:cxn>
                <a:cxn ang="0">
                  <a:pos x="18" y="54"/>
                </a:cxn>
                <a:cxn ang="0">
                  <a:pos x="18" y="65"/>
                </a:cxn>
                <a:cxn ang="0">
                  <a:pos x="21" y="75"/>
                </a:cxn>
                <a:cxn ang="0">
                  <a:pos x="25" y="84"/>
                </a:cxn>
                <a:cxn ang="0">
                  <a:pos x="33" y="90"/>
                </a:cxn>
                <a:cxn ang="0">
                  <a:pos x="45" y="93"/>
                </a:cxn>
                <a:cxn ang="0">
                  <a:pos x="55" y="90"/>
                </a:cxn>
                <a:cxn ang="0">
                  <a:pos x="64" y="83"/>
                </a:cxn>
                <a:cxn ang="0">
                  <a:pos x="69" y="69"/>
                </a:cxn>
                <a:cxn ang="0">
                  <a:pos x="85" y="69"/>
                </a:cxn>
                <a:cxn ang="0">
                  <a:pos x="84" y="80"/>
                </a:cxn>
                <a:cxn ang="0">
                  <a:pos x="79" y="89"/>
                </a:cxn>
                <a:cxn ang="0">
                  <a:pos x="72" y="99"/>
                </a:cxn>
                <a:cxn ang="0">
                  <a:pos x="60" y="105"/>
                </a:cxn>
                <a:cxn ang="0">
                  <a:pos x="45" y="108"/>
                </a:cxn>
                <a:cxn ang="0">
                  <a:pos x="28" y="105"/>
                </a:cxn>
                <a:cxn ang="0">
                  <a:pos x="16" y="98"/>
                </a:cxn>
                <a:cxn ang="0">
                  <a:pos x="7" y="87"/>
                </a:cxn>
                <a:cxn ang="0">
                  <a:pos x="1" y="74"/>
                </a:cxn>
                <a:cxn ang="0">
                  <a:pos x="0" y="57"/>
                </a:cxn>
                <a:cxn ang="0">
                  <a:pos x="1" y="39"/>
                </a:cxn>
                <a:cxn ang="0">
                  <a:pos x="7" y="24"/>
                </a:cxn>
                <a:cxn ang="0">
                  <a:pos x="16" y="11"/>
                </a:cxn>
                <a:cxn ang="0">
                  <a:pos x="30" y="3"/>
                </a:cxn>
                <a:cxn ang="0">
                  <a:pos x="48" y="0"/>
                </a:cxn>
                <a:cxn ang="0">
                  <a:pos x="61" y="3"/>
                </a:cxn>
                <a:cxn ang="0">
                  <a:pos x="72" y="9"/>
                </a:cxn>
                <a:cxn ang="0">
                  <a:pos x="79" y="17"/>
                </a:cxn>
                <a:cxn ang="0">
                  <a:pos x="84" y="27"/>
                </a:cxn>
                <a:cxn ang="0">
                  <a:pos x="85" y="38"/>
                </a:cxn>
                <a:cxn ang="0">
                  <a:pos x="69" y="38"/>
                </a:cxn>
              </a:cxnLst>
              <a:rect l="0" t="0" r="r" b="b"/>
              <a:pathLst>
                <a:path w="85" h="108">
                  <a:moveTo>
                    <a:pt x="69" y="38"/>
                  </a:moveTo>
                  <a:lnTo>
                    <a:pt x="66" y="26"/>
                  </a:lnTo>
                  <a:lnTo>
                    <a:pt x="57" y="18"/>
                  </a:lnTo>
                  <a:lnTo>
                    <a:pt x="45" y="15"/>
                  </a:lnTo>
                  <a:lnTo>
                    <a:pt x="34" y="18"/>
                  </a:lnTo>
                  <a:lnTo>
                    <a:pt x="27" y="24"/>
                  </a:lnTo>
                  <a:lnTo>
                    <a:pt x="21" y="33"/>
                  </a:lnTo>
                  <a:lnTo>
                    <a:pt x="18" y="44"/>
                  </a:lnTo>
                  <a:lnTo>
                    <a:pt x="18" y="54"/>
                  </a:lnTo>
                  <a:lnTo>
                    <a:pt x="18" y="65"/>
                  </a:lnTo>
                  <a:lnTo>
                    <a:pt x="21" y="75"/>
                  </a:lnTo>
                  <a:lnTo>
                    <a:pt x="25" y="84"/>
                  </a:lnTo>
                  <a:lnTo>
                    <a:pt x="33" y="90"/>
                  </a:lnTo>
                  <a:lnTo>
                    <a:pt x="45" y="93"/>
                  </a:lnTo>
                  <a:lnTo>
                    <a:pt x="55" y="90"/>
                  </a:lnTo>
                  <a:lnTo>
                    <a:pt x="64" y="83"/>
                  </a:lnTo>
                  <a:lnTo>
                    <a:pt x="69" y="69"/>
                  </a:lnTo>
                  <a:lnTo>
                    <a:pt x="85" y="69"/>
                  </a:lnTo>
                  <a:lnTo>
                    <a:pt x="84" y="80"/>
                  </a:lnTo>
                  <a:lnTo>
                    <a:pt x="79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5" y="108"/>
                  </a:lnTo>
                  <a:lnTo>
                    <a:pt x="28" y="105"/>
                  </a:lnTo>
                  <a:lnTo>
                    <a:pt x="16" y="98"/>
                  </a:lnTo>
                  <a:lnTo>
                    <a:pt x="7" y="87"/>
                  </a:lnTo>
                  <a:lnTo>
                    <a:pt x="1" y="74"/>
                  </a:lnTo>
                  <a:lnTo>
                    <a:pt x="0" y="57"/>
                  </a:lnTo>
                  <a:lnTo>
                    <a:pt x="1" y="39"/>
                  </a:lnTo>
                  <a:lnTo>
                    <a:pt x="7" y="24"/>
                  </a:lnTo>
                  <a:lnTo>
                    <a:pt x="16" y="11"/>
                  </a:lnTo>
                  <a:lnTo>
                    <a:pt x="30" y="3"/>
                  </a:lnTo>
                  <a:lnTo>
                    <a:pt x="48" y="0"/>
                  </a:lnTo>
                  <a:lnTo>
                    <a:pt x="61" y="3"/>
                  </a:lnTo>
                  <a:lnTo>
                    <a:pt x="72" y="9"/>
                  </a:lnTo>
                  <a:lnTo>
                    <a:pt x="79" y="17"/>
                  </a:lnTo>
                  <a:lnTo>
                    <a:pt x="84" y="27"/>
                  </a:lnTo>
                  <a:lnTo>
                    <a:pt x="85" y="38"/>
                  </a:lnTo>
                  <a:lnTo>
                    <a:pt x="69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5" name="Freeform 59"/>
            <p:cNvSpPr>
              <a:spLocks noEditPoints="1"/>
            </p:cNvSpPr>
            <p:nvPr/>
          </p:nvSpPr>
          <p:spPr bwMode="auto">
            <a:xfrm>
              <a:off x="2963" y="1349"/>
              <a:ext cx="58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2" y="32"/>
                </a:cxn>
                <a:cxn ang="0">
                  <a:pos x="31" y="20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3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5" y="84"/>
                </a:cxn>
                <a:cxn ang="0">
                  <a:pos x="19" y="74"/>
                </a:cxn>
                <a:cxn ang="0">
                  <a:pos x="18" y="60"/>
                </a:cxn>
                <a:cxn ang="0">
                  <a:pos x="91" y="60"/>
                </a:cxn>
                <a:cxn ang="0">
                  <a:pos x="90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1"/>
                </a:cxn>
                <a:cxn ang="0">
                  <a:pos x="7" y="24"/>
                </a:cxn>
                <a:cxn ang="0">
                  <a:pos x="1" y="39"/>
                </a:cxn>
                <a:cxn ang="0">
                  <a:pos x="0" y="57"/>
                </a:cxn>
                <a:cxn ang="0">
                  <a:pos x="1" y="74"/>
                </a:cxn>
                <a:cxn ang="0">
                  <a:pos x="7" y="87"/>
                </a:cxn>
                <a:cxn ang="0">
                  <a:pos x="16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8" y="107"/>
                </a:cxn>
                <a:cxn ang="0">
                  <a:pos x="67" y="104"/>
                </a:cxn>
                <a:cxn ang="0">
                  <a:pos x="72" y="101"/>
                </a:cxn>
                <a:cxn ang="0">
                  <a:pos x="82" y="90"/>
                </a:cxn>
                <a:cxn ang="0">
                  <a:pos x="88" y="80"/>
                </a:cxn>
                <a:cxn ang="0">
                  <a:pos x="90" y="72"/>
                </a:cxn>
                <a:cxn ang="0">
                  <a:pos x="73" y="72"/>
                </a:cxn>
              </a:cxnLst>
              <a:rect l="0" t="0" r="r" b="b"/>
              <a:pathLst>
                <a:path w="91" h="108">
                  <a:moveTo>
                    <a:pt x="18" y="47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3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5" y="84"/>
                  </a:lnTo>
                  <a:lnTo>
                    <a:pt x="19" y="74"/>
                  </a:lnTo>
                  <a:lnTo>
                    <a:pt x="18" y="60"/>
                  </a:lnTo>
                  <a:lnTo>
                    <a:pt x="91" y="60"/>
                  </a:lnTo>
                  <a:lnTo>
                    <a:pt x="90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1"/>
                  </a:lnTo>
                  <a:lnTo>
                    <a:pt x="7" y="24"/>
                  </a:lnTo>
                  <a:lnTo>
                    <a:pt x="1" y="39"/>
                  </a:lnTo>
                  <a:lnTo>
                    <a:pt x="0" y="57"/>
                  </a:lnTo>
                  <a:lnTo>
                    <a:pt x="1" y="74"/>
                  </a:lnTo>
                  <a:lnTo>
                    <a:pt x="7" y="87"/>
                  </a:lnTo>
                  <a:lnTo>
                    <a:pt x="16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8" y="107"/>
                  </a:lnTo>
                  <a:lnTo>
                    <a:pt x="67" y="104"/>
                  </a:lnTo>
                  <a:lnTo>
                    <a:pt x="72" y="101"/>
                  </a:lnTo>
                  <a:lnTo>
                    <a:pt x="82" y="90"/>
                  </a:lnTo>
                  <a:lnTo>
                    <a:pt x="88" y="80"/>
                  </a:lnTo>
                  <a:lnTo>
                    <a:pt x="90" y="72"/>
                  </a:lnTo>
                  <a:lnTo>
                    <a:pt x="73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6" name="Freeform 60"/>
            <p:cNvSpPr>
              <a:spLocks/>
            </p:cNvSpPr>
            <p:nvPr/>
          </p:nvSpPr>
          <p:spPr bwMode="auto">
            <a:xfrm>
              <a:off x="3038" y="1349"/>
              <a:ext cx="52" cy="68"/>
            </a:xfrm>
            <a:custGeom>
              <a:avLst/>
              <a:gdLst/>
              <a:ahLst/>
              <a:cxnLst>
                <a:cxn ang="0">
                  <a:pos x="81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3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6" y="17"/>
                </a:cxn>
                <a:cxn ang="0">
                  <a:pos x="30" y="20"/>
                </a:cxn>
                <a:cxn ang="0">
                  <a:pos x="22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18"/>
                </a:cxn>
                <a:cxn ang="0">
                  <a:pos x="15" y="18"/>
                </a:cxn>
                <a:cxn ang="0">
                  <a:pos x="19" y="12"/>
                </a:cxn>
                <a:cxn ang="0">
                  <a:pos x="25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5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1" y="36"/>
                </a:cxn>
                <a:cxn ang="0">
                  <a:pos x="81" y="105"/>
                </a:cxn>
              </a:cxnLst>
              <a:rect l="0" t="0" r="r" b="b"/>
              <a:pathLst>
                <a:path w="81" h="105">
                  <a:moveTo>
                    <a:pt x="81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3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6" y="17"/>
                  </a:lnTo>
                  <a:lnTo>
                    <a:pt x="30" y="20"/>
                  </a:lnTo>
                  <a:lnTo>
                    <a:pt x="22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9" y="12"/>
                  </a:lnTo>
                  <a:lnTo>
                    <a:pt x="25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5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1" y="36"/>
                  </a:lnTo>
                  <a:lnTo>
                    <a:pt x="81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7" name="Freeform 61"/>
            <p:cNvSpPr>
              <a:spLocks/>
            </p:cNvSpPr>
            <p:nvPr/>
          </p:nvSpPr>
          <p:spPr bwMode="auto">
            <a:xfrm>
              <a:off x="3102" y="1333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8" name="Freeform 62"/>
            <p:cNvSpPr>
              <a:spLocks/>
            </p:cNvSpPr>
            <p:nvPr/>
          </p:nvSpPr>
          <p:spPr bwMode="auto">
            <a:xfrm>
              <a:off x="3181" y="1325"/>
              <a:ext cx="71" cy="94"/>
            </a:xfrm>
            <a:custGeom>
              <a:avLst/>
              <a:gdLst/>
              <a:ahLst/>
              <a:cxnLst>
                <a:cxn ang="0">
                  <a:pos x="86" y="30"/>
                </a:cxn>
                <a:cxn ang="0">
                  <a:pos x="66" y="16"/>
                </a:cxn>
                <a:cxn ang="0">
                  <a:pos x="47" y="16"/>
                </a:cxn>
                <a:cxn ang="0">
                  <a:pos x="30" y="22"/>
                </a:cxn>
                <a:cxn ang="0">
                  <a:pos x="23" y="40"/>
                </a:cxn>
                <a:cxn ang="0">
                  <a:pos x="26" y="49"/>
                </a:cxn>
                <a:cxn ang="0">
                  <a:pos x="32" y="54"/>
                </a:cxn>
                <a:cxn ang="0">
                  <a:pos x="39" y="57"/>
                </a:cxn>
                <a:cxn ang="0">
                  <a:pos x="92" y="70"/>
                </a:cxn>
                <a:cxn ang="0">
                  <a:pos x="108" y="88"/>
                </a:cxn>
                <a:cxn ang="0">
                  <a:pos x="108" y="118"/>
                </a:cxn>
                <a:cxn ang="0">
                  <a:pos x="92" y="136"/>
                </a:cxn>
                <a:cxn ang="0">
                  <a:pos x="68" y="145"/>
                </a:cxn>
                <a:cxn ang="0">
                  <a:pos x="39" y="144"/>
                </a:cxn>
                <a:cxn ang="0">
                  <a:pos x="20" y="136"/>
                </a:cxn>
                <a:cxn ang="0">
                  <a:pos x="5" y="121"/>
                </a:cxn>
                <a:cxn ang="0">
                  <a:pos x="0" y="97"/>
                </a:cxn>
                <a:cxn ang="0">
                  <a:pos x="20" y="109"/>
                </a:cxn>
                <a:cxn ang="0">
                  <a:pos x="35" y="126"/>
                </a:cxn>
                <a:cxn ang="0">
                  <a:pos x="56" y="129"/>
                </a:cxn>
                <a:cxn ang="0">
                  <a:pos x="74" y="127"/>
                </a:cxn>
                <a:cxn ang="0">
                  <a:pos x="90" y="117"/>
                </a:cxn>
                <a:cxn ang="0">
                  <a:pos x="89" y="94"/>
                </a:cxn>
                <a:cxn ang="0">
                  <a:pos x="62" y="81"/>
                </a:cxn>
                <a:cxn ang="0">
                  <a:pos x="27" y="73"/>
                </a:cxn>
                <a:cxn ang="0">
                  <a:pos x="12" y="63"/>
                </a:cxn>
                <a:cxn ang="0">
                  <a:pos x="5" y="42"/>
                </a:cxn>
                <a:cxn ang="0">
                  <a:pos x="12" y="18"/>
                </a:cxn>
                <a:cxn ang="0">
                  <a:pos x="35" y="1"/>
                </a:cxn>
                <a:cxn ang="0">
                  <a:pos x="71" y="1"/>
                </a:cxn>
                <a:cxn ang="0">
                  <a:pos x="93" y="12"/>
                </a:cxn>
                <a:cxn ang="0">
                  <a:pos x="104" y="28"/>
                </a:cxn>
                <a:cxn ang="0">
                  <a:pos x="107" y="43"/>
                </a:cxn>
              </a:cxnLst>
              <a:rect l="0" t="0" r="r" b="b"/>
              <a:pathLst>
                <a:path w="110" h="145">
                  <a:moveTo>
                    <a:pt x="89" y="43"/>
                  </a:moveTo>
                  <a:lnTo>
                    <a:pt x="86" y="30"/>
                  </a:lnTo>
                  <a:lnTo>
                    <a:pt x="77" y="21"/>
                  </a:lnTo>
                  <a:lnTo>
                    <a:pt x="66" y="16"/>
                  </a:lnTo>
                  <a:lnTo>
                    <a:pt x="54" y="15"/>
                  </a:lnTo>
                  <a:lnTo>
                    <a:pt x="47" y="16"/>
                  </a:lnTo>
                  <a:lnTo>
                    <a:pt x="38" y="18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3" y="40"/>
                  </a:lnTo>
                  <a:lnTo>
                    <a:pt x="23" y="45"/>
                  </a:lnTo>
                  <a:lnTo>
                    <a:pt x="26" y="49"/>
                  </a:lnTo>
                  <a:lnTo>
                    <a:pt x="27" y="52"/>
                  </a:lnTo>
                  <a:lnTo>
                    <a:pt x="32" y="54"/>
                  </a:lnTo>
                  <a:lnTo>
                    <a:pt x="35" y="57"/>
                  </a:lnTo>
                  <a:lnTo>
                    <a:pt x="39" y="57"/>
                  </a:lnTo>
                  <a:lnTo>
                    <a:pt x="78" y="66"/>
                  </a:lnTo>
                  <a:lnTo>
                    <a:pt x="92" y="70"/>
                  </a:lnTo>
                  <a:lnTo>
                    <a:pt x="101" y="78"/>
                  </a:lnTo>
                  <a:lnTo>
                    <a:pt x="108" y="88"/>
                  </a:lnTo>
                  <a:lnTo>
                    <a:pt x="110" y="103"/>
                  </a:lnTo>
                  <a:lnTo>
                    <a:pt x="108" y="118"/>
                  </a:lnTo>
                  <a:lnTo>
                    <a:pt x="101" y="129"/>
                  </a:lnTo>
                  <a:lnTo>
                    <a:pt x="92" y="136"/>
                  </a:lnTo>
                  <a:lnTo>
                    <a:pt x="81" y="142"/>
                  </a:lnTo>
                  <a:lnTo>
                    <a:pt x="68" y="145"/>
                  </a:lnTo>
                  <a:lnTo>
                    <a:pt x="56" y="145"/>
                  </a:lnTo>
                  <a:lnTo>
                    <a:pt x="39" y="144"/>
                  </a:lnTo>
                  <a:lnTo>
                    <a:pt x="27" y="141"/>
                  </a:lnTo>
                  <a:lnTo>
                    <a:pt x="20" y="136"/>
                  </a:lnTo>
                  <a:lnTo>
                    <a:pt x="14" y="132"/>
                  </a:lnTo>
                  <a:lnTo>
                    <a:pt x="5" y="121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17" y="97"/>
                  </a:lnTo>
                  <a:lnTo>
                    <a:pt x="20" y="109"/>
                  </a:lnTo>
                  <a:lnTo>
                    <a:pt x="26" y="120"/>
                  </a:lnTo>
                  <a:lnTo>
                    <a:pt x="35" y="126"/>
                  </a:lnTo>
                  <a:lnTo>
                    <a:pt x="45" y="129"/>
                  </a:lnTo>
                  <a:lnTo>
                    <a:pt x="56" y="129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3"/>
                  </a:lnTo>
                  <a:lnTo>
                    <a:pt x="90" y="117"/>
                  </a:lnTo>
                  <a:lnTo>
                    <a:pt x="92" y="106"/>
                  </a:lnTo>
                  <a:lnTo>
                    <a:pt x="89" y="94"/>
                  </a:lnTo>
                  <a:lnTo>
                    <a:pt x="80" y="87"/>
                  </a:lnTo>
                  <a:lnTo>
                    <a:pt x="62" y="81"/>
                  </a:lnTo>
                  <a:lnTo>
                    <a:pt x="35" y="75"/>
                  </a:lnTo>
                  <a:lnTo>
                    <a:pt x="27" y="73"/>
                  </a:lnTo>
                  <a:lnTo>
                    <a:pt x="20" y="69"/>
                  </a:lnTo>
                  <a:lnTo>
                    <a:pt x="12" y="63"/>
                  </a:lnTo>
                  <a:lnTo>
                    <a:pt x="6" y="55"/>
                  </a:lnTo>
                  <a:lnTo>
                    <a:pt x="5" y="42"/>
                  </a:lnTo>
                  <a:lnTo>
                    <a:pt x="6" y="30"/>
                  </a:lnTo>
                  <a:lnTo>
                    <a:pt x="12" y="18"/>
                  </a:lnTo>
                  <a:lnTo>
                    <a:pt x="21" y="7"/>
                  </a:lnTo>
                  <a:lnTo>
                    <a:pt x="35" y="1"/>
                  </a:lnTo>
                  <a:lnTo>
                    <a:pt x="53" y="0"/>
                  </a:lnTo>
                  <a:lnTo>
                    <a:pt x="71" y="1"/>
                  </a:lnTo>
                  <a:lnTo>
                    <a:pt x="84" y="6"/>
                  </a:lnTo>
                  <a:lnTo>
                    <a:pt x="93" y="12"/>
                  </a:lnTo>
                  <a:lnTo>
                    <a:pt x="101" y="19"/>
                  </a:lnTo>
                  <a:lnTo>
                    <a:pt x="104" y="28"/>
                  </a:lnTo>
                  <a:lnTo>
                    <a:pt x="105" y="36"/>
                  </a:lnTo>
                  <a:lnTo>
                    <a:pt x="107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99" name="Freeform 63"/>
            <p:cNvSpPr>
              <a:spLocks noEditPoints="1"/>
            </p:cNvSpPr>
            <p:nvPr/>
          </p:nvSpPr>
          <p:spPr bwMode="auto">
            <a:xfrm>
              <a:off x="3265" y="1349"/>
              <a:ext cx="60" cy="69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19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5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19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3" y="104"/>
                </a:cxn>
                <a:cxn ang="0">
                  <a:pos x="76" y="96"/>
                </a:cxn>
                <a:cxn ang="0">
                  <a:pos x="85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5" y="24"/>
                </a:cxn>
                <a:cxn ang="0">
                  <a:pos x="76" y="12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19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5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19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3" y="104"/>
                  </a:lnTo>
                  <a:lnTo>
                    <a:pt x="76" y="96"/>
                  </a:lnTo>
                  <a:lnTo>
                    <a:pt x="85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5" y="24"/>
                  </a:lnTo>
                  <a:lnTo>
                    <a:pt x="76" y="12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0" name="Freeform 64"/>
            <p:cNvSpPr>
              <a:spLocks/>
            </p:cNvSpPr>
            <p:nvPr/>
          </p:nvSpPr>
          <p:spPr bwMode="auto">
            <a:xfrm>
              <a:off x="3336" y="1349"/>
              <a:ext cx="55" cy="70"/>
            </a:xfrm>
            <a:custGeom>
              <a:avLst/>
              <a:gdLst/>
              <a:ahLst/>
              <a:cxnLst>
                <a:cxn ang="0">
                  <a:pos x="71" y="38"/>
                </a:cxn>
                <a:cxn ang="0">
                  <a:pos x="69" y="32"/>
                </a:cxn>
                <a:cxn ang="0">
                  <a:pos x="66" y="26"/>
                </a:cxn>
                <a:cxn ang="0">
                  <a:pos x="63" y="21"/>
                </a:cxn>
                <a:cxn ang="0">
                  <a:pos x="59" y="18"/>
                </a:cxn>
                <a:cxn ang="0">
                  <a:pos x="53" y="17"/>
                </a:cxn>
                <a:cxn ang="0">
                  <a:pos x="47" y="15"/>
                </a:cxn>
                <a:cxn ang="0">
                  <a:pos x="36" y="18"/>
                </a:cxn>
                <a:cxn ang="0">
                  <a:pos x="27" y="24"/>
                </a:cxn>
                <a:cxn ang="0">
                  <a:pos x="23" y="33"/>
                </a:cxn>
                <a:cxn ang="0">
                  <a:pos x="20" y="44"/>
                </a:cxn>
                <a:cxn ang="0">
                  <a:pos x="18" y="54"/>
                </a:cxn>
                <a:cxn ang="0">
                  <a:pos x="20" y="65"/>
                </a:cxn>
                <a:cxn ang="0">
                  <a:pos x="21" y="75"/>
                </a:cxn>
                <a:cxn ang="0">
                  <a:pos x="27" y="84"/>
                </a:cxn>
                <a:cxn ang="0">
                  <a:pos x="35" y="90"/>
                </a:cxn>
                <a:cxn ang="0">
                  <a:pos x="47" y="93"/>
                </a:cxn>
                <a:cxn ang="0">
                  <a:pos x="57" y="90"/>
                </a:cxn>
                <a:cxn ang="0">
                  <a:pos x="66" y="83"/>
                </a:cxn>
                <a:cxn ang="0">
                  <a:pos x="71" y="69"/>
                </a:cxn>
                <a:cxn ang="0">
                  <a:pos x="87" y="69"/>
                </a:cxn>
                <a:cxn ang="0">
                  <a:pos x="84" y="80"/>
                </a:cxn>
                <a:cxn ang="0">
                  <a:pos x="80" y="89"/>
                </a:cxn>
                <a:cxn ang="0">
                  <a:pos x="72" y="99"/>
                </a:cxn>
                <a:cxn ang="0">
                  <a:pos x="62" y="105"/>
                </a:cxn>
                <a:cxn ang="0">
                  <a:pos x="45" y="108"/>
                </a:cxn>
                <a:cxn ang="0">
                  <a:pos x="30" y="105"/>
                </a:cxn>
                <a:cxn ang="0">
                  <a:pos x="18" y="98"/>
                </a:cxn>
                <a:cxn ang="0">
                  <a:pos x="8" y="87"/>
                </a:cxn>
                <a:cxn ang="0">
                  <a:pos x="2" y="74"/>
                </a:cxn>
                <a:cxn ang="0">
                  <a:pos x="0" y="57"/>
                </a:cxn>
                <a:cxn ang="0">
                  <a:pos x="2" y="39"/>
                </a:cxn>
                <a:cxn ang="0">
                  <a:pos x="8" y="24"/>
                </a:cxn>
                <a:cxn ang="0">
                  <a:pos x="18" y="11"/>
                </a:cxn>
                <a:cxn ang="0">
                  <a:pos x="32" y="3"/>
                </a:cxn>
                <a:cxn ang="0">
                  <a:pos x="50" y="0"/>
                </a:cxn>
                <a:cxn ang="0">
                  <a:pos x="63" y="3"/>
                </a:cxn>
                <a:cxn ang="0">
                  <a:pos x="74" y="9"/>
                </a:cxn>
                <a:cxn ang="0">
                  <a:pos x="81" y="17"/>
                </a:cxn>
                <a:cxn ang="0">
                  <a:pos x="86" y="27"/>
                </a:cxn>
                <a:cxn ang="0">
                  <a:pos x="87" y="38"/>
                </a:cxn>
                <a:cxn ang="0">
                  <a:pos x="71" y="38"/>
                </a:cxn>
              </a:cxnLst>
              <a:rect l="0" t="0" r="r" b="b"/>
              <a:pathLst>
                <a:path w="87" h="108">
                  <a:moveTo>
                    <a:pt x="71" y="38"/>
                  </a:moveTo>
                  <a:lnTo>
                    <a:pt x="69" y="32"/>
                  </a:lnTo>
                  <a:lnTo>
                    <a:pt x="66" y="26"/>
                  </a:lnTo>
                  <a:lnTo>
                    <a:pt x="63" y="21"/>
                  </a:lnTo>
                  <a:lnTo>
                    <a:pt x="59" y="18"/>
                  </a:lnTo>
                  <a:lnTo>
                    <a:pt x="53" y="17"/>
                  </a:lnTo>
                  <a:lnTo>
                    <a:pt x="47" y="15"/>
                  </a:lnTo>
                  <a:lnTo>
                    <a:pt x="36" y="18"/>
                  </a:lnTo>
                  <a:lnTo>
                    <a:pt x="27" y="24"/>
                  </a:lnTo>
                  <a:lnTo>
                    <a:pt x="23" y="33"/>
                  </a:lnTo>
                  <a:lnTo>
                    <a:pt x="20" y="44"/>
                  </a:lnTo>
                  <a:lnTo>
                    <a:pt x="18" y="54"/>
                  </a:lnTo>
                  <a:lnTo>
                    <a:pt x="20" y="65"/>
                  </a:lnTo>
                  <a:lnTo>
                    <a:pt x="21" y="75"/>
                  </a:lnTo>
                  <a:lnTo>
                    <a:pt x="27" y="84"/>
                  </a:lnTo>
                  <a:lnTo>
                    <a:pt x="35" y="90"/>
                  </a:lnTo>
                  <a:lnTo>
                    <a:pt x="47" y="93"/>
                  </a:lnTo>
                  <a:lnTo>
                    <a:pt x="57" y="90"/>
                  </a:lnTo>
                  <a:lnTo>
                    <a:pt x="66" y="83"/>
                  </a:lnTo>
                  <a:lnTo>
                    <a:pt x="71" y="69"/>
                  </a:lnTo>
                  <a:lnTo>
                    <a:pt x="87" y="69"/>
                  </a:lnTo>
                  <a:lnTo>
                    <a:pt x="84" y="80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62" y="105"/>
                  </a:lnTo>
                  <a:lnTo>
                    <a:pt x="45" y="108"/>
                  </a:lnTo>
                  <a:lnTo>
                    <a:pt x="30" y="105"/>
                  </a:lnTo>
                  <a:lnTo>
                    <a:pt x="18" y="98"/>
                  </a:lnTo>
                  <a:lnTo>
                    <a:pt x="8" y="87"/>
                  </a:lnTo>
                  <a:lnTo>
                    <a:pt x="2" y="74"/>
                  </a:lnTo>
                  <a:lnTo>
                    <a:pt x="0" y="57"/>
                  </a:lnTo>
                  <a:lnTo>
                    <a:pt x="2" y="39"/>
                  </a:lnTo>
                  <a:lnTo>
                    <a:pt x="8" y="24"/>
                  </a:lnTo>
                  <a:lnTo>
                    <a:pt x="18" y="11"/>
                  </a:lnTo>
                  <a:lnTo>
                    <a:pt x="32" y="3"/>
                  </a:lnTo>
                  <a:lnTo>
                    <a:pt x="50" y="0"/>
                  </a:lnTo>
                  <a:lnTo>
                    <a:pt x="63" y="3"/>
                  </a:lnTo>
                  <a:lnTo>
                    <a:pt x="74" y="9"/>
                  </a:lnTo>
                  <a:lnTo>
                    <a:pt x="81" y="17"/>
                  </a:lnTo>
                  <a:lnTo>
                    <a:pt x="86" y="27"/>
                  </a:lnTo>
                  <a:lnTo>
                    <a:pt x="87" y="38"/>
                  </a:lnTo>
                  <a:lnTo>
                    <a:pt x="71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1" name="Freeform 65"/>
            <p:cNvSpPr>
              <a:spLocks noEditPoints="1"/>
            </p:cNvSpPr>
            <p:nvPr/>
          </p:nvSpPr>
          <p:spPr bwMode="auto">
            <a:xfrm>
              <a:off x="3405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2" name="Freeform 66"/>
            <p:cNvSpPr>
              <a:spLocks noEditPoints="1"/>
            </p:cNvSpPr>
            <p:nvPr/>
          </p:nvSpPr>
          <p:spPr bwMode="auto">
            <a:xfrm>
              <a:off x="3432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3" name="Freeform 67"/>
            <p:cNvSpPr>
              <a:spLocks/>
            </p:cNvSpPr>
            <p:nvPr/>
          </p:nvSpPr>
          <p:spPr bwMode="auto">
            <a:xfrm>
              <a:off x="3501" y="1333"/>
              <a:ext cx="29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1" y="112"/>
                </a:cxn>
                <a:cxn ang="0">
                  <a:pos x="33" y="114"/>
                </a:cxn>
                <a:cxn ang="0">
                  <a:pos x="34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0" y="117"/>
                </a:cxn>
                <a:cxn ang="0">
                  <a:pos x="46" y="117"/>
                </a:cxn>
                <a:cxn ang="0">
                  <a:pos x="46" y="130"/>
                </a:cxn>
                <a:cxn ang="0">
                  <a:pos x="40" y="130"/>
                </a:cxn>
                <a:cxn ang="0">
                  <a:pos x="36" y="130"/>
                </a:cxn>
                <a:cxn ang="0">
                  <a:pos x="34" y="132"/>
                </a:cxn>
                <a:cxn ang="0">
                  <a:pos x="27" y="130"/>
                </a:cxn>
                <a:cxn ang="0">
                  <a:pos x="22" y="129"/>
                </a:cxn>
                <a:cxn ang="0">
                  <a:pos x="18" y="126"/>
                </a:cxn>
                <a:cxn ang="0">
                  <a:pos x="16" y="123"/>
                </a:cxn>
                <a:cxn ang="0">
                  <a:pos x="15" y="120"/>
                </a:cxn>
                <a:cxn ang="0">
                  <a:pos x="13" y="114"/>
                </a:cxn>
                <a:cxn ang="0">
                  <a:pos x="13" y="109"/>
                </a:cxn>
                <a:cxn ang="0">
                  <a:pos x="13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3" y="28"/>
                </a:cxn>
                <a:cxn ang="0">
                  <a:pos x="13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6" y="28"/>
                </a:cxn>
                <a:cxn ang="0">
                  <a:pos x="46" y="43"/>
                </a:cxn>
                <a:cxn ang="0">
                  <a:pos x="30" y="43"/>
                </a:cxn>
              </a:cxnLst>
              <a:rect l="0" t="0" r="r" b="b"/>
              <a:pathLst>
                <a:path w="46" h="132">
                  <a:moveTo>
                    <a:pt x="30" y="43"/>
                  </a:moveTo>
                  <a:lnTo>
                    <a:pt x="30" y="108"/>
                  </a:lnTo>
                  <a:lnTo>
                    <a:pt x="31" y="112"/>
                  </a:lnTo>
                  <a:lnTo>
                    <a:pt x="33" y="114"/>
                  </a:lnTo>
                  <a:lnTo>
                    <a:pt x="34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0" y="117"/>
                  </a:lnTo>
                  <a:lnTo>
                    <a:pt x="46" y="117"/>
                  </a:lnTo>
                  <a:lnTo>
                    <a:pt x="46" y="130"/>
                  </a:lnTo>
                  <a:lnTo>
                    <a:pt x="40" y="130"/>
                  </a:lnTo>
                  <a:lnTo>
                    <a:pt x="36" y="130"/>
                  </a:lnTo>
                  <a:lnTo>
                    <a:pt x="34" y="132"/>
                  </a:lnTo>
                  <a:lnTo>
                    <a:pt x="27" y="130"/>
                  </a:lnTo>
                  <a:lnTo>
                    <a:pt x="22" y="129"/>
                  </a:lnTo>
                  <a:lnTo>
                    <a:pt x="18" y="126"/>
                  </a:lnTo>
                  <a:lnTo>
                    <a:pt x="16" y="123"/>
                  </a:lnTo>
                  <a:lnTo>
                    <a:pt x="15" y="120"/>
                  </a:lnTo>
                  <a:lnTo>
                    <a:pt x="13" y="114"/>
                  </a:lnTo>
                  <a:lnTo>
                    <a:pt x="13" y="109"/>
                  </a:lnTo>
                  <a:lnTo>
                    <a:pt x="13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3" y="28"/>
                  </a:lnTo>
                  <a:lnTo>
                    <a:pt x="13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6" y="28"/>
                  </a:lnTo>
                  <a:lnTo>
                    <a:pt x="46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4" name="Freeform 68"/>
            <p:cNvSpPr>
              <a:spLocks noEditPoints="1"/>
            </p:cNvSpPr>
            <p:nvPr/>
          </p:nvSpPr>
          <p:spPr bwMode="auto">
            <a:xfrm>
              <a:off x="3544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5" name="Freeform 69"/>
            <p:cNvSpPr>
              <a:spLocks noEditPoints="1"/>
            </p:cNvSpPr>
            <p:nvPr/>
          </p:nvSpPr>
          <p:spPr bwMode="auto">
            <a:xfrm>
              <a:off x="3571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006" name="Freeform 70"/>
            <p:cNvSpPr>
              <a:spLocks/>
            </p:cNvSpPr>
            <p:nvPr/>
          </p:nvSpPr>
          <p:spPr bwMode="auto">
            <a:xfrm>
              <a:off x="3641" y="1349"/>
              <a:ext cx="54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1" y="24"/>
                </a:cxn>
                <a:cxn ang="0">
                  <a:pos x="57" y="20"/>
                </a:cxn>
                <a:cxn ang="0">
                  <a:pos x="46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5" y="39"/>
                </a:cxn>
                <a:cxn ang="0">
                  <a:pos x="37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79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1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6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5" y="39"/>
                  </a:lnTo>
                  <a:lnTo>
                    <a:pt x="31" y="41"/>
                  </a:lnTo>
                  <a:lnTo>
                    <a:pt x="37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79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340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34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2338"/>
            <a:ext cx="3960813" cy="3916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2192338"/>
            <a:ext cx="3962400" cy="3916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92338"/>
            <a:ext cx="8075613" cy="391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0003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9352" tIns="39676" rIns="79352" bIns="39676" anchor="ctr"/>
          <a:lstStyle/>
          <a:p>
            <a:pPr algn="ctr" defTabSz="793750"/>
            <a:endParaRPr lang="en-US" sz="3100"/>
          </a:p>
        </p:txBody>
      </p: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161925" y="114300"/>
            <a:ext cx="4608513" cy="434975"/>
            <a:chOff x="793" y="1162"/>
            <a:chExt cx="2903" cy="274"/>
          </a:xfrm>
        </p:grpSpPr>
        <p:sp>
          <p:nvSpPr>
            <p:cNvPr id="38922" name="AutoShape 10"/>
            <p:cNvSpPr>
              <a:spLocks noChangeAspect="1" noChangeArrowheads="1" noTextEdit="1"/>
            </p:cNvSpPr>
            <p:nvPr/>
          </p:nvSpPr>
          <p:spPr bwMode="auto">
            <a:xfrm>
              <a:off x="793" y="1162"/>
              <a:ext cx="2903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793" y="1163"/>
              <a:ext cx="474" cy="27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auto">
            <a:xfrm>
              <a:off x="852" y="1212"/>
              <a:ext cx="176" cy="177"/>
            </a:xfrm>
            <a:custGeom>
              <a:avLst/>
              <a:gdLst/>
              <a:ahLst/>
              <a:cxnLst>
                <a:cxn ang="0">
                  <a:pos x="96" y="179"/>
                </a:cxn>
                <a:cxn ang="0">
                  <a:pos x="0" y="179"/>
                </a:cxn>
                <a:cxn ang="0">
                  <a:pos x="0" y="96"/>
                </a:cxn>
                <a:cxn ang="0">
                  <a:pos x="96" y="96"/>
                </a:cxn>
                <a:cxn ang="0">
                  <a:pos x="96" y="96"/>
                </a:cxn>
                <a:cxn ang="0">
                  <a:pos x="96" y="0"/>
                </a:cxn>
                <a:cxn ang="0">
                  <a:pos x="178" y="0"/>
                </a:cxn>
                <a:cxn ang="0">
                  <a:pos x="178" y="96"/>
                </a:cxn>
                <a:cxn ang="0">
                  <a:pos x="178" y="96"/>
                </a:cxn>
                <a:cxn ang="0">
                  <a:pos x="274" y="96"/>
                </a:cxn>
                <a:cxn ang="0">
                  <a:pos x="274" y="179"/>
                </a:cxn>
                <a:cxn ang="0">
                  <a:pos x="178" y="179"/>
                </a:cxn>
                <a:cxn ang="0">
                  <a:pos x="178" y="179"/>
                </a:cxn>
                <a:cxn ang="0">
                  <a:pos x="178" y="275"/>
                </a:cxn>
                <a:cxn ang="0">
                  <a:pos x="96" y="275"/>
                </a:cxn>
                <a:cxn ang="0">
                  <a:pos x="96" y="179"/>
                </a:cxn>
                <a:cxn ang="0">
                  <a:pos x="96" y="179"/>
                </a:cxn>
              </a:cxnLst>
              <a:rect l="0" t="0" r="r" b="b"/>
              <a:pathLst>
                <a:path w="274" h="275">
                  <a:moveTo>
                    <a:pt x="96" y="179"/>
                  </a:moveTo>
                  <a:lnTo>
                    <a:pt x="0" y="179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6" y="0"/>
                  </a:lnTo>
                  <a:lnTo>
                    <a:pt x="178" y="0"/>
                  </a:lnTo>
                  <a:lnTo>
                    <a:pt x="178" y="96"/>
                  </a:lnTo>
                  <a:lnTo>
                    <a:pt x="178" y="96"/>
                  </a:lnTo>
                  <a:lnTo>
                    <a:pt x="274" y="96"/>
                  </a:lnTo>
                  <a:lnTo>
                    <a:pt x="274" y="179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8" y="275"/>
                  </a:lnTo>
                  <a:lnTo>
                    <a:pt x="96" y="275"/>
                  </a:lnTo>
                  <a:lnTo>
                    <a:pt x="96" y="179"/>
                  </a:lnTo>
                  <a:lnTo>
                    <a:pt x="96" y="179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5" name="Freeform 13"/>
            <p:cNvSpPr>
              <a:spLocks/>
            </p:cNvSpPr>
            <p:nvPr/>
          </p:nvSpPr>
          <p:spPr bwMode="auto">
            <a:xfrm>
              <a:off x="1066" y="1210"/>
              <a:ext cx="145" cy="179"/>
            </a:xfrm>
            <a:custGeom>
              <a:avLst/>
              <a:gdLst/>
              <a:ahLst/>
              <a:cxnLst>
                <a:cxn ang="0">
                  <a:pos x="69" y="138"/>
                </a:cxn>
                <a:cxn ang="0">
                  <a:pos x="72" y="108"/>
                </a:cxn>
                <a:cxn ang="0">
                  <a:pos x="84" y="80"/>
                </a:cxn>
                <a:cxn ang="0">
                  <a:pos x="102" y="57"/>
                </a:cxn>
                <a:cxn ang="0">
                  <a:pos x="126" y="39"/>
                </a:cxn>
                <a:cxn ang="0">
                  <a:pos x="153" y="27"/>
                </a:cxn>
                <a:cxn ang="0">
                  <a:pos x="184" y="23"/>
                </a:cxn>
                <a:cxn ang="0">
                  <a:pos x="205" y="24"/>
                </a:cxn>
                <a:cxn ang="0">
                  <a:pos x="225" y="30"/>
                </a:cxn>
                <a:cxn ang="0">
                  <a:pos x="199" y="14"/>
                </a:cxn>
                <a:cxn ang="0">
                  <a:pos x="169" y="3"/>
                </a:cxn>
                <a:cxn ang="0">
                  <a:pos x="138" y="0"/>
                </a:cxn>
                <a:cxn ang="0">
                  <a:pos x="106" y="3"/>
                </a:cxn>
                <a:cxn ang="0">
                  <a:pos x="78" y="14"/>
                </a:cxn>
                <a:cxn ang="0">
                  <a:pos x="51" y="30"/>
                </a:cxn>
                <a:cxn ang="0">
                  <a:pos x="30" y="53"/>
                </a:cxn>
                <a:cxn ang="0">
                  <a:pos x="13" y="78"/>
                </a:cxn>
                <a:cxn ang="0">
                  <a:pos x="3" y="107"/>
                </a:cxn>
                <a:cxn ang="0">
                  <a:pos x="0" y="140"/>
                </a:cxn>
                <a:cxn ang="0">
                  <a:pos x="3" y="171"/>
                </a:cxn>
                <a:cxn ang="0">
                  <a:pos x="13" y="200"/>
                </a:cxn>
                <a:cxn ang="0">
                  <a:pos x="30" y="227"/>
                </a:cxn>
                <a:cxn ang="0">
                  <a:pos x="51" y="248"/>
                </a:cxn>
                <a:cxn ang="0">
                  <a:pos x="78" y="264"/>
                </a:cxn>
                <a:cxn ang="0">
                  <a:pos x="106" y="275"/>
                </a:cxn>
                <a:cxn ang="0">
                  <a:pos x="138" y="278"/>
                </a:cxn>
                <a:cxn ang="0">
                  <a:pos x="171" y="275"/>
                </a:cxn>
                <a:cxn ang="0">
                  <a:pos x="201" y="263"/>
                </a:cxn>
                <a:cxn ang="0">
                  <a:pos x="226" y="246"/>
                </a:cxn>
                <a:cxn ang="0">
                  <a:pos x="207" y="252"/>
                </a:cxn>
                <a:cxn ang="0">
                  <a:pos x="184" y="254"/>
                </a:cxn>
                <a:cxn ang="0">
                  <a:pos x="153" y="251"/>
                </a:cxn>
                <a:cxn ang="0">
                  <a:pos x="126" y="239"/>
                </a:cxn>
                <a:cxn ang="0">
                  <a:pos x="102" y="221"/>
                </a:cxn>
                <a:cxn ang="0">
                  <a:pos x="84" y="197"/>
                </a:cxn>
                <a:cxn ang="0">
                  <a:pos x="72" y="170"/>
                </a:cxn>
                <a:cxn ang="0">
                  <a:pos x="69" y="138"/>
                </a:cxn>
              </a:cxnLst>
              <a:rect l="0" t="0" r="r" b="b"/>
              <a:pathLst>
                <a:path w="226" h="278">
                  <a:moveTo>
                    <a:pt x="69" y="138"/>
                  </a:moveTo>
                  <a:lnTo>
                    <a:pt x="72" y="108"/>
                  </a:lnTo>
                  <a:lnTo>
                    <a:pt x="84" y="80"/>
                  </a:lnTo>
                  <a:lnTo>
                    <a:pt x="102" y="57"/>
                  </a:lnTo>
                  <a:lnTo>
                    <a:pt x="126" y="39"/>
                  </a:lnTo>
                  <a:lnTo>
                    <a:pt x="153" y="27"/>
                  </a:lnTo>
                  <a:lnTo>
                    <a:pt x="184" y="23"/>
                  </a:lnTo>
                  <a:lnTo>
                    <a:pt x="205" y="24"/>
                  </a:lnTo>
                  <a:lnTo>
                    <a:pt x="225" y="30"/>
                  </a:lnTo>
                  <a:lnTo>
                    <a:pt x="199" y="14"/>
                  </a:lnTo>
                  <a:lnTo>
                    <a:pt x="169" y="3"/>
                  </a:lnTo>
                  <a:lnTo>
                    <a:pt x="138" y="0"/>
                  </a:lnTo>
                  <a:lnTo>
                    <a:pt x="106" y="3"/>
                  </a:lnTo>
                  <a:lnTo>
                    <a:pt x="78" y="14"/>
                  </a:lnTo>
                  <a:lnTo>
                    <a:pt x="51" y="30"/>
                  </a:lnTo>
                  <a:lnTo>
                    <a:pt x="30" y="53"/>
                  </a:lnTo>
                  <a:lnTo>
                    <a:pt x="13" y="78"/>
                  </a:lnTo>
                  <a:lnTo>
                    <a:pt x="3" y="107"/>
                  </a:lnTo>
                  <a:lnTo>
                    <a:pt x="0" y="140"/>
                  </a:lnTo>
                  <a:lnTo>
                    <a:pt x="3" y="171"/>
                  </a:lnTo>
                  <a:lnTo>
                    <a:pt x="13" y="200"/>
                  </a:lnTo>
                  <a:lnTo>
                    <a:pt x="30" y="227"/>
                  </a:lnTo>
                  <a:lnTo>
                    <a:pt x="51" y="248"/>
                  </a:lnTo>
                  <a:lnTo>
                    <a:pt x="78" y="264"/>
                  </a:lnTo>
                  <a:lnTo>
                    <a:pt x="106" y="275"/>
                  </a:lnTo>
                  <a:lnTo>
                    <a:pt x="138" y="278"/>
                  </a:lnTo>
                  <a:lnTo>
                    <a:pt x="171" y="275"/>
                  </a:lnTo>
                  <a:lnTo>
                    <a:pt x="201" y="263"/>
                  </a:lnTo>
                  <a:lnTo>
                    <a:pt x="226" y="246"/>
                  </a:lnTo>
                  <a:lnTo>
                    <a:pt x="207" y="252"/>
                  </a:lnTo>
                  <a:lnTo>
                    <a:pt x="184" y="254"/>
                  </a:lnTo>
                  <a:lnTo>
                    <a:pt x="153" y="251"/>
                  </a:lnTo>
                  <a:lnTo>
                    <a:pt x="126" y="239"/>
                  </a:lnTo>
                  <a:lnTo>
                    <a:pt x="102" y="221"/>
                  </a:lnTo>
                  <a:lnTo>
                    <a:pt x="84" y="197"/>
                  </a:lnTo>
                  <a:lnTo>
                    <a:pt x="72" y="170"/>
                  </a:lnTo>
                  <a:lnTo>
                    <a:pt x="69" y="138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814" y="1183"/>
              <a:ext cx="434" cy="234"/>
            </a:xfrm>
            <a:prstGeom prst="rect">
              <a:avLst/>
            </a:prstGeom>
            <a:noFill/>
            <a:ln w="12700">
              <a:solidFill>
                <a:srgbClr val="E00034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7" name="Rectangle 15"/>
            <p:cNvSpPr>
              <a:spLocks noChangeArrowheads="1"/>
            </p:cNvSpPr>
            <p:nvPr/>
          </p:nvSpPr>
          <p:spPr bwMode="auto">
            <a:xfrm>
              <a:off x="1315" y="1181"/>
              <a:ext cx="12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8" name="Freeform 16"/>
            <p:cNvSpPr>
              <a:spLocks/>
            </p:cNvSpPr>
            <p:nvPr/>
          </p:nvSpPr>
          <p:spPr bwMode="auto">
            <a:xfrm>
              <a:off x="1348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auto">
            <a:xfrm>
              <a:off x="1414" y="1186"/>
              <a:ext cx="30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2" y="43"/>
                </a:cxn>
              </a:cxnLst>
              <a:rect l="0" t="0" r="r" b="b"/>
              <a:pathLst>
                <a:path w="47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0" name="Freeform 18"/>
            <p:cNvSpPr>
              <a:spLocks noEditPoints="1"/>
            </p:cNvSpPr>
            <p:nvPr/>
          </p:nvSpPr>
          <p:spPr bwMode="auto">
            <a:xfrm>
              <a:off x="1454" y="1203"/>
              <a:ext cx="59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1" name="Freeform 19"/>
            <p:cNvSpPr>
              <a:spLocks/>
            </p:cNvSpPr>
            <p:nvPr/>
          </p:nvSpPr>
          <p:spPr bwMode="auto">
            <a:xfrm>
              <a:off x="1531" y="1203"/>
              <a:ext cx="31" cy="67"/>
            </a:xfrm>
            <a:custGeom>
              <a:avLst/>
              <a:gdLst/>
              <a:ahLst/>
              <a:cxnLst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1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6" y="45"/>
                </a:cxn>
                <a:cxn ang="0">
                  <a:pos x="16" y="105"/>
                </a:cxn>
              </a:cxnLst>
              <a:rect l="0" t="0" r="r" b="b"/>
              <a:pathLst>
                <a:path w="49" h="105">
                  <a:moveTo>
                    <a:pt x="16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1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6" y="45"/>
                  </a:lnTo>
                  <a:lnTo>
                    <a:pt x="16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2" name="Freeform 20"/>
            <p:cNvSpPr>
              <a:spLocks/>
            </p:cNvSpPr>
            <p:nvPr/>
          </p:nvSpPr>
          <p:spPr bwMode="auto">
            <a:xfrm>
              <a:off x="1576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3" name="Freeform 21"/>
            <p:cNvSpPr>
              <a:spLocks noEditPoints="1"/>
            </p:cNvSpPr>
            <p:nvPr/>
          </p:nvSpPr>
          <p:spPr bwMode="auto">
            <a:xfrm>
              <a:off x="1644" y="1203"/>
              <a:ext cx="62" cy="69"/>
            </a:xfrm>
            <a:custGeom>
              <a:avLst/>
              <a:gdLst/>
              <a:ahLst/>
              <a:cxnLst>
                <a:cxn ang="0">
                  <a:pos x="64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1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2" y="65"/>
                </a:cxn>
                <a:cxn ang="0">
                  <a:pos x="31" y="60"/>
                </a:cxn>
                <a:cxn ang="0">
                  <a:pos x="39" y="59"/>
                </a:cxn>
                <a:cxn ang="0">
                  <a:pos x="63" y="56"/>
                </a:cxn>
                <a:cxn ang="0">
                  <a:pos x="67" y="69"/>
                </a:cxn>
                <a:cxn ang="0">
                  <a:pos x="21" y="32"/>
                </a:cxn>
                <a:cxn ang="0">
                  <a:pos x="22" y="24"/>
                </a:cxn>
                <a:cxn ang="0">
                  <a:pos x="28" y="18"/>
                </a:cxn>
                <a:cxn ang="0">
                  <a:pos x="37" y="15"/>
                </a:cxn>
                <a:cxn ang="0">
                  <a:pos x="51" y="15"/>
                </a:cxn>
                <a:cxn ang="0">
                  <a:pos x="61" y="18"/>
                </a:cxn>
                <a:cxn ang="0">
                  <a:pos x="67" y="26"/>
                </a:cxn>
                <a:cxn ang="0">
                  <a:pos x="67" y="36"/>
                </a:cxn>
                <a:cxn ang="0">
                  <a:pos x="64" y="41"/>
                </a:cxn>
                <a:cxn ang="0">
                  <a:pos x="60" y="42"/>
                </a:cxn>
                <a:cxn ang="0">
                  <a:pos x="30" y="47"/>
                </a:cxn>
                <a:cxn ang="0">
                  <a:pos x="7" y="57"/>
                </a:cxn>
                <a:cxn ang="0">
                  <a:pos x="0" y="72"/>
                </a:cxn>
                <a:cxn ang="0">
                  <a:pos x="1" y="90"/>
                </a:cxn>
                <a:cxn ang="0">
                  <a:pos x="18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0" y="101"/>
                </a:cxn>
                <a:cxn ang="0">
                  <a:pos x="76" y="105"/>
                </a:cxn>
                <a:cxn ang="0">
                  <a:pos x="85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5" y="92"/>
                </a:cxn>
                <a:cxn ang="0">
                  <a:pos x="84" y="87"/>
                </a:cxn>
                <a:cxn ang="0">
                  <a:pos x="82" y="18"/>
                </a:cxn>
                <a:cxn ang="0">
                  <a:pos x="69" y="5"/>
                </a:cxn>
                <a:cxn ang="0">
                  <a:pos x="52" y="0"/>
                </a:cxn>
                <a:cxn ang="0">
                  <a:pos x="30" y="2"/>
                </a:cxn>
                <a:cxn ang="0">
                  <a:pos x="7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4" y="80"/>
                  </a:lnTo>
                  <a:lnTo>
                    <a:pt x="57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19" y="68"/>
                  </a:lnTo>
                  <a:lnTo>
                    <a:pt x="22" y="65"/>
                  </a:lnTo>
                  <a:lnTo>
                    <a:pt x="27" y="62"/>
                  </a:lnTo>
                  <a:lnTo>
                    <a:pt x="31" y="60"/>
                  </a:lnTo>
                  <a:lnTo>
                    <a:pt x="34" y="60"/>
                  </a:lnTo>
                  <a:lnTo>
                    <a:pt x="39" y="59"/>
                  </a:lnTo>
                  <a:lnTo>
                    <a:pt x="55" y="57"/>
                  </a:lnTo>
                  <a:lnTo>
                    <a:pt x="63" y="56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2" y="27"/>
                  </a:lnTo>
                  <a:lnTo>
                    <a:pt x="22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1" y="17"/>
                  </a:lnTo>
                  <a:lnTo>
                    <a:pt x="37" y="15"/>
                  </a:lnTo>
                  <a:lnTo>
                    <a:pt x="43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1" y="18"/>
                  </a:lnTo>
                  <a:lnTo>
                    <a:pt x="64" y="23"/>
                  </a:lnTo>
                  <a:lnTo>
                    <a:pt x="67" y="26"/>
                  </a:lnTo>
                  <a:lnTo>
                    <a:pt x="67" y="32"/>
                  </a:lnTo>
                  <a:lnTo>
                    <a:pt x="67" y="36"/>
                  </a:lnTo>
                  <a:lnTo>
                    <a:pt x="66" y="39"/>
                  </a:lnTo>
                  <a:lnTo>
                    <a:pt x="64" y="41"/>
                  </a:lnTo>
                  <a:lnTo>
                    <a:pt x="63" y="42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30" y="47"/>
                  </a:lnTo>
                  <a:lnTo>
                    <a:pt x="16" y="50"/>
                  </a:lnTo>
                  <a:lnTo>
                    <a:pt x="7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90"/>
                  </a:lnTo>
                  <a:lnTo>
                    <a:pt x="9" y="99"/>
                  </a:lnTo>
                  <a:lnTo>
                    <a:pt x="18" y="105"/>
                  </a:lnTo>
                  <a:lnTo>
                    <a:pt x="31" y="108"/>
                  </a:lnTo>
                  <a:lnTo>
                    <a:pt x="45" y="107"/>
                  </a:lnTo>
                  <a:lnTo>
                    <a:pt x="54" y="102"/>
                  </a:lnTo>
                  <a:lnTo>
                    <a:pt x="63" y="96"/>
                  </a:lnTo>
                  <a:lnTo>
                    <a:pt x="67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0" y="101"/>
                  </a:lnTo>
                  <a:lnTo>
                    <a:pt x="72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5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7" y="93"/>
                  </a:lnTo>
                  <a:lnTo>
                    <a:pt x="85" y="92"/>
                  </a:lnTo>
                  <a:lnTo>
                    <a:pt x="84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4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4" name="Freeform 22"/>
            <p:cNvSpPr>
              <a:spLocks/>
            </p:cNvSpPr>
            <p:nvPr/>
          </p:nvSpPr>
          <p:spPr bwMode="auto">
            <a:xfrm>
              <a:off x="1712" y="1186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5" name="Freeform 23"/>
            <p:cNvSpPr>
              <a:spLocks noEditPoints="1"/>
            </p:cNvSpPr>
            <p:nvPr/>
          </p:nvSpPr>
          <p:spPr bwMode="auto">
            <a:xfrm>
              <a:off x="1757" y="1181"/>
              <a:ext cx="11" cy="89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6" name="Freeform 24"/>
            <p:cNvSpPr>
              <a:spLocks noEditPoints="1"/>
            </p:cNvSpPr>
            <p:nvPr/>
          </p:nvSpPr>
          <p:spPr bwMode="auto">
            <a:xfrm>
              <a:off x="1783" y="1203"/>
              <a:ext cx="60" cy="68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6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4" y="104"/>
                </a:cxn>
                <a:cxn ang="0">
                  <a:pos x="76" y="96"/>
                </a:cxn>
                <a:cxn ang="0">
                  <a:pos x="87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7" y="24"/>
                </a:cxn>
                <a:cxn ang="0">
                  <a:pos x="76" y="12"/>
                </a:cxn>
                <a:cxn ang="0">
                  <a:pos x="64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6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4" y="104"/>
                  </a:lnTo>
                  <a:lnTo>
                    <a:pt x="76" y="96"/>
                  </a:lnTo>
                  <a:lnTo>
                    <a:pt x="87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7" y="24"/>
                  </a:lnTo>
                  <a:lnTo>
                    <a:pt x="76" y="12"/>
                  </a:lnTo>
                  <a:lnTo>
                    <a:pt x="64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7" name="Freeform 25"/>
            <p:cNvSpPr>
              <a:spLocks/>
            </p:cNvSpPr>
            <p:nvPr/>
          </p:nvSpPr>
          <p:spPr bwMode="auto">
            <a:xfrm>
              <a:off x="1858" y="1203"/>
              <a:ext cx="53" cy="67"/>
            </a:xfrm>
            <a:custGeom>
              <a:avLst/>
              <a:gdLst/>
              <a:ahLst/>
              <a:cxnLst>
                <a:cxn ang="0">
                  <a:pos x="82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4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7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9" y="12"/>
                </a:cxn>
                <a:cxn ang="0">
                  <a:pos x="27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2" y="36"/>
                </a:cxn>
                <a:cxn ang="0">
                  <a:pos x="82" y="105"/>
                </a:cxn>
              </a:cxnLst>
              <a:rect l="0" t="0" r="r" b="b"/>
              <a:pathLst>
                <a:path w="82" h="105">
                  <a:moveTo>
                    <a:pt x="82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4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9" y="12"/>
                  </a:lnTo>
                  <a:lnTo>
                    <a:pt x="27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2" y="36"/>
                  </a:lnTo>
                  <a:lnTo>
                    <a:pt x="82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8" name="Freeform 26"/>
            <p:cNvSpPr>
              <a:spLocks noEditPoints="1"/>
            </p:cNvSpPr>
            <p:nvPr/>
          </p:nvSpPr>
          <p:spPr bwMode="auto">
            <a:xfrm>
              <a:off x="1926" y="1203"/>
              <a:ext cx="61" cy="69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1" y="93"/>
                </a:cxn>
                <a:cxn ang="0">
                  <a:pos x="22" y="89"/>
                </a:cxn>
                <a:cxn ang="0">
                  <a:pos x="18" y="81"/>
                </a:cxn>
                <a:cxn ang="0">
                  <a:pos x="19" y="71"/>
                </a:cxn>
                <a:cxn ang="0">
                  <a:pos x="24" y="65"/>
                </a:cxn>
                <a:cxn ang="0">
                  <a:pos x="31" y="60"/>
                </a:cxn>
                <a:cxn ang="0">
                  <a:pos x="40" y="59"/>
                </a:cxn>
                <a:cxn ang="0">
                  <a:pos x="61" y="56"/>
                </a:cxn>
                <a:cxn ang="0">
                  <a:pos x="67" y="53"/>
                </a:cxn>
                <a:cxn ang="0">
                  <a:pos x="21" y="35"/>
                </a:cxn>
                <a:cxn ang="0">
                  <a:pos x="22" y="27"/>
                </a:cxn>
                <a:cxn ang="0">
                  <a:pos x="25" y="21"/>
                </a:cxn>
                <a:cxn ang="0">
                  <a:pos x="33" y="17"/>
                </a:cxn>
                <a:cxn ang="0">
                  <a:pos x="45" y="15"/>
                </a:cxn>
                <a:cxn ang="0">
                  <a:pos x="58" y="17"/>
                </a:cxn>
                <a:cxn ang="0">
                  <a:pos x="66" y="23"/>
                </a:cxn>
                <a:cxn ang="0">
                  <a:pos x="69" y="32"/>
                </a:cxn>
                <a:cxn ang="0">
                  <a:pos x="67" y="39"/>
                </a:cxn>
                <a:cxn ang="0">
                  <a:pos x="63" y="42"/>
                </a:cxn>
                <a:cxn ang="0">
                  <a:pos x="60" y="44"/>
                </a:cxn>
                <a:cxn ang="0">
                  <a:pos x="18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3" y="108"/>
                </a:cxn>
                <a:cxn ang="0">
                  <a:pos x="55" y="102"/>
                </a:cxn>
                <a:cxn ang="0">
                  <a:pos x="69" y="92"/>
                </a:cxn>
                <a:cxn ang="0">
                  <a:pos x="70" y="98"/>
                </a:cxn>
                <a:cxn ang="0">
                  <a:pos x="73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8" y="93"/>
                </a:cxn>
                <a:cxn ang="0">
                  <a:pos x="85" y="90"/>
                </a:cxn>
                <a:cxn ang="0">
                  <a:pos x="85" y="29"/>
                </a:cxn>
                <a:cxn ang="0">
                  <a:pos x="76" y="11"/>
                </a:cxn>
                <a:cxn ang="0">
                  <a:pos x="61" y="2"/>
                </a:cxn>
                <a:cxn ang="0">
                  <a:pos x="48" y="0"/>
                </a:cxn>
                <a:cxn ang="0">
                  <a:pos x="18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6" y="80"/>
                  </a:lnTo>
                  <a:lnTo>
                    <a:pt x="58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1" y="93"/>
                  </a:lnTo>
                  <a:lnTo>
                    <a:pt x="25" y="92"/>
                  </a:lnTo>
                  <a:lnTo>
                    <a:pt x="22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9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8" y="62"/>
                  </a:lnTo>
                  <a:lnTo>
                    <a:pt x="31" y="60"/>
                  </a:lnTo>
                  <a:lnTo>
                    <a:pt x="36" y="60"/>
                  </a:lnTo>
                  <a:lnTo>
                    <a:pt x="40" y="59"/>
                  </a:lnTo>
                  <a:lnTo>
                    <a:pt x="52" y="57"/>
                  </a:lnTo>
                  <a:lnTo>
                    <a:pt x="61" y="56"/>
                  </a:lnTo>
                  <a:lnTo>
                    <a:pt x="66" y="54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2" y="32"/>
                  </a:lnTo>
                  <a:lnTo>
                    <a:pt x="22" y="27"/>
                  </a:lnTo>
                  <a:lnTo>
                    <a:pt x="24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3" y="17"/>
                  </a:lnTo>
                  <a:lnTo>
                    <a:pt x="37" y="15"/>
                  </a:lnTo>
                  <a:lnTo>
                    <a:pt x="45" y="15"/>
                  </a:lnTo>
                  <a:lnTo>
                    <a:pt x="52" y="15"/>
                  </a:lnTo>
                  <a:lnTo>
                    <a:pt x="58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7" y="26"/>
                  </a:lnTo>
                  <a:lnTo>
                    <a:pt x="69" y="32"/>
                  </a:lnTo>
                  <a:lnTo>
                    <a:pt x="67" y="36"/>
                  </a:lnTo>
                  <a:lnTo>
                    <a:pt x="67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1" y="42"/>
                  </a:lnTo>
                  <a:lnTo>
                    <a:pt x="60" y="44"/>
                  </a:lnTo>
                  <a:lnTo>
                    <a:pt x="31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1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19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5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0" y="98"/>
                  </a:lnTo>
                  <a:lnTo>
                    <a:pt x="72" y="101"/>
                  </a:lnTo>
                  <a:lnTo>
                    <a:pt x="73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8" y="93"/>
                  </a:lnTo>
                  <a:lnTo>
                    <a:pt x="87" y="92"/>
                  </a:lnTo>
                  <a:lnTo>
                    <a:pt x="85" y="90"/>
                  </a:lnTo>
                  <a:lnTo>
                    <a:pt x="85" y="87"/>
                  </a:lnTo>
                  <a:lnTo>
                    <a:pt x="85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39" name="Rectangle 27"/>
            <p:cNvSpPr>
              <a:spLocks noChangeArrowheads="1"/>
            </p:cNvSpPr>
            <p:nvPr/>
          </p:nvSpPr>
          <p:spPr bwMode="auto">
            <a:xfrm>
              <a:off x="2002" y="1181"/>
              <a:ext cx="11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0" name="Freeform 28"/>
            <p:cNvSpPr>
              <a:spLocks/>
            </p:cNvSpPr>
            <p:nvPr/>
          </p:nvSpPr>
          <p:spPr bwMode="auto">
            <a:xfrm>
              <a:off x="2071" y="1181"/>
              <a:ext cx="62" cy="89"/>
            </a:xfrm>
            <a:custGeom>
              <a:avLst/>
              <a:gdLst/>
              <a:ahLst/>
              <a:cxnLst>
                <a:cxn ang="0">
                  <a:pos x="18" y="139"/>
                </a:cxn>
                <a:cxn ang="0">
                  <a:pos x="0" y="139"/>
                </a:cxn>
                <a:cxn ang="0">
                  <a:pos x="0" y="0"/>
                </a:cxn>
                <a:cxn ang="0">
                  <a:pos x="96" y="0"/>
                </a:cxn>
                <a:cxn ang="0">
                  <a:pos x="96" y="16"/>
                </a:cxn>
                <a:cxn ang="0">
                  <a:pos x="18" y="16"/>
                </a:cxn>
                <a:cxn ang="0">
                  <a:pos x="18" y="58"/>
                </a:cxn>
                <a:cxn ang="0">
                  <a:pos x="87" y="58"/>
                </a:cxn>
                <a:cxn ang="0">
                  <a:pos x="87" y="76"/>
                </a:cxn>
                <a:cxn ang="0">
                  <a:pos x="18" y="76"/>
                </a:cxn>
                <a:cxn ang="0">
                  <a:pos x="18" y="139"/>
                </a:cxn>
              </a:cxnLst>
              <a:rect l="0" t="0" r="r" b="b"/>
              <a:pathLst>
                <a:path w="96" h="139">
                  <a:moveTo>
                    <a:pt x="18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16"/>
                  </a:lnTo>
                  <a:lnTo>
                    <a:pt x="18" y="16"/>
                  </a:lnTo>
                  <a:lnTo>
                    <a:pt x="18" y="58"/>
                  </a:lnTo>
                  <a:lnTo>
                    <a:pt x="87" y="58"/>
                  </a:lnTo>
                  <a:lnTo>
                    <a:pt x="87" y="76"/>
                  </a:lnTo>
                  <a:lnTo>
                    <a:pt x="18" y="76"/>
                  </a:lnTo>
                  <a:lnTo>
                    <a:pt x="18" y="13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1" name="Freeform 29"/>
            <p:cNvSpPr>
              <a:spLocks noEditPoints="1"/>
            </p:cNvSpPr>
            <p:nvPr/>
          </p:nvSpPr>
          <p:spPr bwMode="auto">
            <a:xfrm>
              <a:off x="2140" y="1203"/>
              <a:ext cx="60" cy="69"/>
            </a:xfrm>
            <a:custGeom>
              <a:avLst/>
              <a:gdLst/>
              <a:ahLst/>
              <a:cxnLst>
                <a:cxn ang="0">
                  <a:pos x="19" y="47"/>
                </a:cxn>
                <a:cxn ang="0">
                  <a:pos x="22" y="32"/>
                </a:cxn>
                <a:cxn ang="0">
                  <a:pos x="33" y="20"/>
                </a:cxn>
                <a:cxn ang="0">
                  <a:pos x="46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5" y="47"/>
                </a:cxn>
                <a:cxn ang="0">
                  <a:pos x="19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7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19" y="60"/>
                </a:cxn>
                <a:cxn ang="0">
                  <a:pos x="93" y="60"/>
                </a:cxn>
                <a:cxn ang="0">
                  <a:pos x="91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9" y="0"/>
                </a:cxn>
                <a:cxn ang="0">
                  <a:pos x="31" y="3"/>
                </a:cxn>
                <a:cxn ang="0">
                  <a:pos x="18" y="11"/>
                </a:cxn>
                <a:cxn ang="0">
                  <a:pos x="7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6" y="108"/>
                </a:cxn>
                <a:cxn ang="0">
                  <a:pos x="60" y="107"/>
                </a:cxn>
                <a:cxn ang="0">
                  <a:pos x="67" y="104"/>
                </a:cxn>
                <a:cxn ang="0">
                  <a:pos x="73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1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19" y="47"/>
                  </a:moveTo>
                  <a:lnTo>
                    <a:pt x="22" y="32"/>
                  </a:lnTo>
                  <a:lnTo>
                    <a:pt x="33" y="20"/>
                  </a:lnTo>
                  <a:lnTo>
                    <a:pt x="46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5" y="47"/>
                  </a:lnTo>
                  <a:lnTo>
                    <a:pt x="19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7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19" y="60"/>
                  </a:lnTo>
                  <a:lnTo>
                    <a:pt x="93" y="60"/>
                  </a:lnTo>
                  <a:lnTo>
                    <a:pt x="91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9" y="0"/>
                  </a:lnTo>
                  <a:lnTo>
                    <a:pt x="31" y="3"/>
                  </a:lnTo>
                  <a:lnTo>
                    <a:pt x="18" y="11"/>
                  </a:lnTo>
                  <a:lnTo>
                    <a:pt x="7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6" y="108"/>
                  </a:lnTo>
                  <a:lnTo>
                    <a:pt x="60" y="107"/>
                  </a:lnTo>
                  <a:lnTo>
                    <a:pt x="67" y="104"/>
                  </a:lnTo>
                  <a:lnTo>
                    <a:pt x="73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1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2" name="Freeform 30"/>
            <p:cNvSpPr>
              <a:spLocks noEditPoints="1"/>
            </p:cNvSpPr>
            <p:nvPr/>
          </p:nvSpPr>
          <p:spPr bwMode="auto">
            <a:xfrm>
              <a:off x="2211" y="1181"/>
              <a:ext cx="58" cy="91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3" name="Freeform 31"/>
            <p:cNvSpPr>
              <a:spLocks noEditPoints="1"/>
            </p:cNvSpPr>
            <p:nvPr/>
          </p:nvSpPr>
          <p:spPr bwMode="auto">
            <a:xfrm>
              <a:off x="2283" y="1203"/>
              <a:ext cx="60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4" name="Freeform 32"/>
            <p:cNvSpPr>
              <a:spLocks/>
            </p:cNvSpPr>
            <p:nvPr/>
          </p:nvSpPr>
          <p:spPr bwMode="auto">
            <a:xfrm>
              <a:off x="2360" y="1203"/>
              <a:ext cx="31" cy="67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5" name="Freeform 33"/>
            <p:cNvSpPr>
              <a:spLocks noEditPoints="1"/>
            </p:cNvSpPr>
            <p:nvPr/>
          </p:nvSpPr>
          <p:spPr bwMode="auto">
            <a:xfrm>
              <a:off x="2397" y="1203"/>
              <a:ext cx="61" cy="69"/>
            </a:xfrm>
            <a:custGeom>
              <a:avLst/>
              <a:gdLst/>
              <a:ahLst/>
              <a:cxnLst>
                <a:cxn ang="0">
                  <a:pos x="65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39" y="59"/>
                </a:cxn>
                <a:cxn ang="0">
                  <a:pos x="60" y="56"/>
                </a:cxn>
                <a:cxn ang="0">
                  <a:pos x="68" y="53"/>
                </a:cxn>
                <a:cxn ang="0">
                  <a:pos x="21" y="35"/>
                </a:cxn>
                <a:cxn ang="0">
                  <a:pos x="23" y="27"/>
                </a:cxn>
                <a:cxn ang="0">
                  <a:pos x="26" y="21"/>
                </a:cxn>
                <a:cxn ang="0">
                  <a:pos x="33" y="17"/>
                </a:cxn>
                <a:cxn ang="0">
                  <a:pos x="44" y="15"/>
                </a:cxn>
                <a:cxn ang="0">
                  <a:pos x="57" y="17"/>
                </a:cxn>
                <a:cxn ang="0">
                  <a:pos x="66" y="23"/>
                </a:cxn>
                <a:cxn ang="0">
                  <a:pos x="68" y="32"/>
                </a:cxn>
                <a:cxn ang="0">
                  <a:pos x="66" y="39"/>
                </a:cxn>
                <a:cxn ang="0">
                  <a:pos x="63" y="42"/>
                </a:cxn>
                <a:cxn ang="0">
                  <a:pos x="59" y="44"/>
                </a:cxn>
                <a:cxn ang="0">
                  <a:pos x="17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2" y="108"/>
                </a:cxn>
                <a:cxn ang="0">
                  <a:pos x="56" y="102"/>
                </a:cxn>
                <a:cxn ang="0">
                  <a:pos x="69" y="92"/>
                </a:cxn>
                <a:cxn ang="0">
                  <a:pos x="69" y="98"/>
                </a:cxn>
                <a:cxn ang="0">
                  <a:pos x="74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9" y="93"/>
                </a:cxn>
                <a:cxn ang="0">
                  <a:pos x="86" y="90"/>
                </a:cxn>
                <a:cxn ang="0">
                  <a:pos x="84" y="29"/>
                </a:cxn>
                <a:cxn ang="0">
                  <a:pos x="77" y="11"/>
                </a:cxn>
                <a:cxn ang="0">
                  <a:pos x="60" y="2"/>
                </a:cxn>
                <a:cxn ang="0">
                  <a:pos x="47" y="0"/>
                </a:cxn>
                <a:cxn ang="0">
                  <a:pos x="17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5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7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39" y="59"/>
                  </a:lnTo>
                  <a:lnTo>
                    <a:pt x="53" y="57"/>
                  </a:lnTo>
                  <a:lnTo>
                    <a:pt x="60" y="56"/>
                  </a:lnTo>
                  <a:lnTo>
                    <a:pt x="65" y="54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4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2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8" y="32"/>
                  </a:lnTo>
                  <a:lnTo>
                    <a:pt x="68" y="36"/>
                  </a:lnTo>
                  <a:lnTo>
                    <a:pt x="66" y="39"/>
                  </a:lnTo>
                  <a:lnTo>
                    <a:pt x="65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59" y="44"/>
                  </a:lnTo>
                  <a:lnTo>
                    <a:pt x="32" y="47"/>
                  </a:lnTo>
                  <a:lnTo>
                    <a:pt x="17" y="50"/>
                  </a:lnTo>
                  <a:lnTo>
                    <a:pt x="8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2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1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6" y="92"/>
                  </a:lnTo>
                  <a:lnTo>
                    <a:pt x="86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30" y="2"/>
                  </a:lnTo>
                  <a:lnTo>
                    <a:pt x="17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6" name="Freeform 34"/>
            <p:cNvSpPr>
              <a:spLocks/>
            </p:cNvSpPr>
            <p:nvPr/>
          </p:nvSpPr>
          <p:spPr bwMode="auto">
            <a:xfrm>
              <a:off x="2466" y="1186"/>
              <a:ext cx="30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2" y="112"/>
                </a:cxn>
                <a:cxn ang="0">
                  <a:pos x="32" y="114"/>
                </a:cxn>
                <a:cxn ang="0">
                  <a:pos x="35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1" y="130"/>
                </a:cxn>
                <a:cxn ang="0">
                  <a:pos x="36" y="130"/>
                </a:cxn>
                <a:cxn ang="0">
                  <a:pos x="33" y="132"/>
                </a:cxn>
                <a:cxn ang="0">
                  <a:pos x="27" y="130"/>
                </a:cxn>
                <a:cxn ang="0">
                  <a:pos x="23" y="129"/>
                </a:cxn>
                <a:cxn ang="0">
                  <a:pos x="18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0" y="43"/>
                </a:cxn>
              </a:cxnLst>
              <a:rect l="0" t="0" r="r" b="b"/>
              <a:pathLst>
                <a:path w="47" h="132">
                  <a:moveTo>
                    <a:pt x="30" y="43"/>
                  </a:moveTo>
                  <a:lnTo>
                    <a:pt x="30" y="108"/>
                  </a:lnTo>
                  <a:lnTo>
                    <a:pt x="32" y="112"/>
                  </a:lnTo>
                  <a:lnTo>
                    <a:pt x="32" y="114"/>
                  </a:lnTo>
                  <a:lnTo>
                    <a:pt x="35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1" y="130"/>
                  </a:lnTo>
                  <a:lnTo>
                    <a:pt x="36" y="130"/>
                  </a:lnTo>
                  <a:lnTo>
                    <a:pt x="33" y="132"/>
                  </a:lnTo>
                  <a:lnTo>
                    <a:pt x="27" y="130"/>
                  </a:lnTo>
                  <a:lnTo>
                    <a:pt x="23" y="129"/>
                  </a:lnTo>
                  <a:lnTo>
                    <a:pt x="18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7" name="Freeform 35"/>
            <p:cNvSpPr>
              <a:spLocks noEditPoints="1"/>
            </p:cNvSpPr>
            <p:nvPr/>
          </p:nvSpPr>
          <p:spPr bwMode="auto">
            <a:xfrm>
              <a:off x="2510" y="1181"/>
              <a:ext cx="10" cy="89"/>
            </a:xfrm>
            <a:custGeom>
              <a:avLst/>
              <a:gdLst/>
              <a:ahLst/>
              <a:cxnLst>
                <a:cxn ang="0">
                  <a:pos x="16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6" y="37"/>
                </a:cxn>
                <a:cxn ang="0">
                  <a:pos x="16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9"/>
                </a:cxn>
                <a:cxn ang="0">
                  <a:pos x="0" y="19"/>
                </a:cxn>
              </a:cxnLst>
              <a:rect l="0" t="0" r="r" b="b"/>
              <a:pathLst>
                <a:path w="16" h="139">
                  <a:moveTo>
                    <a:pt x="16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6" y="37"/>
                  </a:lnTo>
                  <a:lnTo>
                    <a:pt x="16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8" name="Freeform 36"/>
            <p:cNvSpPr>
              <a:spLocks noEditPoints="1"/>
            </p:cNvSpPr>
            <p:nvPr/>
          </p:nvSpPr>
          <p:spPr bwMode="auto">
            <a:xfrm>
              <a:off x="2536" y="1203"/>
              <a:ext cx="61" cy="68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49" name="Freeform 37"/>
            <p:cNvSpPr>
              <a:spLocks/>
            </p:cNvSpPr>
            <p:nvPr/>
          </p:nvSpPr>
          <p:spPr bwMode="auto">
            <a:xfrm>
              <a:off x="2611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0" name="Freeform 38"/>
            <p:cNvSpPr>
              <a:spLocks noEditPoints="1"/>
            </p:cNvSpPr>
            <p:nvPr/>
          </p:nvSpPr>
          <p:spPr bwMode="auto">
            <a:xfrm>
              <a:off x="1308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1" name="Freeform 39"/>
            <p:cNvSpPr>
              <a:spLocks/>
            </p:cNvSpPr>
            <p:nvPr/>
          </p:nvSpPr>
          <p:spPr bwMode="auto">
            <a:xfrm>
              <a:off x="1377" y="1326"/>
              <a:ext cx="31" cy="91"/>
            </a:xfrm>
            <a:custGeom>
              <a:avLst/>
              <a:gdLst/>
              <a:ahLst/>
              <a:cxnLst>
                <a:cxn ang="0">
                  <a:pos x="30" y="54"/>
                </a:cxn>
                <a:cxn ang="0">
                  <a:pos x="30" y="141"/>
                </a:cxn>
                <a:cxn ang="0">
                  <a:pos x="14" y="141"/>
                </a:cxn>
                <a:cxn ang="0">
                  <a:pos x="14" y="54"/>
                </a:cxn>
                <a:cxn ang="0">
                  <a:pos x="0" y="54"/>
                </a:cxn>
                <a:cxn ang="0">
                  <a:pos x="0" y="39"/>
                </a:cxn>
                <a:cxn ang="0">
                  <a:pos x="14" y="39"/>
                </a:cxn>
                <a:cxn ang="0">
                  <a:pos x="14" y="23"/>
                </a:cxn>
                <a:cxn ang="0">
                  <a:pos x="15" y="12"/>
                </a:cxn>
                <a:cxn ang="0">
                  <a:pos x="21" y="5"/>
                </a:cxn>
                <a:cxn ang="0">
                  <a:pos x="29" y="2"/>
                </a:cxn>
                <a:cxn ang="0">
                  <a:pos x="39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48" y="15"/>
                </a:cxn>
                <a:cxn ang="0">
                  <a:pos x="44" y="15"/>
                </a:cxn>
                <a:cxn ang="0">
                  <a:pos x="41" y="15"/>
                </a:cxn>
                <a:cxn ang="0">
                  <a:pos x="36" y="15"/>
                </a:cxn>
                <a:cxn ang="0">
                  <a:pos x="33" y="17"/>
                </a:cxn>
                <a:cxn ang="0">
                  <a:pos x="32" y="20"/>
                </a:cxn>
                <a:cxn ang="0">
                  <a:pos x="30" y="23"/>
                </a:cxn>
                <a:cxn ang="0">
                  <a:pos x="30" y="27"/>
                </a:cxn>
                <a:cxn ang="0">
                  <a:pos x="30" y="39"/>
                </a:cxn>
                <a:cxn ang="0">
                  <a:pos x="48" y="39"/>
                </a:cxn>
                <a:cxn ang="0">
                  <a:pos x="48" y="54"/>
                </a:cxn>
                <a:cxn ang="0">
                  <a:pos x="30" y="54"/>
                </a:cxn>
              </a:cxnLst>
              <a:rect l="0" t="0" r="r" b="b"/>
              <a:pathLst>
                <a:path w="48" h="141">
                  <a:moveTo>
                    <a:pt x="30" y="54"/>
                  </a:moveTo>
                  <a:lnTo>
                    <a:pt x="30" y="141"/>
                  </a:lnTo>
                  <a:lnTo>
                    <a:pt x="14" y="141"/>
                  </a:lnTo>
                  <a:lnTo>
                    <a:pt x="14" y="54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14" y="39"/>
                  </a:lnTo>
                  <a:lnTo>
                    <a:pt x="14" y="23"/>
                  </a:lnTo>
                  <a:lnTo>
                    <a:pt x="15" y="12"/>
                  </a:lnTo>
                  <a:lnTo>
                    <a:pt x="21" y="5"/>
                  </a:lnTo>
                  <a:lnTo>
                    <a:pt x="29" y="2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1" y="15"/>
                  </a:lnTo>
                  <a:lnTo>
                    <a:pt x="36" y="15"/>
                  </a:lnTo>
                  <a:lnTo>
                    <a:pt x="33" y="17"/>
                  </a:lnTo>
                  <a:lnTo>
                    <a:pt x="32" y="20"/>
                  </a:lnTo>
                  <a:lnTo>
                    <a:pt x="30" y="23"/>
                  </a:lnTo>
                  <a:lnTo>
                    <a:pt x="30" y="27"/>
                  </a:lnTo>
                  <a:lnTo>
                    <a:pt x="30" y="39"/>
                  </a:lnTo>
                  <a:lnTo>
                    <a:pt x="48" y="39"/>
                  </a:lnTo>
                  <a:lnTo>
                    <a:pt x="48" y="54"/>
                  </a:lnTo>
                  <a:lnTo>
                    <a:pt x="3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2" name="Freeform 40"/>
            <p:cNvSpPr>
              <a:spLocks noEditPoints="1"/>
            </p:cNvSpPr>
            <p:nvPr/>
          </p:nvSpPr>
          <p:spPr bwMode="auto">
            <a:xfrm>
              <a:off x="1460" y="1327"/>
              <a:ext cx="74" cy="90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66" y="16"/>
                </a:cxn>
                <a:cxn ang="0">
                  <a:pos x="72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9" y="28"/>
                </a:cxn>
                <a:cxn ang="0">
                  <a:pos x="90" y="39"/>
                </a:cxn>
                <a:cxn ang="0">
                  <a:pos x="89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3" y="63"/>
                </a:cxn>
                <a:cxn ang="0">
                  <a:pos x="20" y="63"/>
                </a:cxn>
                <a:cxn ang="0">
                  <a:pos x="20" y="16"/>
                </a:cxn>
                <a:cxn ang="0">
                  <a:pos x="20" y="79"/>
                </a:cxn>
                <a:cxn ang="0">
                  <a:pos x="65" y="79"/>
                </a:cxn>
                <a:cxn ang="0">
                  <a:pos x="75" y="81"/>
                </a:cxn>
                <a:cxn ang="0">
                  <a:pos x="83" y="85"/>
                </a:cxn>
                <a:cxn ang="0">
                  <a:pos x="87" y="90"/>
                </a:cxn>
                <a:cxn ang="0">
                  <a:pos x="89" y="97"/>
                </a:cxn>
                <a:cxn ang="0">
                  <a:pos x="89" y="103"/>
                </a:cxn>
                <a:cxn ang="0">
                  <a:pos x="90" y="114"/>
                </a:cxn>
                <a:cxn ang="0">
                  <a:pos x="90" y="127"/>
                </a:cxn>
                <a:cxn ang="0">
                  <a:pos x="93" y="139"/>
                </a:cxn>
                <a:cxn ang="0">
                  <a:pos x="116" y="139"/>
                </a:cxn>
                <a:cxn ang="0">
                  <a:pos x="116" y="136"/>
                </a:cxn>
                <a:cxn ang="0">
                  <a:pos x="113" y="133"/>
                </a:cxn>
                <a:cxn ang="0">
                  <a:pos x="110" y="130"/>
                </a:cxn>
                <a:cxn ang="0">
                  <a:pos x="110" y="127"/>
                </a:cxn>
                <a:cxn ang="0">
                  <a:pos x="108" y="121"/>
                </a:cxn>
                <a:cxn ang="0">
                  <a:pos x="108" y="97"/>
                </a:cxn>
                <a:cxn ang="0">
                  <a:pos x="105" y="85"/>
                </a:cxn>
                <a:cxn ang="0">
                  <a:pos x="102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8" y="66"/>
                </a:cxn>
                <a:cxn ang="0">
                  <a:pos x="104" y="60"/>
                </a:cxn>
                <a:cxn ang="0">
                  <a:pos x="108" y="51"/>
                </a:cxn>
                <a:cxn ang="0">
                  <a:pos x="110" y="37"/>
                </a:cxn>
                <a:cxn ang="0">
                  <a:pos x="108" y="22"/>
                </a:cxn>
                <a:cxn ang="0">
                  <a:pos x="101" y="12"/>
                </a:cxn>
                <a:cxn ang="0">
                  <a:pos x="90" y="4"/>
                </a:cxn>
                <a:cxn ang="0">
                  <a:pos x="78" y="1"/>
                </a:cxn>
                <a:cxn ang="0">
                  <a:pos x="65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20" y="139"/>
                </a:cxn>
                <a:cxn ang="0">
                  <a:pos x="20" y="79"/>
                </a:cxn>
              </a:cxnLst>
              <a:rect l="0" t="0" r="r" b="b"/>
              <a:pathLst>
                <a:path w="116" h="139">
                  <a:moveTo>
                    <a:pt x="20" y="16"/>
                  </a:moveTo>
                  <a:lnTo>
                    <a:pt x="66" y="16"/>
                  </a:lnTo>
                  <a:lnTo>
                    <a:pt x="72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9" y="28"/>
                  </a:lnTo>
                  <a:lnTo>
                    <a:pt x="90" y="39"/>
                  </a:lnTo>
                  <a:lnTo>
                    <a:pt x="89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3" y="63"/>
                  </a:lnTo>
                  <a:lnTo>
                    <a:pt x="20" y="63"/>
                  </a:lnTo>
                  <a:lnTo>
                    <a:pt x="20" y="16"/>
                  </a:lnTo>
                  <a:close/>
                  <a:moveTo>
                    <a:pt x="20" y="79"/>
                  </a:moveTo>
                  <a:lnTo>
                    <a:pt x="65" y="79"/>
                  </a:lnTo>
                  <a:lnTo>
                    <a:pt x="75" y="81"/>
                  </a:lnTo>
                  <a:lnTo>
                    <a:pt x="83" y="85"/>
                  </a:lnTo>
                  <a:lnTo>
                    <a:pt x="87" y="90"/>
                  </a:lnTo>
                  <a:lnTo>
                    <a:pt x="89" y="97"/>
                  </a:lnTo>
                  <a:lnTo>
                    <a:pt x="89" y="103"/>
                  </a:lnTo>
                  <a:lnTo>
                    <a:pt x="90" y="114"/>
                  </a:lnTo>
                  <a:lnTo>
                    <a:pt x="90" y="127"/>
                  </a:lnTo>
                  <a:lnTo>
                    <a:pt x="93" y="139"/>
                  </a:lnTo>
                  <a:lnTo>
                    <a:pt x="116" y="139"/>
                  </a:lnTo>
                  <a:lnTo>
                    <a:pt x="116" y="136"/>
                  </a:lnTo>
                  <a:lnTo>
                    <a:pt x="113" y="133"/>
                  </a:lnTo>
                  <a:lnTo>
                    <a:pt x="110" y="130"/>
                  </a:lnTo>
                  <a:lnTo>
                    <a:pt x="110" y="127"/>
                  </a:lnTo>
                  <a:lnTo>
                    <a:pt x="108" y="121"/>
                  </a:lnTo>
                  <a:lnTo>
                    <a:pt x="108" y="97"/>
                  </a:lnTo>
                  <a:lnTo>
                    <a:pt x="105" y="85"/>
                  </a:lnTo>
                  <a:lnTo>
                    <a:pt x="102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8" y="66"/>
                  </a:lnTo>
                  <a:lnTo>
                    <a:pt x="104" y="60"/>
                  </a:lnTo>
                  <a:lnTo>
                    <a:pt x="108" y="51"/>
                  </a:lnTo>
                  <a:lnTo>
                    <a:pt x="110" y="37"/>
                  </a:lnTo>
                  <a:lnTo>
                    <a:pt x="108" y="22"/>
                  </a:lnTo>
                  <a:lnTo>
                    <a:pt x="101" y="12"/>
                  </a:lnTo>
                  <a:lnTo>
                    <a:pt x="90" y="4"/>
                  </a:lnTo>
                  <a:lnTo>
                    <a:pt x="78" y="1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20" y="139"/>
                  </a:lnTo>
                  <a:lnTo>
                    <a:pt x="20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3" name="Freeform 41"/>
            <p:cNvSpPr>
              <a:spLocks noEditPoints="1"/>
            </p:cNvSpPr>
            <p:nvPr/>
          </p:nvSpPr>
          <p:spPr bwMode="auto">
            <a:xfrm>
              <a:off x="1547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5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1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4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29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6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5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1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4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29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6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4" name="Freeform 42"/>
            <p:cNvSpPr>
              <a:spLocks noEditPoints="1"/>
            </p:cNvSpPr>
            <p:nvPr/>
          </p:nvSpPr>
          <p:spPr bwMode="auto">
            <a:xfrm>
              <a:off x="1617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3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8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10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3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8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10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5" name="Freeform 43"/>
            <p:cNvSpPr>
              <a:spLocks/>
            </p:cNvSpPr>
            <p:nvPr/>
          </p:nvSpPr>
          <p:spPr bwMode="auto">
            <a:xfrm>
              <a:off x="1727" y="1325"/>
              <a:ext cx="79" cy="94"/>
            </a:xfrm>
            <a:custGeom>
              <a:avLst/>
              <a:gdLst/>
              <a:ahLst/>
              <a:cxnLst>
                <a:cxn ang="0">
                  <a:pos x="103" y="45"/>
                </a:cxn>
                <a:cxn ang="0">
                  <a:pos x="99" y="33"/>
                </a:cxn>
                <a:cxn ang="0">
                  <a:pos x="91" y="24"/>
                </a:cxn>
                <a:cxn ang="0">
                  <a:pos x="82" y="19"/>
                </a:cxn>
                <a:cxn ang="0">
                  <a:pos x="73" y="16"/>
                </a:cxn>
                <a:cxn ang="0">
                  <a:pos x="64" y="16"/>
                </a:cxn>
                <a:cxn ang="0">
                  <a:pos x="51" y="18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22" y="51"/>
                </a:cxn>
                <a:cxn ang="0">
                  <a:pos x="19" y="70"/>
                </a:cxn>
                <a:cxn ang="0">
                  <a:pos x="21" y="90"/>
                </a:cxn>
                <a:cxn ang="0">
                  <a:pos x="25" y="105"/>
                </a:cxn>
                <a:cxn ang="0">
                  <a:pos x="34" y="118"/>
                </a:cxn>
                <a:cxn ang="0">
                  <a:pos x="48" y="126"/>
                </a:cxn>
                <a:cxn ang="0">
                  <a:pos x="66" y="129"/>
                </a:cxn>
                <a:cxn ang="0">
                  <a:pos x="73" y="127"/>
                </a:cxn>
                <a:cxn ang="0">
                  <a:pos x="82" y="124"/>
                </a:cxn>
                <a:cxn ang="0">
                  <a:pos x="91" y="118"/>
                </a:cxn>
                <a:cxn ang="0">
                  <a:pos x="100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8" y="111"/>
                </a:cxn>
                <a:cxn ang="0">
                  <a:pos x="109" y="124"/>
                </a:cxn>
                <a:cxn ang="0">
                  <a:pos x="99" y="135"/>
                </a:cxn>
                <a:cxn ang="0">
                  <a:pos x="88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3" y="145"/>
                </a:cxn>
                <a:cxn ang="0">
                  <a:pos x="48" y="144"/>
                </a:cxn>
                <a:cxn ang="0">
                  <a:pos x="33" y="138"/>
                </a:cxn>
                <a:cxn ang="0">
                  <a:pos x="19" y="129"/>
                </a:cxn>
                <a:cxn ang="0">
                  <a:pos x="9" y="114"/>
                </a:cxn>
                <a:cxn ang="0">
                  <a:pos x="3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2" y="28"/>
                </a:cxn>
                <a:cxn ang="0">
                  <a:pos x="25" y="12"/>
                </a:cxn>
                <a:cxn ang="0">
                  <a:pos x="43" y="3"/>
                </a:cxn>
                <a:cxn ang="0">
                  <a:pos x="64" y="0"/>
                </a:cxn>
                <a:cxn ang="0">
                  <a:pos x="84" y="1"/>
                </a:cxn>
                <a:cxn ang="0">
                  <a:pos x="100" y="9"/>
                </a:cxn>
                <a:cxn ang="0">
                  <a:pos x="111" y="19"/>
                </a:cxn>
                <a:cxn ang="0">
                  <a:pos x="118" y="31"/>
                </a:cxn>
                <a:cxn ang="0">
                  <a:pos x="123" y="45"/>
                </a:cxn>
                <a:cxn ang="0">
                  <a:pos x="103" y="45"/>
                </a:cxn>
              </a:cxnLst>
              <a:rect l="0" t="0" r="r" b="b"/>
              <a:pathLst>
                <a:path w="123" h="145">
                  <a:moveTo>
                    <a:pt x="103" y="45"/>
                  </a:moveTo>
                  <a:lnTo>
                    <a:pt x="99" y="33"/>
                  </a:lnTo>
                  <a:lnTo>
                    <a:pt x="91" y="24"/>
                  </a:lnTo>
                  <a:lnTo>
                    <a:pt x="82" y="19"/>
                  </a:lnTo>
                  <a:lnTo>
                    <a:pt x="73" y="16"/>
                  </a:lnTo>
                  <a:lnTo>
                    <a:pt x="64" y="16"/>
                  </a:lnTo>
                  <a:lnTo>
                    <a:pt x="51" y="18"/>
                  </a:lnTo>
                  <a:lnTo>
                    <a:pt x="39" y="25"/>
                  </a:lnTo>
                  <a:lnTo>
                    <a:pt x="28" y="36"/>
                  </a:lnTo>
                  <a:lnTo>
                    <a:pt x="22" y="51"/>
                  </a:lnTo>
                  <a:lnTo>
                    <a:pt x="19" y="70"/>
                  </a:lnTo>
                  <a:lnTo>
                    <a:pt x="21" y="90"/>
                  </a:lnTo>
                  <a:lnTo>
                    <a:pt x="25" y="105"/>
                  </a:lnTo>
                  <a:lnTo>
                    <a:pt x="34" y="118"/>
                  </a:lnTo>
                  <a:lnTo>
                    <a:pt x="48" y="126"/>
                  </a:lnTo>
                  <a:lnTo>
                    <a:pt x="66" y="129"/>
                  </a:lnTo>
                  <a:lnTo>
                    <a:pt x="73" y="127"/>
                  </a:lnTo>
                  <a:lnTo>
                    <a:pt x="82" y="124"/>
                  </a:lnTo>
                  <a:lnTo>
                    <a:pt x="91" y="118"/>
                  </a:lnTo>
                  <a:lnTo>
                    <a:pt x="100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8" y="111"/>
                  </a:lnTo>
                  <a:lnTo>
                    <a:pt x="109" y="124"/>
                  </a:lnTo>
                  <a:lnTo>
                    <a:pt x="99" y="135"/>
                  </a:lnTo>
                  <a:lnTo>
                    <a:pt x="88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3" y="145"/>
                  </a:lnTo>
                  <a:lnTo>
                    <a:pt x="48" y="144"/>
                  </a:lnTo>
                  <a:lnTo>
                    <a:pt x="33" y="138"/>
                  </a:lnTo>
                  <a:lnTo>
                    <a:pt x="19" y="129"/>
                  </a:lnTo>
                  <a:lnTo>
                    <a:pt x="9" y="114"/>
                  </a:lnTo>
                  <a:lnTo>
                    <a:pt x="3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2" y="28"/>
                  </a:lnTo>
                  <a:lnTo>
                    <a:pt x="25" y="12"/>
                  </a:lnTo>
                  <a:lnTo>
                    <a:pt x="43" y="3"/>
                  </a:lnTo>
                  <a:lnTo>
                    <a:pt x="64" y="0"/>
                  </a:lnTo>
                  <a:lnTo>
                    <a:pt x="84" y="1"/>
                  </a:lnTo>
                  <a:lnTo>
                    <a:pt x="100" y="9"/>
                  </a:lnTo>
                  <a:lnTo>
                    <a:pt x="111" y="19"/>
                  </a:lnTo>
                  <a:lnTo>
                    <a:pt x="118" y="31"/>
                  </a:lnTo>
                  <a:lnTo>
                    <a:pt x="123" y="45"/>
                  </a:lnTo>
                  <a:lnTo>
                    <a:pt x="10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6" name="Freeform 44"/>
            <p:cNvSpPr>
              <a:spLocks/>
            </p:cNvSpPr>
            <p:nvPr/>
          </p:nvSpPr>
          <p:spPr bwMode="auto">
            <a:xfrm>
              <a:off x="1824" y="1349"/>
              <a:ext cx="31" cy="68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7" name="Freeform 45"/>
            <p:cNvSpPr>
              <a:spLocks noEditPoints="1"/>
            </p:cNvSpPr>
            <p:nvPr/>
          </p:nvSpPr>
          <p:spPr bwMode="auto">
            <a:xfrm>
              <a:off x="1862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9" y="45"/>
                </a:cxn>
                <a:cxn ang="0">
                  <a:pos x="21" y="35"/>
                </a:cxn>
                <a:cxn ang="0">
                  <a:pos x="27" y="26"/>
                </a:cxn>
                <a:cxn ang="0">
                  <a:pos x="34" y="18"/>
                </a:cxn>
                <a:cxn ang="0">
                  <a:pos x="48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6" y="45"/>
                </a:cxn>
                <a:cxn ang="0">
                  <a:pos x="76" y="54"/>
                </a:cxn>
                <a:cxn ang="0">
                  <a:pos x="76" y="63"/>
                </a:cxn>
                <a:cxn ang="0">
                  <a:pos x="73" y="74"/>
                </a:cxn>
                <a:cxn ang="0">
                  <a:pos x="69" y="83"/>
                </a:cxn>
                <a:cxn ang="0">
                  <a:pos x="60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7" y="83"/>
                </a:cxn>
                <a:cxn ang="0">
                  <a:pos x="21" y="74"/>
                </a:cxn>
                <a:cxn ang="0">
                  <a:pos x="19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3" y="69"/>
                </a:cxn>
                <a:cxn ang="0">
                  <a:pos x="7" y="84"/>
                </a:cxn>
                <a:cxn ang="0">
                  <a:pos x="16" y="96"/>
                </a:cxn>
                <a:cxn ang="0">
                  <a:pos x="30" y="104"/>
                </a:cxn>
                <a:cxn ang="0">
                  <a:pos x="48" y="107"/>
                </a:cxn>
                <a:cxn ang="0">
                  <a:pos x="64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4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2"/>
                </a:cxn>
                <a:cxn ang="0">
                  <a:pos x="7" y="24"/>
                </a:cxn>
                <a:cxn ang="0">
                  <a:pos x="3" y="38"/>
                </a:cxn>
                <a:cxn ang="0">
                  <a:pos x="0" y="54"/>
                </a:cxn>
              </a:cxnLst>
              <a:rect l="0" t="0" r="r" b="b"/>
              <a:pathLst>
                <a:path w="94" h="107">
                  <a:moveTo>
                    <a:pt x="18" y="54"/>
                  </a:moveTo>
                  <a:lnTo>
                    <a:pt x="19" y="45"/>
                  </a:lnTo>
                  <a:lnTo>
                    <a:pt x="21" y="35"/>
                  </a:lnTo>
                  <a:lnTo>
                    <a:pt x="27" y="26"/>
                  </a:lnTo>
                  <a:lnTo>
                    <a:pt x="34" y="18"/>
                  </a:lnTo>
                  <a:lnTo>
                    <a:pt x="48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6" y="45"/>
                  </a:lnTo>
                  <a:lnTo>
                    <a:pt x="76" y="54"/>
                  </a:lnTo>
                  <a:lnTo>
                    <a:pt x="76" y="63"/>
                  </a:lnTo>
                  <a:lnTo>
                    <a:pt x="73" y="74"/>
                  </a:lnTo>
                  <a:lnTo>
                    <a:pt x="69" y="83"/>
                  </a:lnTo>
                  <a:lnTo>
                    <a:pt x="60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7" y="83"/>
                  </a:lnTo>
                  <a:lnTo>
                    <a:pt x="21" y="74"/>
                  </a:lnTo>
                  <a:lnTo>
                    <a:pt x="19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3" y="69"/>
                  </a:lnTo>
                  <a:lnTo>
                    <a:pt x="7" y="84"/>
                  </a:lnTo>
                  <a:lnTo>
                    <a:pt x="16" y="96"/>
                  </a:lnTo>
                  <a:lnTo>
                    <a:pt x="30" y="104"/>
                  </a:lnTo>
                  <a:lnTo>
                    <a:pt x="48" y="107"/>
                  </a:lnTo>
                  <a:lnTo>
                    <a:pt x="64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4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2"/>
                  </a:lnTo>
                  <a:lnTo>
                    <a:pt x="7" y="24"/>
                  </a:lnTo>
                  <a:lnTo>
                    <a:pt x="3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8" name="Freeform 46"/>
            <p:cNvSpPr>
              <a:spLocks/>
            </p:cNvSpPr>
            <p:nvPr/>
          </p:nvSpPr>
          <p:spPr bwMode="auto">
            <a:xfrm>
              <a:off x="1934" y="1349"/>
              <a:ext cx="53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7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7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8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7" y="39"/>
                  </a:lnTo>
                  <a:lnTo>
                    <a:pt x="31" y="41"/>
                  </a:lnTo>
                  <a:lnTo>
                    <a:pt x="39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1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7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7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59" name="Freeform 47"/>
            <p:cNvSpPr>
              <a:spLocks/>
            </p:cNvSpPr>
            <p:nvPr/>
          </p:nvSpPr>
          <p:spPr bwMode="auto">
            <a:xfrm>
              <a:off x="1998" y="1349"/>
              <a:ext cx="54" cy="70"/>
            </a:xfrm>
            <a:custGeom>
              <a:avLst/>
              <a:gdLst/>
              <a:ahLst/>
              <a:cxnLst>
                <a:cxn ang="0">
                  <a:pos x="65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6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6" y="92"/>
                </a:cxn>
                <a:cxn ang="0">
                  <a:pos x="65" y="86"/>
                </a:cxn>
                <a:cxn ang="0">
                  <a:pos x="68" y="77"/>
                </a:cxn>
                <a:cxn ang="0">
                  <a:pos x="65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8" y="45"/>
                </a:cxn>
                <a:cxn ang="0">
                  <a:pos x="8" y="18"/>
                </a:cxn>
                <a:cxn ang="0">
                  <a:pos x="29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5" y="32"/>
                </a:cxn>
              </a:cxnLst>
              <a:rect l="0" t="0" r="r" b="b"/>
              <a:pathLst>
                <a:path w="84" h="108">
                  <a:moveTo>
                    <a:pt x="65" y="32"/>
                  </a:moveTo>
                  <a:lnTo>
                    <a:pt x="65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3" y="17"/>
                  </a:lnTo>
                  <a:lnTo>
                    <a:pt x="48" y="15"/>
                  </a:lnTo>
                  <a:lnTo>
                    <a:pt x="41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9" y="18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1" y="26"/>
                  </a:lnTo>
                  <a:lnTo>
                    <a:pt x="21" y="30"/>
                  </a:lnTo>
                  <a:lnTo>
                    <a:pt x="21" y="33"/>
                  </a:lnTo>
                  <a:lnTo>
                    <a:pt x="23" y="38"/>
                  </a:lnTo>
                  <a:lnTo>
                    <a:pt x="27" y="39"/>
                  </a:lnTo>
                  <a:lnTo>
                    <a:pt x="32" y="41"/>
                  </a:lnTo>
                  <a:lnTo>
                    <a:pt x="39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4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8" y="95"/>
                  </a:lnTo>
                  <a:lnTo>
                    <a:pt x="3" y="87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8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6" y="92"/>
                  </a:lnTo>
                  <a:lnTo>
                    <a:pt x="60" y="89"/>
                  </a:lnTo>
                  <a:lnTo>
                    <a:pt x="65" y="86"/>
                  </a:lnTo>
                  <a:lnTo>
                    <a:pt x="66" y="81"/>
                  </a:lnTo>
                  <a:lnTo>
                    <a:pt x="68" y="77"/>
                  </a:lnTo>
                  <a:lnTo>
                    <a:pt x="66" y="72"/>
                  </a:lnTo>
                  <a:lnTo>
                    <a:pt x="65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8" y="45"/>
                  </a:lnTo>
                  <a:lnTo>
                    <a:pt x="5" y="33"/>
                  </a:lnTo>
                  <a:lnTo>
                    <a:pt x="8" y="18"/>
                  </a:lnTo>
                  <a:lnTo>
                    <a:pt x="15" y="8"/>
                  </a:lnTo>
                  <a:lnTo>
                    <a:pt x="29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9" y="8"/>
                  </a:lnTo>
                  <a:lnTo>
                    <a:pt x="75" y="15"/>
                  </a:lnTo>
                  <a:lnTo>
                    <a:pt x="80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5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0" name="Freeform 48"/>
            <p:cNvSpPr>
              <a:spLocks noEditPoints="1"/>
            </p:cNvSpPr>
            <p:nvPr/>
          </p:nvSpPr>
          <p:spPr bwMode="auto">
            <a:xfrm>
              <a:off x="2100" y="1349"/>
              <a:ext cx="62" cy="70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2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20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41" y="59"/>
                </a:cxn>
                <a:cxn ang="0">
                  <a:pos x="65" y="56"/>
                </a:cxn>
                <a:cxn ang="0">
                  <a:pos x="68" y="69"/>
                </a:cxn>
                <a:cxn ang="0">
                  <a:pos x="23" y="32"/>
                </a:cxn>
                <a:cxn ang="0">
                  <a:pos x="24" y="24"/>
                </a:cxn>
                <a:cxn ang="0">
                  <a:pos x="29" y="18"/>
                </a:cxn>
                <a:cxn ang="0">
                  <a:pos x="38" y="15"/>
                </a:cxn>
                <a:cxn ang="0">
                  <a:pos x="53" y="15"/>
                </a:cxn>
                <a:cxn ang="0">
                  <a:pos x="63" y="18"/>
                </a:cxn>
                <a:cxn ang="0">
                  <a:pos x="68" y="26"/>
                </a:cxn>
                <a:cxn ang="0">
                  <a:pos x="68" y="36"/>
                </a:cxn>
                <a:cxn ang="0">
                  <a:pos x="66" y="41"/>
                </a:cxn>
                <a:cxn ang="0">
                  <a:pos x="62" y="42"/>
                </a:cxn>
                <a:cxn ang="0">
                  <a:pos x="32" y="47"/>
                </a:cxn>
                <a:cxn ang="0">
                  <a:pos x="9" y="57"/>
                </a:cxn>
                <a:cxn ang="0">
                  <a:pos x="2" y="72"/>
                </a:cxn>
                <a:cxn ang="0">
                  <a:pos x="3" y="90"/>
                </a:cxn>
                <a:cxn ang="0">
                  <a:pos x="20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2" y="101"/>
                </a:cxn>
                <a:cxn ang="0">
                  <a:pos x="77" y="105"/>
                </a:cxn>
                <a:cxn ang="0">
                  <a:pos x="87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7" y="92"/>
                </a:cxn>
                <a:cxn ang="0">
                  <a:pos x="86" y="87"/>
                </a:cxn>
                <a:cxn ang="0">
                  <a:pos x="83" y="18"/>
                </a:cxn>
                <a:cxn ang="0">
                  <a:pos x="69" y="5"/>
                </a:cxn>
                <a:cxn ang="0">
                  <a:pos x="53" y="0"/>
                </a:cxn>
                <a:cxn ang="0">
                  <a:pos x="30" y="2"/>
                </a:cxn>
                <a:cxn ang="0">
                  <a:pos x="9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6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2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20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9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41" y="59"/>
                  </a:lnTo>
                  <a:lnTo>
                    <a:pt x="56" y="57"/>
                  </a:lnTo>
                  <a:lnTo>
                    <a:pt x="65" y="56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3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5" y="15"/>
                  </a:lnTo>
                  <a:lnTo>
                    <a:pt x="53" y="15"/>
                  </a:lnTo>
                  <a:lnTo>
                    <a:pt x="59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9" y="32"/>
                  </a:lnTo>
                  <a:lnTo>
                    <a:pt x="68" y="36"/>
                  </a:lnTo>
                  <a:lnTo>
                    <a:pt x="68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60" y="44"/>
                  </a:lnTo>
                  <a:lnTo>
                    <a:pt x="32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1" y="98"/>
                  </a:lnTo>
                  <a:lnTo>
                    <a:pt x="72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7" y="92"/>
                  </a:lnTo>
                  <a:lnTo>
                    <a:pt x="86" y="90"/>
                  </a:lnTo>
                  <a:lnTo>
                    <a:pt x="86" y="87"/>
                  </a:lnTo>
                  <a:lnTo>
                    <a:pt x="86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2" y="2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1" name="Freeform 49"/>
            <p:cNvSpPr>
              <a:spLocks/>
            </p:cNvSpPr>
            <p:nvPr/>
          </p:nvSpPr>
          <p:spPr bwMode="auto">
            <a:xfrm>
              <a:off x="2175" y="1349"/>
              <a:ext cx="53" cy="68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6" y="18"/>
                </a:cxn>
                <a:cxn ang="0">
                  <a:pos x="45" y="15"/>
                </a:cxn>
                <a:cxn ang="0">
                  <a:pos x="38" y="17"/>
                </a:cxn>
                <a:cxn ang="0">
                  <a:pos x="32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6" y="18"/>
                  </a:lnTo>
                  <a:lnTo>
                    <a:pt x="45" y="15"/>
                  </a:lnTo>
                  <a:lnTo>
                    <a:pt x="38" y="17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2" name="Freeform 50"/>
            <p:cNvSpPr>
              <a:spLocks noEditPoints="1"/>
            </p:cNvSpPr>
            <p:nvPr/>
          </p:nvSpPr>
          <p:spPr bwMode="auto">
            <a:xfrm>
              <a:off x="2244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1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58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8" y="139"/>
                </a:cxn>
                <a:cxn ang="0">
                  <a:pos x="45" y="142"/>
                </a:cxn>
                <a:cxn ang="0">
                  <a:pos x="54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1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58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8" y="139"/>
                  </a:lnTo>
                  <a:lnTo>
                    <a:pt x="45" y="142"/>
                  </a:lnTo>
                  <a:lnTo>
                    <a:pt x="54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3" name="Freeform 51"/>
            <p:cNvSpPr>
              <a:spLocks noEditPoints="1"/>
            </p:cNvSpPr>
            <p:nvPr/>
          </p:nvSpPr>
          <p:spPr bwMode="auto">
            <a:xfrm>
              <a:off x="2360" y="1327"/>
              <a:ext cx="73" cy="90"/>
            </a:xfrm>
            <a:custGeom>
              <a:avLst/>
              <a:gdLst/>
              <a:ahLst/>
              <a:cxnLst>
                <a:cxn ang="0">
                  <a:pos x="18" y="16"/>
                </a:cxn>
                <a:cxn ang="0">
                  <a:pos x="64" y="16"/>
                </a:cxn>
                <a:cxn ang="0">
                  <a:pos x="70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8" y="28"/>
                </a:cxn>
                <a:cxn ang="0">
                  <a:pos x="90" y="39"/>
                </a:cxn>
                <a:cxn ang="0">
                  <a:pos x="87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1" y="63"/>
                </a:cxn>
                <a:cxn ang="0">
                  <a:pos x="18" y="63"/>
                </a:cxn>
                <a:cxn ang="0">
                  <a:pos x="18" y="16"/>
                </a:cxn>
                <a:cxn ang="0">
                  <a:pos x="18" y="79"/>
                </a:cxn>
                <a:cxn ang="0">
                  <a:pos x="63" y="79"/>
                </a:cxn>
                <a:cxn ang="0">
                  <a:pos x="75" y="81"/>
                </a:cxn>
                <a:cxn ang="0">
                  <a:pos x="82" y="85"/>
                </a:cxn>
                <a:cxn ang="0">
                  <a:pos x="85" y="90"/>
                </a:cxn>
                <a:cxn ang="0">
                  <a:pos x="88" y="97"/>
                </a:cxn>
                <a:cxn ang="0">
                  <a:pos x="88" y="103"/>
                </a:cxn>
                <a:cxn ang="0">
                  <a:pos x="88" y="114"/>
                </a:cxn>
                <a:cxn ang="0">
                  <a:pos x="90" y="127"/>
                </a:cxn>
                <a:cxn ang="0">
                  <a:pos x="91" y="139"/>
                </a:cxn>
                <a:cxn ang="0">
                  <a:pos x="114" y="139"/>
                </a:cxn>
                <a:cxn ang="0">
                  <a:pos x="114" y="136"/>
                </a:cxn>
                <a:cxn ang="0">
                  <a:pos x="111" y="133"/>
                </a:cxn>
                <a:cxn ang="0">
                  <a:pos x="109" y="130"/>
                </a:cxn>
                <a:cxn ang="0">
                  <a:pos x="108" y="127"/>
                </a:cxn>
                <a:cxn ang="0">
                  <a:pos x="108" y="121"/>
                </a:cxn>
                <a:cxn ang="0">
                  <a:pos x="106" y="97"/>
                </a:cxn>
                <a:cxn ang="0">
                  <a:pos x="105" y="85"/>
                </a:cxn>
                <a:cxn ang="0">
                  <a:pos x="100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6" y="66"/>
                </a:cxn>
                <a:cxn ang="0">
                  <a:pos x="103" y="60"/>
                </a:cxn>
                <a:cxn ang="0">
                  <a:pos x="108" y="51"/>
                </a:cxn>
                <a:cxn ang="0">
                  <a:pos x="109" y="37"/>
                </a:cxn>
                <a:cxn ang="0">
                  <a:pos x="106" y="22"/>
                </a:cxn>
                <a:cxn ang="0">
                  <a:pos x="100" y="12"/>
                </a:cxn>
                <a:cxn ang="0">
                  <a:pos x="90" y="4"/>
                </a:cxn>
                <a:cxn ang="0">
                  <a:pos x="76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18" y="139"/>
                </a:cxn>
                <a:cxn ang="0">
                  <a:pos x="18" y="79"/>
                </a:cxn>
              </a:cxnLst>
              <a:rect l="0" t="0" r="r" b="b"/>
              <a:pathLst>
                <a:path w="114" h="139">
                  <a:moveTo>
                    <a:pt x="18" y="16"/>
                  </a:moveTo>
                  <a:lnTo>
                    <a:pt x="64" y="16"/>
                  </a:lnTo>
                  <a:lnTo>
                    <a:pt x="70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8" y="28"/>
                  </a:lnTo>
                  <a:lnTo>
                    <a:pt x="90" y="39"/>
                  </a:lnTo>
                  <a:lnTo>
                    <a:pt x="87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1" y="63"/>
                  </a:lnTo>
                  <a:lnTo>
                    <a:pt x="18" y="63"/>
                  </a:lnTo>
                  <a:lnTo>
                    <a:pt x="18" y="16"/>
                  </a:lnTo>
                  <a:close/>
                  <a:moveTo>
                    <a:pt x="18" y="79"/>
                  </a:moveTo>
                  <a:lnTo>
                    <a:pt x="63" y="79"/>
                  </a:lnTo>
                  <a:lnTo>
                    <a:pt x="75" y="81"/>
                  </a:lnTo>
                  <a:lnTo>
                    <a:pt x="82" y="85"/>
                  </a:lnTo>
                  <a:lnTo>
                    <a:pt x="85" y="90"/>
                  </a:lnTo>
                  <a:lnTo>
                    <a:pt x="88" y="97"/>
                  </a:lnTo>
                  <a:lnTo>
                    <a:pt x="88" y="103"/>
                  </a:lnTo>
                  <a:lnTo>
                    <a:pt x="88" y="114"/>
                  </a:lnTo>
                  <a:lnTo>
                    <a:pt x="90" y="127"/>
                  </a:lnTo>
                  <a:lnTo>
                    <a:pt x="91" y="139"/>
                  </a:lnTo>
                  <a:lnTo>
                    <a:pt x="114" y="139"/>
                  </a:lnTo>
                  <a:lnTo>
                    <a:pt x="114" y="136"/>
                  </a:lnTo>
                  <a:lnTo>
                    <a:pt x="111" y="133"/>
                  </a:lnTo>
                  <a:lnTo>
                    <a:pt x="109" y="130"/>
                  </a:lnTo>
                  <a:lnTo>
                    <a:pt x="108" y="127"/>
                  </a:lnTo>
                  <a:lnTo>
                    <a:pt x="108" y="121"/>
                  </a:lnTo>
                  <a:lnTo>
                    <a:pt x="106" y="97"/>
                  </a:lnTo>
                  <a:lnTo>
                    <a:pt x="105" y="85"/>
                  </a:lnTo>
                  <a:lnTo>
                    <a:pt x="100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6" y="66"/>
                  </a:lnTo>
                  <a:lnTo>
                    <a:pt x="103" y="60"/>
                  </a:lnTo>
                  <a:lnTo>
                    <a:pt x="108" y="51"/>
                  </a:lnTo>
                  <a:lnTo>
                    <a:pt x="109" y="37"/>
                  </a:lnTo>
                  <a:lnTo>
                    <a:pt x="106" y="22"/>
                  </a:lnTo>
                  <a:lnTo>
                    <a:pt x="100" y="12"/>
                  </a:lnTo>
                  <a:lnTo>
                    <a:pt x="90" y="4"/>
                  </a:lnTo>
                  <a:lnTo>
                    <a:pt x="76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18" y="139"/>
                  </a:lnTo>
                  <a:lnTo>
                    <a:pt x="18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4" name="Freeform 52"/>
            <p:cNvSpPr>
              <a:spLocks noEditPoints="1"/>
            </p:cNvSpPr>
            <p:nvPr/>
          </p:nvSpPr>
          <p:spPr bwMode="auto">
            <a:xfrm>
              <a:off x="2445" y="1349"/>
              <a:ext cx="60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5" name="Freeform 53"/>
            <p:cNvSpPr>
              <a:spLocks noEditPoints="1"/>
            </p:cNvSpPr>
            <p:nvPr/>
          </p:nvSpPr>
          <p:spPr bwMode="auto">
            <a:xfrm>
              <a:off x="2516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20" y="69"/>
                </a:cxn>
                <a:cxn ang="0">
                  <a:pos x="24" y="60"/>
                </a:cxn>
                <a:cxn ang="0">
                  <a:pos x="32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5" y="60"/>
                </a:cxn>
                <a:cxn ang="0">
                  <a:pos x="69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1" y="106"/>
                </a:cxn>
                <a:cxn ang="0">
                  <a:pos x="66" y="117"/>
                </a:cxn>
                <a:cxn ang="0">
                  <a:pos x="59" y="123"/>
                </a:cxn>
                <a:cxn ang="0">
                  <a:pos x="51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20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8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8" y="55"/>
                </a:cxn>
                <a:cxn ang="0">
                  <a:pos x="2" y="69"/>
                </a:cxn>
                <a:cxn ang="0">
                  <a:pos x="0" y="85"/>
                </a:cxn>
                <a:cxn ang="0">
                  <a:pos x="0" y="97"/>
                </a:cxn>
                <a:cxn ang="0">
                  <a:pos x="3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9" y="139"/>
                </a:cxn>
                <a:cxn ang="0">
                  <a:pos x="44" y="142"/>
                </a:cxn>
                <a:cxn ang="0">
                  <a:pos x="54" y="141"/>
                </a:cxn>
                <a:cxn ang="0">
                  <a:pos x="65" y="135"/>
                </a:cxn>
                <a:cxn ang="0">
                  <a:pos x="74" y="124"/>
                </a:cxn>
                <a:cxn ang="0">
                  <a:pos x="74" y="124"/>
                </a:cxn>
                <a:cxn ang="0">
                  <a:pos x="74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20" y="69"/>
                  </a:lnTo>
                  <a:lnTo>
                    <a:pt x="24" y="60"/>
                  </a:lnTo>
                  <a:lnTo>
                    <a:pt x="32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5" y="60"/>
                  </a:lnTo>
                  <a:lnTo>
                    <a:pt x="69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1" y="106"/>
                  </a:lnTo>
                  <a:lnTo>
                    <a:pt x="66" y="117"/>
                  </a:lnTo>
                  <a:lnTo>
                    <a:pt x="59" y="123"/>
                  </a:lnTo>
                  <a:lnTo>
                    <a:pt x="51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20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8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8" y="55"/>
                  </a:lnTo>
                  <a:lnTo>
                    <a:pt x="2" y="69"/>
                  </a:lnTo>
                  <a:lnTo>
                    <a:pt x="0" y="85"/>
                  </a:lnTo>
                  <a:lnTo>
                    <a:pt x="0" y="97"/>
                  </a:lnTo>
                  <a:lnTo>
                    <a:pt x="3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9" y="139"/>
                  </a:lnTo>
                  <a:lnTo>
                    <a:pt x="44" y="142"/>
                  </a:lnTo>
                  <a:lnTo>
                    <a:pt x="54" y="141"/>
                  </a:lnTo>
                  <a:lnTo>
                    <a:pt x="65" y="135"/>
                  </a:lnTo>
                  <a:lnTo>
                    <a:pt x="74" y="124"/>
                  </a:lnTo>
                  <a:lnTo>
                    <a:pt x="74" y="124"/>
                  </a:lnTo>
                  <a:lnTo>
                    <a:pt x="74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6" name="Freeform 54"/>
            <p:cNvSpPr>
              <a:spLocks/>
            </p:cNvSpPr>
            <p:nvPr/>
          </p:nvSpPr>
          <p:spPr bwMode="auto">
            <a:xfrm>
              <a:off x="2626" y="1325"/>
              <a:ext cx="79" cy="94"/>
            </a:xfrm>
            <a:custGeom>
              <a:avLst/>
              <a:gdLst/>
              <a:ahLst/>
              <a:cxnLst>
                <a:cxn ang="0">
                  <a:pos x="104" y="45"/>
                </a:cxn>
                <a:cxn ang="0">
                  <a:pos x="99" y="33"/>
                </a:cxn>
                <a:cxn ang="0">
                  <a:pos x="92" y="24"/>
                </a:cxn>
                <a:cxn ang="0">
                  <a:pos x="83" y="19"/>
                </a:cxn>
                <a:cxn ang="0">
                  <a:pos x="74" y="16"/>
                </a:cxn>
                <a:cxn ang="0">
                  <a:pos x="65" y="16"/>
                </a:cxn>
                <a:cxn ang="0">
                  <a:pos x="50" y="18"/>
                </a:cxn>
                <a:cxn ang="0">
                  <a:pos x="38" y="25"/>
                </a:cxn>
                <a:cxn ang="0">
                  <a:pos x="27" y="36"/>
                </a:cxn>
                <a:cxn ang="0">
                  <a:pos x="21" y="51"/>
                </a:cxn>
                <a:cxn ang="0">
                  <a:pos x="20" y="70"/>
                </a:cxn>
                <a:cxn ang="0">
                  <a:pos x="21" y="90"/>
                </a:cxn>
                <a:cxn ang="0">
                  <a:pos x="26" y="105"/>
                </a:cxn>
                <a:cxn ang="0">
                  <a:pos x="35" y="118"/>
                </a:cxn>
                <a:cxn ang="0">
                  <a:pos x="47" y="126"/>
                </a:cxn>
                <a:cxn ang="0">
                  <a:pos x="65" y="129"/>
                </a:cxn>
                <a:cxn ang="0">
                  <a:pos x="74" y="127"/>
                </a:cxn>
                <a:cxn ang="0">
                  <a:pos x="83" y="124"/>
                </a:cxn>
                <a:cxn ang="0">
                  <a:pos x="92" y="118"/>
                </a:cxn>
                <a:cxn ang="0">
                  <a:pos x="99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7" y="111"/>
                </a:cxn>
                <a:cxn ang="0">
                  <a:pos x="110" y="124"/>
                </a:cxn>
                <a:cxn ang="0">
                  <a:pos x="99" y="135"/>
                </a:cxn>
                <a:cxn ang="0">
                  <a:pos x="89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2" y="145"/>
                </a:cxn>
                <a:cxn ang="0">
                  <a:pos x="47" y="144"/>
                </a:cxn>
                <a:cxn ang="0">
                  <a:pos x="32" y="138"/>
                </a:cxn>
                <a:cxn ang="0">
                  <a:pos x="20" y="129"/>
                </a:cxn>
                <a:cxn ang="0">
                  <a:pos x="9" y="114"/>
                </a:cxn>
                <a:cxn ang="0">
                  <a:pos x="2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1" y="28"/>
                </a:cxn>
                <a:cxn ang="0">
                  <a:pos x="24" y="12"/>
                </a:cxn>
                <a:cxn ang="0">
                  <a:pos x="42" y="3"/>
                </a:cxn>
                <a:cxn ang="0">
                  <a:pos x="65" y="0"/>
                </a:cxn>
                <a:cxn ang="0">
                  <a:pos x="84" y="1"/>
                </a:cxn>
                <a:cxn ang="0">
                  <a:pos x="99" y="9"/>
                </a:cxn>
                <a:cxn ang="0">
                  <a:pos x="111" y="19"/>
                </a:cxn>
                <a:cxn ang="0">
                  <a:pos x="119" y="31"/>
                </a:cxn>
                <a:cxn ang="0">
                  <a:pos x="122" y="45"/>
                </a:cxn>
                <a:cxn ang="0">
                  <a:pos x="104" y="45"/>
                </a:cxn>
              </a:cxnLst>
              <a:rect l="0" t="0" r="r" b="b"/>
              <a:pathLst>
                <a:path w="123" h="145">
                  <a:moveTo>
                    <a:pt x="104" y="45"/>
                  </a:moveTo>
                  <a:lnTo>
                    <a:pt x="99" y="33"/>
                  </a:lnTo>
                  <a:lnTo>
                    <a:pt x="92" y="24"/>
                  </a:lnTo>
                  <a:lnTo>
                    <a:pt x="83" y="19"/>
                  </a:lnTo>
                  <a:lnTo>
                    <a:pt x="74" y="16"/>
                  </a:lnTo>
                  <a:lnTo>
                    <a:pt x="65" y="16"/>
                  </a:lnTo>
                  <a:lnTo>
                    <a:pt x="50" y="18"/>
                  </a:lnTo>
                  <a:lnTo>
                    <a:pt x="38" y="25"/>
                  </a:lnTo>
                  <a:lnTo>
                    <a:pt x="27" y="36"/>
                  </a:lnTo>
                  <a:lnTo>
                    <a:pt x="21" y="51"/>
                  </a:lnTo>
                  <a:lnTo>
                    <a:pt x="20" y="70"/>
                  </a:lnTo>
                  <a:lnTo>
                    <a:pt x="21" y="90"/>
                  </a:lnTo>
                  <a:lnTo>
                    <a:pt x="26" y="105"/>
                  </a:lnTo>
                  <a:lnTo>
                    <a:pt x="35" y="118"/>
                  </a:lnTo>
                  <a:lnTo>
                    <a:pt x="47" y="126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4"/>
                  </a:lnTo>
                  <a:lnTo>
                    <a:pt x="92" y="118"/>
                  </a:lnTo>
                  <a:lnTo>
                    <a:pt x="99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7" y="111"/>
                  </a:lnTo>
                  <a:lnTo>
                    <a:pt x="110" y="124"/>
                  </a:lnTo>
                  <a:lnTo>
                    <a:pt x="99" y="135"/>
                  </a:lnTo>
                  <a:lnTo>
                    <a:pt x="89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2" y="145"/>
                  </a:lnTo>
                  <a:lnTo>
                    <a:pt x="47" y="144"/>
                  </a:lnTo>
                  <a:lnTo>
                    <a:pt x="32" y="138"/>
                  </a:lnTo>
                  <a:lnTo>
                    <a:pt x="20" y="129"/>
                  </a:lnTo>
                  <a:lnTo>
                    <a:pt x="9" y="114"/>
                  </a:lnTo>
                  <a:lnTo>
                    <a:pt x="2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1" y="28"/>
                  </a:lnTo>
                  <a:lnTo>
                    <a:pt x="24" y="12"/>
                  </a:lnTo>
                  <a:lnTo>
                    <a:pt x="42" y="3"/>
                  </a:lnTo>
                  <a:lnTo>
                    <a:pt x="65" y="0"/>
                  </a:lnTo>
                  <a:lnTo>
                    <a:pt x="84" y="1"/>
                  </a:lnTo>
                  <a:lnTo>
                    <a:pt x="99" y="9"/>
                  </a:lnTo>
                  <a:lnTo>
                    <a:pt x="111" y="19"/>
                  </a:lnTo>
                  <a:lnTo>
                    <a:pt x="119" y="31"/>
                  </a:lnTo>
                  <a:lnTo>
                    <a:pt x="122" y="45"/>
                  </a:lnTo>
                  <a:lnTo>
                    <a:pt x="104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7" name="Freeform 55"/>
            <p:cNvSpPr>
              <a:spLocks/>
            </p:cNvSpPr>
            <p:nvPr/>
          </p:nvSpPr>
          <p:spPr bwMode="auto">
            <a:xfrm>
              <a:off x="2723" y="1349"/>
              <a:ext cx="32" cy="68"/>
            </a:xfrm>
            <a:custGeom>
              <a:avLst/>
              <a:gdLst/>
              <a:ahLst/>
              <a:cxnLst>
                <a:cxn ang="0">
                  <a:pos x="17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20"/>
                </a:cxn>
                <a:cxn ang="0">
                  <a:pos x="17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7" y="0"/>
                </a:cxn>
                <a:cxn ang="0">
                  <a:pos x="50" y="2"/>
                </a:cxn>
                <a:cxn ang="0">
                  <a:pos x="50" y="18"/>
                </a:cxn>
                <a:cxn ang="0">
                  <a:pos x="42" y="18"/>
                </a:cxn>
                <a:cxn ang="0">
                  <a:pos x="32" y="21"/>
                </a:cxn>
                <a:cxn ang="0">
                  <a:pos x="24" y="27"/>
                </a:cxn>
                <a:cxn ang="0">
                  <a:pos x="18" y="35"/>
                </a:cxn>
                <a:cxn ang="0">
                  <a:pos x="17" y="45"/>
                </a:cxn>
                <a:cxn ang="0">
                  <a:pos x="17" y="105"/>
                </a:cxn>
              </a:cxnLst>
              <a:rect l="0" t="0" r="r" b="b"/>
              <a:pathLst>
                <a:path w="50" h="105">
                  <a:moveTo>
                    <a:pt x="17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0" y="2"/>
                  </a:lnTo>
                  <a:lnTo>
                    <a:pt x="50" y="18"/>
                  </a:lnTo>
                  <a:lnTo>
                    <a:pt x="42" y="18"/>
                  </a:lnTo>
                  <a:lnTo>
                    <a:pt x="32" y="21"/>
                  </a:lnTo>
                  <a:lnTo>
                    <a:pt x="24" y="27"/>
                  </a:lnTo>
                  <a:lnTo>
                    <a:pt x="18" y="35"/>
                  </a:lnTo>
                  <a:lnTo>
                    <a:pt x="17" y="45"/>
                  </a:lnTo>
                  <a:lnTo>
                    <a:pt x="17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8" name="Freeform 56"/>
            <p:cNvSpPr>
              <a:spLocks noEditPoints="1"/>
            </p:cNvSpPr>
            <p:nvPr/>
          </p:nvSpPr>
          <p:spPr bwMode="auto">
            <a:xfrm>
              <a:off x="2761" y="1349"/>
              <a:ext cx="60" cy="70"/>
            </a:xfrm>
            <a:custGeom>
              <a:avLst/>
              <a:gdLst/>
              <a:ahLst/>
              <a:cxnLst>
                <a:cxn ang="0">
                  <a:pos x="20" y="47"/>
                </a:cxn>
                <a:cxn ang="0">
                  <a:pos x="23" y="32"/>
                </a:cxn>
                <a:cxn ang="0">
                  <a:pos x="33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4" y="35"/>
                </a:cxn>
                <a:cxn ang="0">
                  <a:pos x="75" y="47"/>
                </a:cxn>
                <a:cxn ang="0">
                  <a:pos x="20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8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20" y="60"/>
                </a:cxn>
                <a:cxn ang="0">
                  <a:pos x="93" y="60"/>
                </a:cxn>
                <a:cxn ang="0">
                  <a:pos x="92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50" y="0"/>
                </a:cxn>
                <a:cxn ang="0">
                  <a:pos x="32" y="3"/>
                </a:cxn>
                <a:cxn ang="0">
                  <a:pos x="18" y="11"/>
                </a:cxn>
                <a:cxn ang="0">
                  <a:pos x="8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7" y="108"/>
                </a:cxn>
                <a:cxn ang="0">
                  <a:pos x="60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2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20" y="47"/>
                  </a:moveTo>
                  <a:lnTo>
                    <a:pt x="23" y="32"/>
                  </a:lnTo>
                  <a:lnTo>
                    <a:pt x="33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4" y="35"/>
                  </a:lnTo>
                  <a:lnTo>
                    <a:pt x="75" y="47"/>
                  </a:lnTo>
                  <a:lnTo>
                    <a:pt x="20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8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20" y="60"/>
                  </a:lnTo>
                  <a:lnTo>
                    <a:pt x="93" y="60"/>
                  </a:lnTo>
                  <a:lnTo>
                    <a:pt x="92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50" y="0"/>
                  </a:lnTo>
                  <a:lnTo>
                    <a:pt x="32" y="3"/>
                  </a:lnTo>
                  <a:lnTo>
                    <a:pt x="18" y="11"/>
                  </a:lnTo>
                  <a:lnTo>
                    <a:pt x="8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7" y="108"/>
                  </a:lnTo>
                  <a:lnTo>
                    <a:pt x="60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2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69" name="Freeform 57"/>
            <p:cNvSpPr>
              <a:spLocks/>
            </p:cNvSpPr>
            <p:nvPr/>
          </p:nvSpPr>
          <p:spPr bwMode="auto">
            <a:xfrm>
              <a:off x="2832" y="1349"/>
              <a:ext cx="54" cy="70"/>
            </a:xfrm>
            <a:custGeom>
              <a:avLst/>
              <a:gdLst/>
              <a:ahLst/>
              <a:cxnLst>
                <a:cxn ang="0">
                  <a:pos x="63" y="27"/>
                </a:cxn>
                <a:cxn ang="0">
                  <a:pos x="53" y="17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4" y="20"/>
                </a:cxn>
                <a:cxn ang="0">
                  <a:pos x="20" y="26"/>
                </a:cxn>
                <a:cxn ang="0">
                  <a:pos x="20" y="33"/>
                </a:cxn>
                <a:cxn ang="0">
                  <a:pos x="26" y="39"/>
                </a:cxn>
                <a:cxn ang="0">
                  <a:pos x="38" y="44"/>
                </a:cxn>
                <a:cxn ang="0">
                  <a:pos x="72" y="54"/>
                </a:cxn>
                <a:cxn ang="0">
                  <a:pos x="83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4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7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4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3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4" y="15"/>
                </a:cxn>
                <a:cxn ang="0">
                  <a:pos x="80" y="29"/>
                </a:cxn>
                <a:cxn ang="0">
                  <a:pos x="63" y="32"/>
                </a:cxn>
              </a:cxnLst>
              <a:rect l="0" t="0" r="r" b="b"/>
              <a:pathLst>
                <a:path w="83" h="108">
                  <a:moveTo>
                    <a:pt x="63" y="32"/>
                  </a:moveTo>
                  <a:lnTo>
                    <a:pt x="63" y="27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7" y="18"/>
                  </a:lnTo>
                  <a:lnTo>
                    <a:pt x="24" y="20"/>
                  </a:lnTo>
                  <a:lnTo>
                    <a:pt x="23" y="23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20" y="33"/>
                  </a:lnTo>
                  <a:lnTo>
                    <a:pt x="23" y="38"/>
                  </a:lnTo>
                  <a:lnTo>
                    <a:pt x="26" y="39"/>
                  </a:lnTo>
                  <a:lnTo>
                    <a:pt x="32" y="41"/>
                  </a:lnTo>
                  <a:lnTo>
                    <a:pt x="38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3" y="74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59" y="105"/>
                  </a:lnTo>
                  <a:lnTo>
                    <a:pt x="44" y="108"/>
                  </a:lnTo>
                  <a:lnTo>
                    <a:pt x="26" y="105"/>
                  </a:lnTo>
                  <a:lnTo>
                    <a:pt x="14" y="101"/>
                  </a:lnTo>
                  <a:lnTo>
                    <a:pt x="6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7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4" y="92"/>
                  </a:lnTo>
                  <a:lnTo>
                    <a:pt x="59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3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4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68" y="8"/>
                  </a:lnTo>
                  <a:lnTo>
                    <a:pt x="74" y="15"/>
                  </a:lnTo>
                  <a:lnTo>
                    <a:pt x="78" y="21"/>
                  </a:lnTo>
                  <a:lnTo>
                    <a:pt x="80" y="29"/>
                  </a:lnTo>
                  <a:lnTo>
                    <a:pt x="80" y="32"/>
                  </a:lnTo>
                  <a:lnTo>
                    <a:pt x="6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0" name="Freeform 58"/>
            <p:cNvSpPr>
              <a:spLocks/>
            </p:cNvSpPr>
            <p:nvPr/>
          </p:nvSpPr>
          <p:spPr bwMode="auto">
            <a:xfrm>
              <a:off x="2897" y="1349"/>
              <a:ext cx="55" cy="70"/>
            </a:xfrm>
            <a:custGeom>
              <a:avLst/>
              <a:gdLst/>
              <a:ahLst/>
              <a:cxnLst>
                <a:cxn ang="0">
                  <a:pos x="69" y="38"/>
                </a:cxn>
                <a:cxn ang="0">
                  <a:pos x="66" y="26"/>
                </a:cxn>
                <a:cxn ang="0">
                  <a:pos x="57" y="18"/>
                </a:cxn>
                <a:cxn ang="0">
                  <a:pos x="45" y="15"/>
                </a:cxn>
                <a:cxn ang="0">
                  <a:pos x="34" y="18"/>
                </a:cxn>
                <a:cxn ang="0">
                  <a:pos x="27" y="24"/>
                </a:cxn>
                <a:cxn ang="0">
                  <a:pos x="21" y="33"/>
                </a:cxn>
                <a:cxn ang="0">
                  <a:pos x="18" y="44"/>
                </a:cxn>
                <a:cxn ang="0">
                  <a:pos x="18" y="54"/>
                </a:cxn>
                <a:cxn ang="0">
                  <a:pos x="18" y="65"/>
                </a:cxn>
                <a:cxn ang="0">
                  <a:pos x="21" y="75"/>
                </a:cxn>
                <a:cxn ang="0">
                  <a:pos x="25" y="84"/>
                </a:cxn>
                <a:cxn ang="0">
                  <a:pos x="33" y="90"/>
                </a:cxn>
                <a:cxn ang="0">
                  <a:pos x="45" y="93"/>
                </a:cxn>
                <a:cxn ang="0">
                  <a:pos x="55" y="90"/>
                </a:cxn>
                <a:cxn ang="0">
                  <a:pos x="64" y="83"/>
                </a:cxn>
                <a:cxn ang="0">
                  <a:pos x="69" y="69"/>
                </a:cxn>
                <a:cxn ang="0">
                  <a:pos x="85" y="69"/>
                </a:cxn>
                <a:cxn ang="0">
                  <a:pos x="84" y="80"/>
                </a:cxn>
                <a:cxn ang="0">
                  <a:pos x="79" y="89"/>
                </a:cxn>
                <a:cxn ang="0">
                  <a:pos x="72" y="99"/>
                </a:cxn>
                <a:cxn ang="0">
                  <a:pos x="60" y="105"/>
                </a:cxn>
                <a:cxn ang="0">
                  <a:pos x="45" y="108"/>
                </a:cxn>
                <a:cxn ang="0">
                  <a:pos x="28" y="105"/>
                </a:cxn>
                <a:cxn ang="0">
                  <a:pos x="16" y="98"/>
                </a:cxn>
                <a:cxn ang="0">
                  <a:pos x="7" y="87"/>
                </a:cxn>
                <a:cxn ang="0">
                  <a:pos x="1" y="74"/>
                </a:cxn>
                <a:cxn ang="0">
                  <a:pos x="0" y="57"/>
                </a:cxn>
                <a:cxn ang="0">
                  <a:pos x="1" y="39"/>
                </a:cxn>
                <a:cxn ang="0">
                  <a:pos x="7" y="24"/>
                </a:cxn>
                <a:cxn ang="0">
                  <a:pos x="16" y="11"/>
                </a:cxn>
                <a:cxn ang="0">
                  <a:pos x="30" y="3"/>
                </a:cxn>
                <a:cxn ang="0">
                  <a:pos x="48" y="0"/>
                </a:cxn>
                <a:cxn ang="0">
                  <a:pos x="61" y="3"/>
                </a:cxn>
                <a:cxn ang="0">
                  <a:pos x="72" y="9"/>
                </a:cxn>
                <a:cxn ang="0">
                  <a:pos x="79" y="17"/>
                </a:cxn>
                <a:cxn ang="0">
                  <a:pos x="84" y="27"/>
                </a:cxn>
                <a:cxn ang="0">
                  <a:pos x="85" y="38"/>
                </a:cxn>
                <a:cxn ang="0">
                  <a:pos x="69" y="38"/>
                </a:cxn>
              </a:cxnLst>
              <a:rect l="0" t="0" r="r" b="b"/>
              <a:pathLst>
                <a:path w="85" h="108">
                  <a:moveTo>
                    <a:pt x="69" y="38"/>
                  </a:moveTo>
                  <a:lnTo>
                    <a:pt x="66" y="26"/>
                  </a:lnTo>
                  <a:lnTo>
                    <a:pt x="57" y="18"/>
                  </a:lnTo>
                  <a:lnTo>
                    <a:pt x="45" y="15"/>
                  </a:lnTo>
                  <a:lnTo>
                    <a:pt x="34" y="18"/>
                  </a:lnTo>
                  <a:lnTo>
                    <a:pt x="27" y="24"/>
                  </a:lnTo>
                  <a:lnTo>
                    <a:pt x="21" y="33"/>
                  </a:lnTo>
                  <a:lnTo>
                    <a:pt x="18" y="44"/>
                  </a:lnTo>
                  <a:lnTo>
                    <a:pt x="18" y="54"/>
                  </a:lnTo>
                  <a:lnTo>
                    <a:pt x="18" y="65"/>
                  </a:lnTo>
                  <a:lnTo>
                    <a:pt x="21" y="75"/>
                  </a:lnTo>
                  <a:lnTo>
                    <a:pt x="25" y="84"/>
                  </a:lnTo>
                  <a:lnTo>
                    <a:pt x="33" y="90"/>
                  </a:lnTo>
                  <a:lnTo>
                    <a:pt x="45" y="93"/>
                  </a:lnTo>
                  <a:lnTo>
                    <a:pt x="55" y="90"/>
                  </a:lnTo>
                  <a:lnTo>
                    <a:pt x="64" y="83"/>
                  </a:lnTo>
                  <a:lnTo>
                    <a:pt x="69" y="69"/>
                  </a:lnTo>
                  <a:lnTo>
                    <a:pt x="85" y="69"/>
                  </a:lnTo>
                  <a:lnTo>
                    <a:pt x="84" y="80"/>
                  </a:lnTo>
                  <a:lnTo>
                    <a:pt x="79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5" y="108"/>
                  </a:lnTo>
                  <a:lnTo>
                    <a:pt x="28" y="105"/>
                  </a:lnTo>
                  <a:lnTo>
                    <a:pt x="16" y="98"/>
                  </a:lnTo>
                  <a:lnTo>
                    <a:pt x="7" y="87"/>
                  </a:lnTo>
                  <a:lnTo>
                    <a:pt x="1" y="74"/>
                  </a:lnTo>
                  <a:lnTo>
                    <a:pt x="0" y="57"/>
                  </a:lnTo>
                  <a:lnTo>
                    <a:pt x="1" y="39"/>
                  </a:lnTo>
                  <a:lnTo>
                    <a:pt x="7" y="24"/>
                  </a:lnTo>
                  <a:lnTo>
                    <a:pt x="16" y="11"/>
                  </a:lnTo>
                  <a:lnTo>
                    <a:pt x="30" y="3"/>
                  </a:lnTo>
                  <a:lnTo>
                    <a:pt x="48" y="0"/>
                  </a:lnTo>
                  <a:lnTo>
                    <a:pt x="61" y="3"/>
                  </a:lnTo>
                  <a:lnTo>
                    <a:pt x="72" y="9"/>
                  </a:lnTo>
                  <a:lnTo>
                    <a:pt x="79" y="17"/>
                  </a:lnTo>
                  <a:lnTo>
                    <a:pt x="84" y="27"/>
                  </a:lnTo>
                  <a:lnTo>
                    <a:pt x="85" y="38"/>
                  </a:lnTo>
                  <a:lnTo>
                    <a:pt x="69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1" name="Freeform 59"/>
            <p:cNvSpPr>
              <a:spLocks noEditPoints="1"/>
            </p:cNvSpPr>
            <p:nvPr/>
          </p:nvSpPr>
          <p:spPr bwMode="auto">
            <a:xfrm>
              <a:off x="2963" y="1349"/>
              <a:ext cx="58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2" y="32"/>
                </a:cxn>
                <a:cxn ang="0">
                  <a:pos x="31" y="20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3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5" y="84"/>
                </a:cxn>
                <a:cxn ang="0">
                  <a:pos x="19" y="74"/>
                </a:cxn>
                <a:cxn ang="0">
                  <a:pos x="18" y="60"/>
                </a:cxn>
                <a:cxn ang="0">
                  <a:pos x="91" y="60"/>
                </a:cxn>
                <a:cxn ang="0">
                  <a:pos x="90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1"/>
                </a:cxn>
                <a:cxn ang="0">
                  <a:pos x="7" y="24"/>
                </a:cxn>
                <a:cxn ang="0">
                  <a:pos x="1" y="39"/>
                </a:cxn>
                <a:cxn ang="0">
                  <a:pos x="0" y="57"/>
                </a:cxn>
                <a:cxn ang="0">
                  <a:pos x="1" y="74"/>
                </a:cxn>
                <a:cxn ang="0">
                  <a:pos x="7" y="87"/>
                </a:cxn>
                <a:cxn ang="0">
                  <a:pos x="16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8" y="107"/>
                </a:cxn>
                <a:cxn ang="0">
                  <a:pos x="67" y="104"/>
                </a:cxn>
                <a:cxn ang="0">
                  <a:pos x="72" y="101"/>
                </a:cxn>
                <a:cxn ang="0">
                  <a:pos x="82" y="90"/>
                </a:cxn>
                <a:cxn ang="0">
                  <a:pos x="88" y="80"/>
                </a:cxn>
                <a:cxn ang="0">
                  <a:pos x="90" y="72"/>
                </a:cxn>
                <a:cxn ang="0">
                  <a:pos x="73" y="72"/>
                </a:cxn>
              </a:cxnLst>
              <a:rect l="0" t="0" r="r" b="b"/>
              <a:pathLst>
                <a:path w="91" h="108">
                  <a:moveTo>
                    <a:pt x="18" y="47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3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5" y="84"/>
                  </a:lnTo>
                  <a:lnTo>
                    <a:pt x="19" y="74"/>
                  </a:lnTo>
                  <a:lnTo>
                    <a:pt x="18" y="60"/>
                  </a:lnTo>
                  <a:lnTo>
                    <a:pt x="91" y="60"/>
                  </a:lnTo>
                  <a:lnTo>
                    <a:pt x="90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1"/>
                  </a:lnTo>
                  <a:lnTo>
                    <a:pt x="7" y="24"/>
                  </a:lnTo>
                  <a:lnTo>
                    <a:pt x="1" y="39"/>
                  </a:lnTo>
                  <a:lnTo>
                    <a:pt x="0" y="57"/>
                  </a:lnTo>
                  <a:lnTo>
                    <a:pt x="1" y="74"/>
                  </a:lnTo>
                  <a:lnTo>
                    <a:pt x="7" y="87"/>
                  </a:lnTo>
                  <a:lnTo>
                    <a:pt x="16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8" y="107"/>
                  </a:lnTo>
                  <a:lnTo>
                    <a:pt x="67" y="104"/>
                  </a:lnTo>
                  <a:lnTo>
                    <a:pt x="72" y="101"/>
                  </a:lnTo>
                  <a:lnTo>
                    <a:pt x="82" y="90"/>
                  </a:lnTo>
                  <a:lnTo>
                    <a:pt x="88" y="80"/>
                  </a:lnTo>
                  <a:lnTo>
                    <a:pt x="90" y="72"/>
                  </a:lnTo>
                  <a:lnTo>
                    <a:pt x="73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2" name="Freeform 60"/>
            <p:cNvSpPr>
              <a:spLocks/>
            </p:cNvSpPr>
            <p:nvPr/>
          </p:nvSpPr>
          <p:spPr bwMode="auto">
            <a:xfrm>
              <a:off x="3038" y="1349"/>
              <a:ext cx="52" cy="68"/>
            </a:xfrm>
            <a:custGeom>
              <a:avLst/>
              <a:gdLst/>
              <a:ahLst/>
              <a:cxnLst>
                <a:cxn ang="0">
                  <a:pos x="81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3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6" y="17"/>
                </a:cxn>
                <a:cxn ang="0">
                  <a:pos x="30" y="20"/>
                </a:cxn>
                <a:cxn ang="0">
                  <a:pos x="22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18"/>
                </a:cxn>
                <a:cxn ang="0">
                  <a:pos x="15" y="18"/>
                </a:cxn>
                <a:cxn ang="0">
                  <a:pos x="19" y="12"/>
                </a:cxn>
                <a:cxn ang="0">
                  <a:pos x="25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5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1" y="36"/>
                </a:cxn>
                <a:cxn ang="0">
                  <a:pos x="81" y="105"/>
                </a:cxn>
              </a:cxnLst>
              <a:rect l="0" t="0" r="r" b="b"/>
              <a:pathLst>
                <a:path w="81" h="105">
                  <a:moveTo>
                    <a:pt x="81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3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6" y="17"/>
                  </a:lnTo>
                  <a:lnTo>
                    <a:pt x="30" y="20"/>
                  </a:lnTo>
                  <a:lnTo>
                    <a:pt x="22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9" y="12"/>
                  </a:lnTo>
                  <a:lnTo>
                    <a:pt x="25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5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1" y="36"/>
                  </a:lnTo>
                  <a:lnTo>
                    <a:pt x="81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3" name="Freeform 61"/>
            <p:cNvSpPr>
              <a:spLocks/>
            </p:cNvSpPr>
            <p:nvPr/>
          </p:nvSpPr>
          <p:spPr bwMode="auto">
            <a:xfrm>
              <a:off x="3102" y="1333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4" name="Freeform 62"/>
            <p:cNvSpPr>
              <a:spLocks/>
            </p:cNvSpPr>
            <p:nvPr/>
          </p:nvSpPr>
          <p:spPr bwMode="auto">
            <a:xfrm>
              <a:off x="3181" y="1325"/>
              <a:ext cx="71" cy="94"/>
            </a:xfrm>
            <a:custGeom>
              <a:avLst/>
              <a:gdLst/>
              <a:ahLst/>
              <a:cxnLst>
                <a:cxn ang="0">
                  <a:pos x="86" y="30"/>
                </a:cxn>
                <a:cxn ang="0">
                  <a:pos x="66" y="16"/>
                </a:cxn>
                <a:cxn ang="0">
                  <a:pos x="47" y="16"/>
                </a:cxn>
                <a:cxn ang="0">
                  <a:pos x="30" y="22"/>
                </a:cxn>
                <a:cxn ang="0">
                  <a:pos x="23" y="40"/>
                </a:cxn>
                <a:cxn ang="0">
                  <a:pos x="26" y="49"/>
                </a:cxn>
                <a:cxn ang="0">
                  <a:pos x="32" y="54"/>
                </a:cxn>
                <a:cxn ang="0">
                  <a:pos x="39" y="57"/>
                </a:cxn>
                <a:cxn ang="0">
                  <a:pos x="92" y="70"/>
                </a:cxn>
                <a:cxn ang="0">
                  <a:pos x="108" y="88"/>
                </a:cxn>
                <a:cxn ang="0">
                  <a:pos x="108" y="118"/>
                </a:cxn>
                <a:cxn ang="0">
                  <a:pos x="92" y="136"/>
                </a:cxn>
                <a:cxn ang="0">
                  <a:pos x="68" y="145"/>
                </a:cxn>
                <a:cxn ang="0">
                  <a:pos x="39" y="144"/>
                </a:cxn>
                <a:cxn ang="0">
                  <a:pos x="20" y="136"/>
                </a:cxn>
                <a:cxn ang="0">
                  <a:pos x="5" y="121"/>
                </a:cxn>
                <a:cxn ang="0">
                  <a:pos x="0" y="97"/>
                </a:cxn>
                <a:cxn ang="0">
                  <a:pos x="20" y="109"/>
                </a:cxn>
                <a:cxn ang="0">
                  <a:pos x="35" y="126"/>
                </a:cxn>
                <a:cxn ang="0">
                  <a:pos x="56" y="129"/>
                </a:cxn>
                <a:cxn ang="0">
                  <a:pos x="74" y="127"/>
                </a:cxn>
                <a:cxn ang="0">
                  <a:pos x="90" y="117"/>
                </a:cxn>
                <a:cxn ang="0">
                  <a:pos x="89" y="94"/>
                </a:cxn>
                <a:cxn ang="0">
                  <a:pos x="62" y="81"/>
                </a:cxn>
                <a:cxn ang="0">
                  <a:pos x="27" y="73"/>
                </a:cxn>
                <a:cxn ang="0">
                  <a:pos x="12" y="63"/>
                </a:cxn>
                <a:cxn ang="0">
                  <a:pos x="5" y="42"/>
                </a:cxn>
                <a:cxn ang="0">
                  <a:pos x="12" y="18"/>
                </a:cxn>
                <a:cxn ang="0">
                  <a:pos x="35" y="1"/>
                </a:cxn>
                <a:cxn ang="0">
                  <a:pos x="71" y="1"/>
                </a:cxn>
                <a:cxn ang="0">
                  <a:pos x="93" y="12"/>
                </a:cxn>
                <a:cxn ang="0">
                  <a:pos x="104" y="28"/>
                </a:cxn>
                <a:cxn ang="0">
                  <a:pos x="107" y="43"/>
                </a:cxn>
              </a:cxnLst>
              <a:rect l="0" t="0" r="r" b="b"/>
              <a:pathLst>
                <a:path w="110" h="145">
                  <a:moveTo>
                    <a:pt x="89" y="43"/>
                  </a:moveTo>
                  <a:lnTo>
                    <a:pt x="86" y="30"/>
                  </a:lnTo>
                  <a:lnTo>
                    <a:pt x="77" y="21"/>
                  </a:lnTo>
                  <a:lnTo>
                    <a:pt x="66" y="16"/>
                  </a:lnTo>
                  <a:lnTo>
                    <a:pt x="54" y="15"/>
                  </a:lnTo>
                  <a:lnTo>
                    <a:pt x="47" y="16"/>
                  </a:lnTo>
                  <a:lnTo>
                    <a:pt x="38" y="18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3" y="40"/>
                  </a:lnTo>
                  <a:lnTo>
                    <a:pt x="23" y="45"/>
                  </a:lnTo>
                  <a:lnTo>
                    <a:pt x="26" y="49"/>
                  </a:lnTo>
                  <a:lnTo>
                    <a:pt x="27" y="52"/>
                  </a:lnTo>
                  <a:lnTo>
                    <a:pt x="32" y="54"/>
                  </a:lnTo>
                  <a:lnTo>
                    <a:pt x="35" y="57"/>
                  </a:lnTo>
                  <a:lnTo>
                    <a:pt x="39" y="57"/>
                  </a:lnTo>
                  <a:lnTo>
                    <a:pt x="78" y="66"/>
                  </a:lnTo>
                  <a:lnTo>
                    <a:pt x="92" y="70"/>
                  </a:lnTo>
                  <a:lnTo>
                    <a:pt x="101" y="78"/>
                  </a:lnTo>
                  <a:lnTo>
                    <a:pt x="108" y="88"/>
                  </a:lnTo>
                  <a:lnTo>
                    <a:pt x="110" y="103"/>
                  </a:lnTo>
                  <a:lnTo>
                    <a:pt x="108" y="118"/>
                  </a:lnTo>
                  <a:lnTo>
                    <a:pt x="101" y="129"/>
                  </a:lnTo>
                  <a:lnTo>
                    <a:pt x="92" y="136"/>
                  </a:lnTo>
                  <a:lnTo>
                    <a:pt x="81" y="142"/>
                  </a:lnTo>
                  <a:lnTo>
                    <a:pt x="68" y="145"/>
                  </a:lnTo>
                  <a:lnTo>
                    <a:pt x="56" y="145"/>
                  </a:lnTo>
                  <a:lnTo>
                    <a:pt x="39" y="144"/>
                  </a:lnTo>
                  <a:lnTo>
                    <a:pt x="27" y="141"/>
                  </a:lnTo>
                  <a:lnTo>
                    <a:pt x="20" y="136"/>
                  </a:lnTo>
                  <a:lnTo>
                    <a:pt x="14" y="132"/>
                  </a:lnTo>
                  <a:lnTo>
                    <a:pt x="5" y="121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17" y="97"/>
                  </a:lnTo>
                  <a:lnTo>
                    <a:pt x="20" y="109"/>
                  </a:lnTo>
                  <a:lnTo>
                    <a:pt x="26" y="120"/>
                  </a:lnTo>
                  <a:lnTo>
                    <a:pt x="35" y="126"/>
                  </a:lnTo>
                  <a:lnTo>
                    <a:pt x="45" y="129"/>
                  </a:lnTo>
                  <a:lnTo>
                    <a:pt x="56" y="129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3"/>
                  </a:lnTo>
                  <a:lnTo>
                    <a:pt x="90" y="117"/>
                  </a:lnTo>
                  <a:lnTo>
                    <a:pt x="92" y="106"/>
                  </a:lnTo>
                  <a:lnTo>
                    <a:pt x="89" y="94"/>
                  </a:lnTo>
                  <a:lnTo>
                    <a:pt x="80" y="87"/>
                  </a:lnTo>
                  <a:lnTo>
                    <a:pt x="62" y="81"/>
                  </a:lnTo>
                  <a:lnTo>
                    <a:pt x="35" y="75"/>
                  </a:lnTo>
                  <a:lnTo>
                    <a:pt x="27" y="73"/>
                  </a:lnTo>
                  <a:lnTo>
                    <a:pt x="20" y="69"/>
                  </a:lnTo>
                  <a:lnTo>
                    <a:pt x="12" y="63"/>
                  </a:lnTo>
                  <a:lnTo>
                    <a:pt x="6" y="55"/>
                  </a:lnTo>
                  <a:lnTo>
                    <a:pt x="5" y="42"/>
                  </a:lnTo>
                  <a:lnTo>
                    <a:pt x="6" y="30"/>
                  </a:lnTo>
                  <a:lnTo>
                    <a:pt x="12" y="18"/>
                  </a:lnTo>
                  <a:lnTo>
                    <a:pt x="21" y="7"/>
                  </a:lnTo>
                  <a:lnTo>
                    <a:pt x="35" y="1"/>
                  </a:lnTo>
                  <a:lnTo>
                    <a:pt x="53" y="0"/>
                  </a:lnTo>
                  <a:lnTo>
                    <a:pt x="71" y="1"/>
                  </a:lnTo>
                  <a:lnTo>
                    <a:pt x="84" y="6"/>
                  </a:lnTo>
                  <a:lnTo>
                    <a:pt x="93" y="12"/>
                  </a:lnTo>
                  <a:lnTo>
                    <a:pt x="101" y="19"/>
                  </a:lnTo>
                  <a:lnTo>
                    <a:pt x="104" y="28"/>
                  </a:lnTo>
                  <a:lnTo>
                    <a:pt x="105" y="36"/>
                  </a:lnTo>
                  <a:lnTo>
                    <a:pt x="107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5" name="Freeform 63"/>
            <p:cNvSpPr>
              <a:spLocks noEditPoints="1"/>
            </p:cNvSpPr>
            <p:nvPr/>
          </p:nvSpPr>
          <p:spPr bwMode="auto">
            <a:xfrm>
              <a:off x="3265" y="1349"/>
              <a:ext cx="60" cy="69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19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5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19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3" y="104"/>
                </a:cxn>
                <a:cxn ang="0">
                  <a:pos x="76" y="96"/>
                </a:cxn>
                <a:cxn ang="0">
                  <a:pos x="85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5" y="24"/>
                </a:cxn>
                <a:cxn ang="0">
                  <a:pos x="76" y="12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19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5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19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3" y="104"/>
                  </a:lnTo>
                  <a:lnTo>
                    <a:pt x="76" y="96"/>
                  </a:lnTo>
                  <a:lnTo>
                    <a:pt x="85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5" y="24"/>
                  </a:lnTo>
                  <a:lnTo>
                    <a:pt x="76" y="12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6" name="Freeform 64"/>
            <p:cNvSpPr>
              <a:spLocks/>
            </p:cNvSpPr>
            <p:nvPr/>
          </p:nvSpPr>
          <p:spPr bwMode="auto">
            <a:xfrm>
              <a:off x="3336" y="1349"/>
              <a:ext cx="55" cy="70"/>
            </a:xfrm>
            <a:custGeom>
              <a:avLst/>
              <a:gdLst/>
              <a:ahLst/>
              <a:cxnLst>
                <a:cxn ang="0">
                  <a:pos x="71" y="38"/>
                </a:cxn>
                <a:cxn ang="0">
                  <a:pos x="69" y="32"/>
                </a:cxn>
                <a:cxn ang="0">
                  <a:pos x="66" y="26"/>
                </a:cxn>
                <a:cxn ang="0">
                  <a:pos x="63" y="21"/>
                </a:cxn>
                <a:cxn ang="0">
                  <a:pos x="59" y="18"/>
                </a:cxn>
                <a:cxn ang="0">
                  <a:pos x="53" y="17"/>
                </a:cxn>
                <a:cxn ang="0">
                  <a:pos x="47" y="15"/>
                </a:cxn>
                <a:cxn ang="0">
                  <a:pos x="36" y="18"/>
                </a:cxn>
                <a:cxn ang="0">
                  <a:pos x="27" y="24"/>
                </a:cxn>
                <a:cxn ang="0">
                  <a:pos x="23" y="33"/>
                </a:cxn>
                <a:cxn ang="0">
                  <a:pos x="20" y="44"/>
                </a:cxn>
                <a:cxn ang="0">
                  <a:pos x="18" y="54"/>
                </a:cxn>
                <a:cxn ang="0">
                  <a:pos x="20" y="65"/>
                </a:cxn>
                <a:cxn ang="0">
                  <a:pos x="21" y="75"/>
                </a:cxn>
                <a:cxn ang="0">
                  <a:pos x="27" y="84"/>
                </a:cxn>
                <a:cxn ang="0">
                  <a:pos x="35" y="90"/>
                </a:cxn>
                <a:cxn ang="0">
                  <a:pos x="47" y="93"/>
                </a:cxn>
                <a:cxn ang="0">
                  <a:pos x="57" y="90"/>
                </a:cxn>
                <a:cxn ang="0">
                  <a:pos x="66" y="83"/>
                </a:cxn>
                <a:cxn ang="0">
                  <a:pos x="71" y="69"/>
                </a:cxn>
                <a:cxn ang="0">
                  <a:pos x="87" y="69"/>
                </a:cxn>
                <a:cxn ang="0">
                  <a:pos x="84" y="80"/>
                </a:cxn>
                <a:cxn ang="0">
                  <a:pos x="80" y="89"/>
                </a:cxn>
                <a:cxn ang="0">
                  <a:pos x="72" y="99"/>
                </a:cxn>
                <a:cxn ang="0">
                  <a:pos x="62" y="105"/>
                </a:cxn>
                <a:cxn ang="0">
                  <a:pos x="45" y="108"/>
                </a:cxn>
                <a:cxn ang="0">
                  <a:pos x="30" y="105"/>
                </a:cxn>
                <a:cxn ang="0">
                  <a:pos x="18" y="98"/>
                </a:cxn>
                <a:cxn ang="0">
                  <a:pos x="8" y="87"/>
                </a:cxn>
                <a:cxn ang="0">
                  <a:pos x="2" y="74"/>
                </a:cxn>
                <a:cxn ang="0">
                  <a:pos x="0" y="57"/>
                </a:cxn>
                <a:cxn ang="0">
                  <a:pos x="2" y="39"/>
                </a:cxn>
                <a:cxn ang="0">
                  <a:pos x="8" y="24"/>
                </a:cxn>
                <a:cxn ang="0">
                  <a:pos x="18" y="11"/>
                </a:cxn>
                <a:cxn ang="0">
                  <a:pos x="32" y="3"/>
                </a:cxn>
                <a:cxn ang="0">
                  <a:pos x="50" y="0"/>
                </a:cxn>
                <a:cxn ang="0">
                  <a:pos x="63" y="3"/>
                </a:cxn>
                <a:cxn ang="0">
                  <a:pos x="74" y="9"/>
                </a:cxn>
                <a:cxn ang="0">
                  <a:pos x="81" y="17"/>
                </a:cxn>
                <a:cxn ang="0">
                  <a:pos x="86" y="27"/>
                </a:cxn>
                <a:cxn ang="0">
                  <a:pos x="87" y="38"/>
                </a:cxn>
                <a:cxn ang="0">
                  <a:pos x="71" y="38"/>
                </a:cxn>
              </a:cxnLst>
              <a:rect l="0" t="0" r="r" b="b"/>
              <a:pathLst>
                <a:path w="87" h="108">
                  <a:moveTo>
                    <a:pt x="71" y="38"/>
                  </a:moveTo>
                  <a:lnTo>
                    <a:pt x="69" y="32"/>
                  </a:lnTo>
                  <a:lnTo>
                    <a:pt x="66" y="26"/>
                  </a:lnTo>
                  <a:lnTo>
                    <a:pt x="63" y="21"/>
                  </a:lnTo>
                  <a:lnTo>
                    <a:pt x="59" y="18"/>
                  </a:lnTo>
                  <a:lnTo>
                    <a:pt x="53" y="17"/>
                  </a:lnTo>
                  <a:lnTo>
                    <a:pt x="47" y="15"/>
                  </a:lnTo>
                  <a:lnTo>
                    <a:pt x="36" y="18"/>
                  </a:lnTo>
                  <a:lnTo>
                    <a:pt x="27" y="24"/>
                  </a:lnTo>
                  <a:lnTo>
                    <a:pt x="23" y="33"/>
                  </a:lnTo>
                  <a:lnTo>
                    <a:pt x="20" y="44"/>
                  </a:lnTo>
                  <a:lnTo>
                    <a:pt x="18" y="54"/>
                  </a:lnTo>
                  <a:lnTo>
                    <a:pt x="20" y="65"/>
                  </a:lnTo>
                  <a:lnTo>
                    <a:pt x="21" y="75"/>
                  </a:lnTo>
                  <a:lnTo>
                    <a:pt x="27" y="84"/>
                  </a:lnTo>
                  <a:lnTo>
                    <a:pt x="35" y="90"/>
                  </a:lnTo>
                  <a:lnTo>
                    <a:pt x="47" y="93"/>
                  </a:lnTo>
                  <a:lnTo>
                    <a:pt x="57" y="90"/>
                  </a:lnTo>
                  <a:lnTo>
                    <a:pt x="66" y="83"/>
                  </a:lnTo>
                  <a:lnTo>
                    <a:pt x="71" y="69"/>
                  </a:lnTo>
                  <a:lnTo>
                    <a:pt x="87" y="69"/>
                  </a:lnTo>
                  <a:lnTo>
                    <a:pt x="84" y="80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62" y="105"/>
                  </a:lnTo>
                  <a:lnTo>
                    <a:pt x="45" y="108"/>
                  </a:lnTo>
                  <a:lnTo>
                    <a:pt x="30" y="105"/>
                  </a:lnTo>
                  <a:lnTo>
                    <a:pt x="18" y="98"/>
                  </a:lnTo>
                  <a:lnTo>
                    <a:pt x="8" y="87"/>
                  </a:lnTo>
                  <a:lnTo>
                    <a:pt x="2" y="74"/>
                  </a:lnTo>
                  <a:lnTo>
                    <a:pt x="0" y="57"/>
                  </a:lnTo>
                  <a:lnTo>
                    <a:pt x="2" y="39"/>
                  </a:lnTo>
                  <a:lnTo>
                    <a:pt x="8" y="24"/>
                  </a:lnTo>
                  <a:lnTo>
                    <a:pt x="18" y="11"/>
                  </a:lnTo>
                  <a:lnTo>
                    <a:pt x="32" y="3"/>
                  </a:lnTo>
                  <a:lnTo>
                    <a:pt x="50" y="0"/>
                  </a:lnTo>
                  <a:lnTo>
                    <a:pt x="63" y="3"/>
                  </a:lnTo>
                  <a:lnTo>
                    <a:pt x="74" y="9"/>
                  </a:lnTo>
                  <a:lnTo>
                    <a:pt x="81" y="17"/>
                  </a:lnTo>
                  <a:lnTo>
                    <a:pt x="86" y="27"/>
                  </a:lnTo>
                  <a:lnTo>
                    <a:pt x="87" y="38"/>
                  </a:lnTo>
                  <a:lnTo>
                    <a:pt x="71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7" name="Freeform 65"/>
            <p:cNvSpPr>
              <a:spLocks noEditPoints="1"/>
            </p:cNvSpPr>
            <p:nvPr/>
          </p:nvSpPr>
          <p:spPr bwMode="auto">
            <a:xfrm>
              <a:off x="3405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8" name="Freeform 66"/>
            <p:cNvSpPr>
              <a:spLocks noEditPoints="1"/>
            </p:cNvSpPr>
            <p:nvPr/>
          </p:nvSpPr>
          <p:spPr bwMode="auto">
            <a:xfrm>
              <a:off x="3432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79" name="Freeform 67"/>
            <p:cNvSpPr>
              <a:spLocks/>
            </p:cNvSpPr>
            <p:nvPr/>
          </p:nvSpPr>
          <p:spPr bwMode="auto">
            <a:xfrm>
              <a:off x="3501" y="1333"/>
              <a:ext cx="29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1" y="112"/>
                </a:cxn>
                <a:cxn ang="0">
                  <a:pos x="33" y="114"/>
                </a:cxn>
                <a:cxn ang="0">
                  <a:pos x="34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0" y="117"/>
                </a:cxn>
                <a:cxn ang="0">
                  <a:pos x="46" y="117"/>
                </a:cxn>
                <a:cxn ang="0">
                  <a:pos x="46" y="130"/>
                </a:cxn>
                <a:cxn ang="0">
                  <a:pos x="40" y="130"/>
                </a:cxn>
                <a:cxn ang="0">
                  <a:pos x="36" y="130"/>
                </a:cxn>
                <a:cxn ang="0">
                  <a:pos x="34" y="132"/>
                </a:cxn>
                <a:cxn ang="0">
                  <a:pos x="27" y="130"/>
                </a:cxn>
                <a:cxn ang="0">
                  <a:pos x="22" y="129"/>
                </a:cxn>
                <a:cxn ang="0">
                  <a:pos x="18" y="126"/>
                </a:cxn>
                <a:cxn ang="0">
                  <a:pos x="16" y="123"/>
                </a:cxn>
                <a:cxn ang="0">
                  <a:pos x="15" y="120"/>
                </a:cxn>
                <a:cxn ang="0">
                  <a:pos x="13" y="114"/>
                </a:cxn>
                <a:cxn ang="0">
                  <a:pos x="13" y="109"/>
                </a:cxn>
                <a:cxn ang="0">
                  <a:pos x="13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3" y="28"/>
                </a:cxn>
                <a:cxn ang="0">
                  <a:pos x="13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6" y="28"/>
                </a:cxn>
                <a:cxn ang="0">
                  <a:pos x="46" y="43"/>
                </a:cxn>
                <a:cxn ang="0">
                  <a:pos x="30" y="43"/>
                </a:cxn>
              </a:cxnLst>
              <a:rect l="0" t="0" r="r" b="b"/>
              <a:pathLst>
                <a:path w="46" h="132">
                  <a:moveTo>
                    <a:pt x="30" y="43"/>
                  </a:moveTo>
                  <a:lnTo>
                    <a:pt x="30" y="108"/>
                  </a:lnTo>
                  <a:lnTo>
                    <a:pt x="31" y="112"/>
                  </a:lnTo>
                  <a:lnTo>
                    <a:pt x="33" y="114"/>
                  </a:lnTo>
                  <a:lnTo>
                    <a:pt x="34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0" y="117"/>
                  </a:lnTo>
                  <a:lnTo>
                    <a:pt x="46" y="117"/>
                  </a:lnTo>
                  <a:lnTo>
                    <a:pt x="46" y="130"/>
                  </a:lnTo>
                  <a:lnTo>
                    <a:pt x="40" y="130"/>
                  </a:lnTo>
                  <a:lnTo>
                    <a:pt x="36" y="130"/>
                  </a:lnTo>
                  <a:lnTo>
                    <a:pt x="34" y="132"/>
                  </a:lnTo>
                  <a:lnTo>
                    <a:pt x="27" y="130"/>
                  </a:lnTo>
                  <a:lnTo>
                    <a:pt x="22" y="129"/>
                  </a:lnTo>
                  <a:lnTo>
                    <a:pt x="18" y="126"/>
                  </a:lnTo>
                  <a:lnTo>
                    <a:pt x="16" y="123"/>
                  </a:lnTo>
                  <a:lnTo>
                    <a:pt x="15" y="120"/>
                  </a:lnTo>
                  <a:lnTo>
                    <a:pt x="13" y="114"/>
                  </a:lnTo>
                  <a:lnTo>
                    <a:pt x="13" y="109"/>
                  </a:lnTo>
                  <a:lnTo>
                    <a:pt x="13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3" y="28"/>
                  </a:lnTo>
                  <a:lnTo>
                    <a:pt x="13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6" y="28"/>
                  </a:lnTo>
                  <a:lnTo>
                    <a:pt x="46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80" name="Freeform 68"/>
            <p:cNvSpPr>
              <a:spLocks noEditPoints="1"/>
            </p:cNvSpPr>
            <p:nvPr/>
          </p:nvSpPr>
          <p:spPr bwMode="auto">
            <a:xfrm>
              <a:off x="3544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81" name="Freeform 69"/>
            <p:cNvSpPr>
              <a:spLocks noEditPoints="1"/>
            </p:cNvSpPr>
            <p:nvPr/>
          </p:nvSpPr>
          <p:spPr bwMode="auto">
            <a:xfrm>
              <a:off x="3571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82" name="Freeform 70"/>
            <p:cNvSpPr>
              <a:spLocks/>
            </p:cNvSpPr>
            <p:nvPr/>
          </p:nvSpPr>
          <p:spPr bwMode="auto">
            <a:xfrm>
              <a:off x="3641" y="1349"/>
              <a:ext cx="54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1" y="24"/>
                </a:cxn>
                <a:cxn ang="0">
                  <a:pos x="57" y="20"/>
                </a:cxn>
                <a:cxn ang="0">
                  <a:pos x="46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5" y="39"/>
                </a:cxn>
                <a:cxn ang="0">
                  <a:pos x="37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79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1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6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5" y="39"/>
                  </a:lnTo>
                  <a:lnTo>
                    <a:pt x="31" y="41"/>
                  </a:lnTo>
                  <a:lnTo>
                    <a:pt x="37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79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077913" indent="-3921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614488" indent="-4889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2154238" indent="-52228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3pPr>
      <a:lvl4pPr marL="2593975" indent="-40798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890838" indent="-29527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3348038" indent="-29527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3805238" indent="-29527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4262438" indent="-29527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4719638" indent="-29527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714348" y="1928802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2"/>
                </a:solidFill>
              </a:rPr>
              <a:t>Water and Sanitation Planning for Response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dirty="0">
                <a:solidFill>
                  <a:schemeClr val="accent2"/>
                </a:solidFill>
              </a:rPr>
              <a:t>Using SPHERE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075612" cy="221615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40650" cy="989013"/>
          </a:xfrm>
        </p:spPr>
        <p:txBody>
          <a:bodyPr/>
          <a:lstStyle/>
          <a:p>
            <a:pPr eaLnBrk="1" hangingPunct="1"/>
            <a:r>
              <a:rPr lang="en-GB" sz="3200" i="1">
                <a:solidFill>
                  <a:schemeClr val="accent2"/>
                </a:solidFill>
              </a:rPr>
              <a:t>SPHERE – Key Indicators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95288" y="1989138"/>
            <a:ext cx="8075612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468313" y="2060575"/>
            <a:ext cx="8218487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400" i="1">
                <a:solidFill>
                  <a:schemeClr val="accent2"/>
                </a:solidFill>
              </a:rPr>
              <a:t>Solid waste Management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Household waste is put in containers for daily collection, burnt or buried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All households are no more than 100m from a refuse pit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At least one 100L refuse container is available per 10 families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075612" cy="4681537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How much water do people need for drinking per day?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How much water do people need per day?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How far should people walk to collect water?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What should the water quality be like?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How many latrines do people need?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How close should latrines be to houses?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How far away should a camp be to a mosquito breeding site?</a:t>
            </a:r>
          </a:p>
          <a:p>
            <a:pPr eaLnBrk="1" hangingPunct="1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</a:rPr>
              <a:t>What size refuse container do a family need?</a:t>
            </a:r>
          </a:p>
          <a:p>
            <a:pPr eaLnBrk="1" hangingPunct="1">
              <a:buClr>
                <a:schemeClr val="accent2"/>
              </a:buClr>
            </a:pP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34" y="857232"/>
            <a:ext cx="8229600" cy="857256"/>
          </a:xfrm>
        </p:spPr>
        <p:txBody>
          <a:bodyPr/>
          <a:lstStyle/>
          <a:p>
            <a:pPr eaLnBrk="1" hangingPunct="1"/>
            <a:r>
              <a:rPr lang="en-GB" sz="2800" b="1" i="1" dirty="0" err="1">
                <a:solidFill>
                  <a:schemeClr val="accent2"/>
                </a:solidFill>
              </a:rPr>
              <a:t>WatSan</a:t>
            </a:r>
            <a:r>
              <a:rPr lang="en-GB" sz="2800" b="1" i="1" dirty="0">
                <a:solidFill>
                  <a:schemeClr val="accent2"/>
                </a:solidFill>
              </a:rPr>
              <a:t> Response Planning in Emergencies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3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3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3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93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3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3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3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075612" cy="2216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GB" sz="2400">
                <a:solidFill>
                  <a:schemeClr val="accent2"/>
                </a:solidFill>
              </a:rPr>
              <a:t>Minimum Standards for Emergency Response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GB" sz="2400">
                <a:solidFill>
                  <a:schemeClr val="accent2"/>
                </a:solidFill>
              </a:rPr>
              <a:t>Key Indicators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GB" sz="2400">
                <a:solidFill>
                  <a:schemeClr val="accent2"/>
                </a:solidFill>
              </a:rPr>
              <a:t>Standards for quality, quantity and access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GB" sz="2400">
                <a:solidFill>
                  <a:schemeClr val="accent2"/>
                </a:solidFill>
              </a:rPr>
              <a:t>Key reference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GB" sz="2400">
                <a:solidFill>
                  <a:schemeClr val="accent2"/>
                </a:solidFill>
              </a:rPr>
              <a:t>Chapter 2 – Water and Sanitation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1000108"/>
            <a:ext cx="8229600" cy="1143000"/>
          </a:xfrm>
        </p:spPr>
        <p:txBody>
          <a:bodyPr/>
          <a:lstStyle/>
          <a:p>
            <a:pPr eaLnBrk="1" hangingPunct="1"/>
            <a:r>
              <a:rPr lang="en-GB" sz="3200" i="1" dirty="0">
                <a:solidFill>
                  <a:schemeClr val="accent2"/>
                </a:solidFill>
              </a:rPr>
              <a:t>SPHERE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ChangeArrowheads="1"/>
          </p:cNvSpPr>
          <p:nvPr/>
        </p:nvSpPr>
        <p:spPr bwMode="auto">
          <a:xfrm>
            <a:off x="2982913" y="4027488"/>
            <a:ext cx="1828800" cy="914400"/>
          </a:xfrm>
          <a:prstGeom prst="flowChartManualOperation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1859" name="AutoShape 3"/>
          <p:cNvSpPr>
            <a:spLocks noChangeArrowheads="1"/>
          </p:cNvSpPr>
          <p:nvPr/>
        </p:nvSpPr>
        <p:spPr bwMode="auto">
          <a:xfrm>
            <a:off x="2982913" y="2503488"/>
            <a:ext cx="1828800" cy="914400"/>
          </a:xfrm>
          <a:prstGeom prst="flowChartManualOperation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1687513" y="4865688"/>
            <a:ext cx="4876800" cy="8382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1687513" y="1970088"/>
            <a:ext cx="5029200" cy="9906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1687513" y="3417888"/>
            <a:ext cx="4953000" cy="9906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1687513" y="1978025"/>
            <a:ext cx="63246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196850"/>
            <a:r>
              <a:rPr lang="en-GB" altLang="en-GB" sz="3100" b="1">
                <a:solidFill>
                  <a:schemeClr val="tx2"/>
                </a:solidFill>
                <a:latin typeface="Arial Black" pitchFamily="34" charset="0"/>
              </a:rPr>
              <a:t>Minimum standards</a:t>
            </a:r>
            <a:endParaRPr lang="en-GB" altLang="en-GB" sz="2700" b="1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1692275" y="4941888"/>
            <a:ext cx="5405438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196850"/>
            <a:r>
              <a:rPr lang="en-GB" altLang="en-GB" sz="3100" b="1">
                <a:solidFill>
                  <a:schemeClr val="tx2"/>
                </a:solidFill>
                <a:latin typeface="Arial Black" pitchFamily="34" charset="0"/>
              </a:rPr>
              <a:t>Guidance notes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1687513" y="3494088"/>
            <a:ext cx="71628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196850"/>
            <a:r>
              <a:rPr lang="en-GB" altLang="en-GB" sz="3100" b="1">
                <a:solidFill>
                  <a:schemeClr val="tx2"/>
                </a:solidFill>
                <a:latin typeface="Arial Black" pitchFamily="34" charset="0"/>
              </a:rPr>
              <a:t>Key indicators</a:t>
            </a:r>
            <a:r>
              <a:rPr lang="en-GB" altLang="en-GB" sz="3100" b="1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animBg="1"/>
      <p:bldP spid="121859" grpId="0" animBg="1"/>
      <p:bldP spid="121860" grpId="0" animBg="1"/>
      <p:bldP spid="121861" grpId="0" animBg="1"/>
      <p:bldP spid="121862" grpId="0" animBg="1"/>
      <p:bldP spid="121864" grpId="0" autoUpdateAnimBg="0"/>
      <p:bldP spid="121865" grpId="0" autoUpdateAnimBg="0"/>
      <p:bldP spid="12186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1071546"/>
            <a:ext cx="8229600" cy="1143000"/>
          </a:xfrm>
        </p:spPr>
        <p:txBody>
          <a:bodyPr/>
          <a:lstStyle/>
          <a:p>
            <a:r>
              <a:rPr lang="en-GB" sz="3600" dirty="0">
                <a:solidFill>
                  <a:schemeClr val="accent2"/>
                </a:solidFill>
              </a:rPr>
              <a:t>Areas of Key Standards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Hygiene Promotion</a:t>
            </a:r>
          </a:p>
          <a:p>
            <a:pPr marL="400050" indent="-400050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Water Supply</a:t>
            </a:r>
          </a:p>
          <a:p>
            <a:pPr marL="400050" indent="-400050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Excreta Disposal</a:t>
            </a:r>
          </a:p>
          <a:p>
            <a:pPr marL="400050" indent="-400050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Vector Control</a:t>
            </a:r>
          </a:p>
          <a:p>
            <a:pPr marL="400050" indent="-400050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Solid Waste Management</a:t>
            </a:r>
          </a:p>
          <a:p>
            <a:pPr marL="400050" indent="-400050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Drainage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075612" cy="221615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40650" cy="989013"/>
          </a:xfrm>
        </p:spPr>
        <p:txBody>
          <a:bodyPr/>
          <a:lstStyle/>
          <a:p>
            <a:pPr eaLnBrk="1" hangingPunct="1"/>
            <a:r>
              <a:rPr lang="en-GB" sz="3200" i="1">
                <a:solidFill>
                  <a:schemeClr val="accent2"/>
                </a:solidFill>
              </a:rPr>
              <a:t>SPHERE – Exercise Four Groups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95288" y="1989138"/>
            <a:ext cx="8075612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68313" y="2060575"/>
            <a:ext cx="8218487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400" i="1">
                <a:solidFill>
                  <a:schemeClr val="accent2"/>
                </a:solidFill>
              </a:rPr>
              <a:t>Group One:</a:t>
            </a:r>
            <a:r>
              <a:rPr lang="en-GB" sz="2400">
                <a:solidFill>
                  <a:schemeClr val="accent2"/>
                </a:solidFill>
              </a:rPr>
              <a:t> Water Supply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en-GB" sz="2400">
              <a:solidFill>
                <a:schemeClr val="accent2"/>
              </a:solidFill>
            </a:endParaRP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i="1">
                <a:solidFill>
                  <a:schemeClr val="accent2"/>
                </a:solidFill>
              </a:rPr>
              <a:t>Group Two</a:t>
            </a:r>
            <a:r>
              <a:rPr lang="en-US" sz="2400">
                <a:solidFill>
                  <a:schemeClr val="accent2"/>
                </a:solidFill>
              </a:rPr>
              <a:t>: Excreta Disposal and Hygiene Promotion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400">
              <a:solidFill>
                <a:schemeClr val="accent2"/>
              </a:solidFill>
            </a:endParaRP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i="1">
                <a:solidFill>
                  <a:schemeClr val="accent2"/>
                </a:solidFill>
              </a:rPr>
              <a:t>Group Three:</a:t>
            </a:r>
            <a:r>
              <a:rPr lang="en-US" sz="2400">
                <a:solidFill>
                  <a:schemeClr val="accent2"/>
                </a:solidFill>
              </a:rPr>
              <a:t> Vector Control and Drainage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400">
              <a:solidFill>
                <a:schemeClr val="accent2"/>
              </a:solidFill>
            </a:endParaRP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i="1">
                <a:solidFill>
                  <a:schemeClr val="accent2"/>
                </a:solidFill>
              </a:rPr>
              <a:t>Group Four:</a:t>
            </a:r>
            <a:r>
              <a:rPr lang="en-US" sz="2400">
                <a:solidFill>
                  <a:schemeClr val="accent2"/>
                </a:solidFill>
              </a:rPr>
              <a:t> Solid Waste Management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075612" cy="221615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40650" cy="989013"/>
          </a:xfrm>
        </p:spPr>
        <p:txBody>
          <a:bodyPr/>
          <a:lstStyle/>
          <a:p>
            <a:pPr eaLnBrk="1" hangingPunct="1"/>
            <a:r>
              <a:rPr lang="en-GB" sz="3200" i="1">
                <a:solidFill>
                  <a:schemeClr val="accent2"/>
                </a:solidFill>
              </a:rPr>
              <a:t>SPHERE – Key Indicators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95288" y="1989138"/>
            <a:ext cx="8075612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68313" y="2060575"/>
            <a:ext cx="8218487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400" i="1">
                <a:solidFill>
                  <a:schemeClr val="accent2"/>
                </a:solidFill>
              </a:rPr>
              <a:t>Water Supply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15L/person/day (3L of drinking water/person/day)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500m from water collection point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Takes no more than 3min to fill a 20L container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0 faecal coliforms/100ml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0.5mg/L free chlorine at the tap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2 containers of 10-20L per household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075612" cy="221615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40650" cy="989013"/>
          </a:xfrm>
        </p:spPr>
        <p:txBody>
          <a:bodyPr/>
          <a:lstStyle/>
          <a:p>
            <a:pPr eaLnBrk="1" hangingPunct="1"/>
            <a:r>
              <a:rPr lang="en-GB" sz="3200" i="1">
                <a:solidFill>
                  <a:schemeClr val="accent2"/>
                </a:solidFill>
              </a:rPr>
              <a:t>SPHERE – Key Indicators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95288" y="1989138"/>
            <a:ext cx="8075612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68313" y="2060575"/>
            <a:ext cx="8218487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400" i="1">
                <a:solidFill>
                  <a:schemeClr val="accent2"/>
                </a:solidFill>
              </a:rPr>
              <a:t>Sanitation and hygiene promotion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1 latrine for every 20 people (or 50 in emergencies)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Latrines less than 50m from houses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Community included in the design and siting of latrines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Hand washing facilities located next to latrines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Gender considerations for latrines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GB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075612" cy="221615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GB" sz="2400">
              <a:solidFill>
                <a:schemeClr val="accent2"/>
              </a:solidFill>
            </a:endParaRPr>
          </a:p>
          <a:p>
            <a:pPr eaLnBrk="1" hangingPunct="1">
              <a:buClr>
                <a:schemeClr val="accent2"/>
              </a:buClr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40650" cy="989013"/>
          </a:xfrm>
        </p:spPr>
        <p:txBody>
          <a:bodyPr/>
          <a:lstStyle/>
          <a:p>
            <a:pPr eaLnBrk="1" hangingPunct="1"/>
            <a:r>
              <a:rPr lang="en-GB" sz="3200" i="1">
                <a:solidFill>
                  <a:schemeClr val="accent2"/>
                </a:solidFill>
              </a:rPr>
              <a:t>SPHERE – Key Indicators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95288" y="1989138"/>
            <a:ext cx="8075612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68313" y="1844675"/>
            <a:ext cx="8218487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400" i="1">
                <a:solidFill>
                  <a:schemeClr val="accent2"/>
                </a:solidFill>
              </a:rPr>
              <a:t>Vector Control and drainage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All populations understand the modes of transmission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People avoid exposure to mosquitoes during peak biting times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People with malaria are diagnosed and receive treatment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Personnel carrying out chemical vector control measures are protected</a:t>
            </a:r>
          </a:p>
          <a:p>
            <a:pPr marL="1077913" indent="-39211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accent2"/>
                </a:solidFill>
              </a:rPr>
              <a:t>Water points are kept free from standing water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FRC Go_Board">
  <a:themeElements>
    <a:clrScheme name="Generi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Gener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 Go_Board</Template>
  <TotalTime>26</TotalTime>
  <Words>355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Wingdings</vt:lpstr>
      <vt:lpstr>IFRC Go_Board</vt:lpstr>
      <vt:lpstr>Water and Sanitation Planning for Response</vt:lpstr>
      <vt:lpstr>WatSan Response Planning in Emergencies</vt:lpstr>
      <vt:lpstr>SPHERE</vt:lpstr>
      <vt:lpstr>PowerPoint Presentation</vt:lpstr>
      <vt:lpstr>Areas of Key Standards</vt:lpstr>
      <vt:lpstr>SPHERE – Exercise Four Groups</vt:lpstr>
      <vt:lpstr>SPHERE – Key Indicators</vt:lpstr>
      <vt:lpstr>SPHERE – Key Indicators</vt:lpstr>
      <vt:lpstr>SPHERE – Key Indicators</vt:lpstr>
      <vt:lpstr>SPHERE – Key Indicators</vt:lpstr>
    </vt:vector>
  </TitlesOfParts>
  <Company>IFRC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Customer</dc:creator>
  <cp:lastModifiedBy>Letizia COTTAFAVI</cp:lastModifiedBy>
  <cp:revision>2</cp:revision>
  <dcterms:created xsi:type="dcterms:W3CDTF">2009-05-17T05:43:12Z</dcterms:created>
  <dcterms:modified xsi:type="dcterms:W3CDTF">2018-10-08T08:30:57Z</dcterms:modified>
</cp:coreProperties>
</file>