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22"/>
  </p:notesMasterIdLst>
  <p:handoutMasterIdLst>
    <p:handoutMasterId r:id="rId23"/>
  </p:handoutMasterIdLst>
  <p:sldIdLst>
    <p:sldId id="387" r:id="rId3"/>
    <p:sldId id="388" r:id="rId4"/>
    <p:sldId id="389" r:id="rId5"/>
    <p:sldId id="390" r:id="rId6"/>
    <p:sldId id="391" r:id="rId7"/>
    <p:sldId id="392" r:id="rId8"/>
    <p:sldId id="405" r:id="rId9"/>
    <p:sldId id="393" r:id="rId10"/>
    <p:sldId id="404" r:id="rId11"/>
    <p:sldId id="394" r:id="rId12"/>
    <p:sldId id="395" r:id="rId13"/>
    <p:sldId id="396" r:id="rId14"/>
    <p:sldId id="397" r:id="rId15"/>
    <p:sldId id="398" r:id="rId16"/>
    <p:sldId id="402" r:id="rId17"/>
    <p:sldId id="399" r:id="rId18"/>
    <p:sldId id="400" r:id="rId19"/>
    <p:sldId id="403" r:id="rId20"/>
    <p:sldId id="401" r:id="rId21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F1C21"/>
    <a:srgbClr val="541818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8" autoAdjust="0"/>
    <p:restoredTop sz="89048" autoAdjust="0"/>
  </p:normalViewPr>
  <p:slideViewPr>
    <p:cSldViewPr>
      <p:cViewPr varScale="1">
        <p:scale>
          <a:sx n="63" d="100"/>
          <a:sy n="63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73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24" y="-6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193C0B-0D08-4E2A-B725-3752F6CA8538}" type="datetimeFigureOut">
              <a:rPr lang="en-GB"/>
              <a:pPr>
                <a:defRPr/>
              </a:pPr>
              <a:t>04/10/2017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BB45137-13A1-4792-9020-2316740E02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9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89150" tIns="44575" rIns="89150" bIns="44575" rtlCol="0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89150" tIns="44575" rIns="89150" bIns="44575" rtlCol="0"/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AE83C6-13C0-48DB-AEA9-205C088AE42D}" type="datetimeFigureOut">
              <a:rPr lang="es-ES_tradnl"/>
              <a:pPr>
                <a:defRPr/>
              </a:pPr>
              <a:t>04/10/2017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50" tIns="44575" rIns="89150" bIns="44575" rtlCol="0" anchor="ctr"/>
          <a:lstStyle/>
          <a:p>
            <a:pPr lvl="0"/>
            <a:endParaRPr lang="es-ES_tradn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239"/>
            <a:ext cx="5438775" cy="4442935"/>
          </a:xfrm>
          <a:prstGeom prst="rect">
            <a:avLst/>
          </a:prstGeom>
        </p:spPr>
        <p:txBody>
          <a:bodyPr vert="horz" lIns="89150" tIns="44575" rIns="89150" bIns="445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ES_trad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89150" tIns="44575" rIns="89150" bIns="44575" rtlCol="0" anchor="b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89150" tIns="44575" rIns="89150" bIns="44575" rtlCol="0" anchor="b"/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FE1987-CEAC-48DA-B404-DE5109E627C2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626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D046-AE1D-4004-992B-5D24DD3A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6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D046-AE1D-4004-992B-5D24DD3A2D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Federation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WatSan/EH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AA2D-7AF4-4BC7-87FD-D7F5408F7F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2289-0BC8-4073-8ECD-F1013F2E0E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7C4A-4376-4586-BD19-D3AC3B4A62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A1CD-2ECB-42DD-BD5A-67A8747FAB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AE14-B9C1-44FA-9955-44FE2276C9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FAB0-8846-42CD-BA9B-EFD961C30E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7164-09EE-4B9F-9182-445A51E7A8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20D7-3DC2-49F0-B3DE-CF7A141BF1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F4C8-1872-4E7F-AC3B-326FF1AE04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489C-BA7C-40EE-8BD5-D80C977AB6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2656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B826-BB65-43D4-8C06-D4A1233BA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A975-CD99-44FB-96BD-3026E458D3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5907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</a:t>
              </a:r>
              <a:r>
                <a:rPr lang="en-US" sz="2000" b="1" baseline="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IFRC Water, Sanitation, and Emergency Health Unit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William Carter, WatSan Senior Officer</a:t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4218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william.carter@ifrc.org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3" name="Picture 14" descr="IFRC_logo_EN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Federation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Health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WatSan/EH</a:t>
              </a:r>
            </a:p>
          </p:txBody>
        </p:sp>
      </p:grpSp>
      <p:sp>
        <p:nvSpPr>
          <p:cNvPr id="12" name="TextBox 11"/>
          <p:cNvSpPr txBox="1"/>
          <p:nvPr userDrawn="1"/>
        </p:nvSpPr>
        <p:spPr>
          <a:xfrm rot="188437">
            <a:off x="6310313" y="1938338"/>
            <a:ext cx="18526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66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C800DA-399E-41C4-A6F0-DEE48DD6CE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10" y="1800230"/>
            <a:ext cx="8516862" cy="162877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INNOVATIVE  SANITATION OPTION in URBAN CONTEXT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1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1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Bio-Digester Technology for Safer Sanitation M1512005</a:t>
            </a:r>
            <a:endParaRPr lang="en-US" sz="2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805" y="4797152"/>
            <a:ext cx="6858000" cy="1008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AMAR MANI POUDEL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Deputy Director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NEPAL RED CROSS SOCIETY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819" y="692696"/>
            <a:ext cx="7886700" cy="35574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Test Frequency of Affluent Water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2367" y="2644827"/>
          <a:ext cx="8746761" cy="202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Worksheet" r:id="rId3" imgW="7258061" imgH="580996" progId="Excel.Sheet.12">
                  <p:embed/>
                </p:oleObj>
              </mc:Choice>
              <mc:Fallback>
                <p:oleObj name="Worksheet" r:id="rId3" imgW="7258061" imgH="580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367" y="2644827"/>
                        <a:ext cx="8746761" cy="2023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92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354206" cy="58059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Parameters </a:t>
            </a:r>
            <a:r>
              <a:rPr lang="en-US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effluent </a:t>
            </a:r>
            <a:r>
              <a:rPr lang="en-US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Water Testing</a:t>
            </a:r>
            <a:r>
              <a:rPr lang="en-US" b="1" dirty="0">
                <a:solidFill>
                  <a:srgbClr val="7F7F7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solidFill>
                  <a:srgbClr val="7F7F7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99259"/>
              </p:ext>
            </p:extLst>
          </p:nvPr>
        </p:nvGraphicFramePr>
        <p:xfrm>
          <a:off x="2339752" y="1412776"/>
          <a:ext cx="4880235" cy="397344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880235"/>
              </a:tblGrid>
              <a:tr h="32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PARAMETERS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pH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Turbidity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Suspended Solids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2000" u="none" strike="noStrike" dirty="0">
                          <a:effectLst/>
                        </a:rPr>
                        <a:t>Total Dissolved Solids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Total Volatile Solids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Chemical Oxygen Demand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73280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Biochemical Oxygen Demand  for 5 days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Dissolved Oxygen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Ammonia as NH3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>
                          <a:effectLst/>
                        </a:rPr>
                        <a:t>Total Coliform (MPN)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27288">
                <a:tc>
                  <a:txBody>
                    <a:bodyPr/>
                    <a:lstStyle/>
                    <a:p>
                      <a:pPr marL="514350" indent="-5143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en-US" sz="2000" u="none" strike="noStrike" dirty="0" err="1">
                          <a:effectLst/>
                        </a:rPr>
                        <a:t>E.Coli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86700" cy="402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Test Results-H1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Ram Chandra Lama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3192" y="1282711"/>
          <a:ext cx="8588703" cy="4611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591"/>
                <a:gridCol w="1696437"/>
                <a:gridCol w="1200555"/>
                <a:gridCol w="1030912"/>
                <a:gridCol w="887367"/>
                <a:gridCol w="1501873"/>
                <a:gridCol w="1712968"/>
              </a:tblGrid>
              <a:tr h="3182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S.N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Parameter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/>
                        <a:t>Unit</a:t>
                      </a:r>
                      <a:endParaRPr lang="en-US" sz="12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Standard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(T1)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(T2)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(T3)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</a:tr>
              <a:tr h="46434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Suspended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30-200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340.0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306.0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Dissolved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949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293.0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930.0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Volatile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275.0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166.0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500" u="none" strike="noStrike" dirty="0" smtClean="0">
                          <a:effectLst/>
                        </a:rPr>
                        <a:t>PH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5.5-9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7.8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Field Temperature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oC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&lt;40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23.2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27.2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Turbidity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NTU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435.0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405.0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BOD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30-100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COD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627.4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291.0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Dissolved Oxygen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Ammonia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80.4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98.2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Coliforms</a:t>
                      </a:r>
                      <a:endParaRPr lang="en-US" sz="1400" dirty="0"/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MPN/100ml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2x10</a:t>
                      </a:r>
                      <a:r>
                        <a:rPr lang="en-US" sz="1200" baseline="30000" dirty="0" smtClean="0"/>
                        <a:t>6</a:t>
                      </a:r>
                      <a:endParaRPr lang="en-US" sz="12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6x10</a:t>
                      </a:r>
                      <a:r>
                        <a:rPr lang="en-US" sz="1200" baseline="30000" dirty="0" smtClean="0"/>
                        <a:t>6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6x10</a:t>
                      </a:r>
                      <a:r>
                        <a:rPr lang="en-US" sz="1200" baseline="30000" dirty="0" smtClean="0"/>
                        <a:t>5</a:t>
                      </a: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E</a:t>
                      </a:r>
                      <a:r>
                        <a:rPr lang="en-US" sz="1500" u="none" strike="noStrike" dirty="0" smtClean="0">
                          <a:effectLst/>
                        </a:rPr>
                        <a:t>. Coli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r>
                        <a:rPr lang="en-US" sz="1200" baseline="0" dirty="0" smtClean="0"/>
                        <a:t> org/100ml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2x10</a:t>
                      </a:r>
                      <a:r>
                        <a:rPr lang="en-US" sz="1200" baseline="30000" dirty="0" smtClean="0"/>
                        <a:t>3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3x10</a:t>
                      </a:r>
                      <a:r>
                        <a:rPr lang="en-US" sz="1200" baseline="30000" dirty="0" smtClean="0"/>
                        <a:t>5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3x10</a:t>
                      </a:r>
                      <a:r>
                        <a:rPr lang="en-US" sz="1200" baseline="30000" dirty="0" smtClean="0"/>
                        <a:t>5</a:t>
                      </a: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Ascaries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Lumbricoids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 org/100ml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Unfertilized egg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402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Test Results-H2 </a:t>
            </a: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Raj Kumar Lama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29119"/>
              </p:ext>
            </p:extLst>
          </p:nvPr>
        </p:nvGraphicFramePr>
        <p:xfrm>
          <a:off x="373192" y="1316329"/>
          <a:ext cx="8588703" cy="4560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591"/>
                <a:gridCol w="1696437"/>
                <a:gridCol w="1200555"/>
                <a:gridCol w="1030912"/>
                <a:gridCol w="887367"/>
                <a:gridCol w="1501873"/>
                <a:gridCol w="1712968"/>
              </a:tblGrid>
              <a:tr h="3183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S.N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Parameter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/>
                        <a:t>Unit</a:t>
                      </a:r>
                      <a:endParaRPr lang="en-US" sz="12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Standard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(T1)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(T2)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(T3)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</a:tr>
              <a:tr h="47854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Suspended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30-200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678.0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1684.0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1720.0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7827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Dissolved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2493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2513.0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2444.0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7827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Volatile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448.0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830.0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826.0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1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500" u="none" strike="noStrike" dirty="0" smtClean="0">
                          <a:effectLst/>
                        </a:rPr>
                        <a:t>PH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5.5-9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7.8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7827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Field Temperature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oC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&lt;40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23.4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27.1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22.2</a:t>
                      </a:r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</a:tr>
              <a:tr h="2591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Turbidity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NTU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1112.0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725.0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877.0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1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BOD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30-100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1320.0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2484.0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988.4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476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COD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3019.6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1027.0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2435.6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1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Dissolved Oxygen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1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Ammonia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708.7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1443.0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476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Coliforms</a:t>
                      </a:r>
                      <a:endParaRPr lang="en-US" sz="1400" dirty="0"/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MPN/100ml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2x10</a:t>
                      </a:r>
                      <a:r>
                        <a:rPr lang="en-US" sz="1200" baseline="30000" dirty="0" smtClean="0"/>
                        <a:t>6</a:t>
                      </a:r>
                      <a:endParaRPr lang="en-US" sz="12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2x10</a:t>
                      </a:r>
                      <a:r>
                        <a:rPr lang="en-US" sz="1200" baseline="30000" dirty="0" smtClean="0"/>
                        <a:t>6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3x10</a:t>
                      </a:r>
                      <a:r>
                        <a:rPr lang="en-US" sz="1200" baseline="30000" dirty="0" smtClean="0"/>
                        <a:t>5</a:t>
                      </a:r>
                    </a:p>
                  </a:txBody>
                  <a:tcPr marL="68580" marR="68580" marT="34290" marB="34290"/>
                </a:tc>
              </a:tr>
              <a:tr h="4476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E</a:t>
                      </a:r>
                      <a:r>
                        <a:rPr lang="en-US" sz="1500" u="none" strike="noStrike" dirty="0" smtClean="0">
                          <a:effectLst/>
                        </a:rPr>
                        <a:t>. Coli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r>
                        <a:rPr lang="en-US" sz="1200" baseline="0" dirty="0" smtClean="0"/>
                        <a:t> org/100ml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2x10</a:t>
                      </a:r>
                      <a:r>
                        <a:rPr lang="en-US" sz="1200" baseline="30000" dirty="0" smtClean="0"/>
                        <a:t>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3x10</a:t>
                      </a:r>
                      <a:r>
                        <a:rPr lang="en-US" sz="1200" baseline="30000" dirty="0" smtClean="0"/>
                        <a:t>6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1.4x10</a:t>
                      </a:r>
                      <a:r>
                        <a:rPr lang="en-US" sz="1200" baseline="30000" dirty="0" smtClean="0"/>
                        <a:t>3</a:t>
                      </a:r>
                    </a:p>
                  </a:txBody>
                  <a:tcPr marL="68580" marR="68580" marT="34290" marB="34290"/>
                </a:tc>
              </a:tr>
              <a:tr h="2905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Ascaries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Lumbricoids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 org/100ml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8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402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Test Results-H3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Ishwar Tiwari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38203"/>
              </p:ext>
            </p:extLst>
          </p:nvPr>
        </p:nvGraphicFramePr>
        <p:xfrm>
          <a:off x="373192" y="1282711"/>
          <a:ext cx="8588703" cy="45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591"/>
                <a:gridCol w="1696437"/>
                <a:gridCol w="1200555"/>
                <a:gridCol w="1030912"/>
                <a:gridCol w="887367"/>
                <a:gridCol w="1501873"/>
                <a:gridCol w="1712968"/>
              </a:tblGrid>
              <a:tr h="3278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S.N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Parameter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/>
                        <a:t>Unit</a:t>
                      </a:r>
                      <a:endParaRPr lang="en-US" sz="1200" b="1" u="non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Standard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(T1)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(T2)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Result (T3)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</a:tr>
              <a:tr h="47843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Suspended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30-200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289.0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265.0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270.0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865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Dissolved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1396.0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1437.0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865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Total Volatile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solids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182.0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0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500" u="none" strike="noStrike" dirty="0" smtClean="0">
                          <a:effectLst/>
                        </a:rPr>
                        <a:t>PH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5.5-9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865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Field Temperature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oC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&lt;40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27.1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22.9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0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Turbidity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NTU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474.0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325.0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0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BOD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30-100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459.0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99.9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475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COD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1019.6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468.0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136.0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0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Dissolved Oxygen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&lt;1.0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590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Ammonia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Mg/l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145.4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185.6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50.15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4475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Coliforms</a:t>
                      </a:r>
                      <a:endParaRPr lang="en-US" sz="1400" dirty="0"/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MPN/100ml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1x10</a:t>
                      </a:r>
                      <a:r>
                        <a:rPr lang="en-US" sz="1200" baseline="30000" dirty="0" smtClean="0"/>
                        <a:t>6</a:t>
                      </a:r>
                      <a:endParaRPr lang="en-US" sz="12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4x10</a:t>
                      </a:r>
                      <a:r>
                        <a:rPr lang="en-US" sz="1200" baseline="30000" dirty="0" smtClean="0"/>
                        <a:t>6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1x10</a:t>
                      </a:r>
                      <a:r>
                        <a:rPr lang="en-US" sz="1200" baseline="30000" dirty="0" smtClean="0"/>
                        <a:t>6</a:t>
                      </a:r>
                    </a:p>
                  </a:txBody>
                  <a:tcPr marL="68580" marR="68580" marT="34290" marB="34290"/>
                </a:tc>
              </a:tr>
              <a:tr h="44752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E</a:t>
                      </a:r>
                      <a:r>
                        <a:rPr lang="en-US" sz="1500" u="none" strike="noStrike" dirty="0" smtClean="0">
                          <a:effectLst/>
                        </a:rPr>
                        <a:t>. Coli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r>
                        <a:rPr lang="en-US" sz="1200" baseline="0" dirty="0" smtClean="0"/>
                        <a:t> org/100ml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2.5x10</a:t>
                      </a:r>
                      <a:r>
                        <a:rPr lang="en-US" sz="1200" baseline="30000" dirty="0" smtClean="0"/>
                        <a:t>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1.5x10</a:t>
                      </a:r>
                      <a:r>
                        <a:rPr lang="en-US" sz="1200" baseline="30000" dirty="0" smtClean="0"/>
                        <a:t>5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3x10</a:t>
                      </a:r>
                      <a:r>
                        <a:rPr lang="en-US" sz="1200" baseline="30000" dirty="0" smtClean="0"/>
                        <a:t>5</a:t>
                      </a:r>
                    </a:p>
                  </a:txBody>
                  <a:tcPr marL="68580" marR="68580" marT="34290" marB="34290"/>
                </a:tc>
              </a:tr>
              <a:tr h="2904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Ascaries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Lumbricoids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 org/100ml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seen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9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6672"/>
            <a:ext cx="6858000" cy="648072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25202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Approval by Nepal Government for </a:t>
            </a:r>
            <a:r>
              <a:rPr lang="en-US" sz="2400" b="1" dirty="0"/>
              <a:t>Inoculum transportation </a:t>
            </a:r>
            <a:r>
              <a:rPr lang="en-US" sz="2400" b="1" dirty="0" smtClean="0"/>
              <a:t>from India to Nepal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Appropriate site selection for trials (1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tried in slum area only with cow dung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/>
            <a:endParaRPr lang="en-US" sz="2400" b="1" dirty="0" smtClean="0"/>
          </a:p>
          <a:p>
            <a:pPr marL="0" indent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7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09" y="548680"/>
            <a:ext cx="7886700" cy="55384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Lesson Learnt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419" y="2122432"/>
            <a:ext cx="7886700" cy="3476297"/>
          </a:xfrm>
        </p:spPr>
        <p:txBody>
          <a:bodyPr>
            <a:noAutofit/>
          </a:bodyPr>
          <a:lstStyle/>
          <a:p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/>
              <a:t>Households selection for bio-digester toilet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/>
              <a:t>Do and Don’t for households (users)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/>
              <a:t>Trial of Blander tank </a:t>
            </a:r>
            <a:r>
              <a:rPr lang="en-US" sz="1500" b="1" dirty="0"/>
              <a:t>(NVH Technology) </a:t>
            </a:r>
          </a:p>
          <a:p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0463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886700" cy="612967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Way Forward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556792"/>
            <a:ext cx="8280920" cy="425669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 smtClean="0"/>
              <a:t>Trial for </a:t>
            </a:r>
            <a:r>
              <a:rPr lang="en-US" sz="2700" b="1" dirty="0"/>
              <a:t>institutional  toilet </a:t>
            </a:r>
            <a:r>
              <a:rPr lang="en-US" sz="2700" b="1" dirty="0" smtClean="0"/>
              <a:t>(for hospital</a:t>
            </a:r>
            <a:r>
              <a:rPr lang="en-US" sz="2700" b="1" dirty="0"/>
              <a:t>, public toilet etc.) in next phase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 smtClean="0"/>
              <a:t>Appropriate selection of Households</a:t>
            </a:r>
            <a:endParaRPr lang="en-US" sz="2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/>
              <a:t>Beforehand orientation to users (Do &amp; Don’t</a:t>
            </a:r>
            <a:r>
              <a:rPr lang="en-US" sz="2700" b="1" dirty="0" smtClean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 smtClean="0"/>
              <a:t>Revision of design-HH type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 smtClean="0"/>
              <a:t>Reed bed management for affluent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 smtClean="0"/>
              <a:t>Lobby for </a:t>
            </a:r>
            <a:r>
              <a:rPr lang="en-US" sz="2700" b="1" dirty="0"/>
              <a:t>licensing for inoculum </a:t>
            </a:r>
            <a:r>
              <a:rPr lang="en-US" sz="2700" b="1" dirty="0" smtClean="0"/>
              <a:t>production and selling in Nepal</a:t>
            </a:r>
            <a:endParaRPr lang="en-US" sz="2700" b="1" dirty="0"/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853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5" y="404664"/>
            <a:ext cx="7470528" cy="72008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ypes of FRP and MTM digester tanks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376264" cy="214452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5" y="3789040"/>
            <a:ext cx="2970631" cy="2144524"/>
          </a:xfrm>
          <a:prstGeom prst="rect">
            <a:avLst/>
          </a:prstGeom>
        </p:spPr>
      </p:pic>
      <p:pic>
        <p:nvPicPr>
          <p:cNvPr id="2050" name="Picture 2" descr="Image result for bio-digester toil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7825"/>
            <a:ext cx="24722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io-digester toi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74843"/>
            <a:ext cx="2880320" cy="20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layer.slideplayer.com/35/10456720/data/images/im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9996"/>
            <a:ext cx="2934025" cy="25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05059"/>
            <a:ext cx="2160240" cy="182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8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282194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49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83" y="2658253"/>
            <a:ext cx="1987134" cy="9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06" y="4729897"/>
            <a:ext cx="5223536" cy="10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2"/>
          <p:cNvSpPr txBox="1">
            <a:spLocks noChangeArrowheads="1"/>
          </p:cNvSpPr>
          <p:nvPr/>
        </p:nvSpPr>
        <p:spPr bwMode="auto">
          <a:xfrm>
            <a:off x="2333626" y="7860506"/>
            <a:ext cx="3046810" cy="763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endParaRPr lang="en-GB" sz="825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Rectangle 15"/>
          <p:cNvSpPr>
            <a:spLocks noChangeArrowheads="1"/>
          </p:cNvSpPr>
          <p:nvPr/>
        </p:nvSpPr>
        <p:spPr bwMode="auto">
          <a:xfrm>
            <a:off x="1058122" y="-94558"/>
            <a:ext cx="8064896" cy="227754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36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Bio-Digester Technology for Safer Sanitation M1512005</a:t>
            </a:r>
          </a:p>
          <a:p>
            <a:pPr algn="ctr"/>
            <a:endParaRPr lang="en-GB" sz="1600" b="1" i="1" dirty="0" smtClean="0">
              <a:solidFill>
                <a:srgbClr val="FF0000"/>
              </a:solidFill>
              <a:latin typeface="Arial Bold" panose="020B0704020202020204" pitchFamily="34" charset="0"/>
            </a:endParaRPr>
          </a:p>
          <a:p>
            <a:pPr algn="ctr"/>
            <a:r>
              <a:rPr lang="en-GB" b="1" i="1" dirty="0" smtClean="0">
                <a:solidFill>
                  <a:srgbClr val="FF0000"/>
                </a:solidFill>
                <a:latin typeface="Arial Bold" panose="020B0704020202020204" pitchFamily="34" charset="0"/>
              </a:rPr>
              <a:t>Partnership between 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  <a:latin typeface="Arial Bold" panose="020B0704020202020204" pitchFamily="34" charset="0"/>
              </a:rPr>
              <a:t>Gates Foundation and International Red Cross and Red Crescent societies (IFRC)</a:t>
            </a:r>
            <a:endParaRPr lang="en-US" sz="600" dirty="0"/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1143000" y="1200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5" name="Rectangle 18"/>
          <p:cNvSpPr>
            <a:spLocks noChangeArrowheads="1"/>
          </p:cNvSpPr>
          <p:nvPr/>
        </p:nvSpPr>
        <p:spPr bwMode="auto">
          <a:xfrm>
            <a:off x="1143000" y="20431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6" name="Rectangle 20"/>
          <p:cNvSpPr>
            <a:spLocks noChangeArrowheads="1"/>
          </p:cNvSpPr>
          <p:nvPr/>
        </p:nvSpPr>
        <p:spPr bwMode="auto">
          <a:xfrm>
            <a:off x="1143000" y="273605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7" name="Rectangle 22"/>
          <p:cNvSpPr>
            <a:spLocks noChangeArrowheads="1"/>
          </p:cNvSpPr>
          <p:nvPr/>
        </p:nvSpPr>
        <p:spPr bwMode="auto">
          <a:xfrm>
            <a:off x="1143000" y="3257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8" name="Rectangle 24"/>
          <p:cNvSpPr>
            <a:spLocks noChangeArrowheads="1"/>
          </p:cNvSpPr>
          <p:nvPr/>
        </p:nvSpPr>
        <p:spPr bwMode="auto">
          <a:xfrm>
            <a:off x="1143000" y="385048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9" name="Rectangle 26"/>
          <p:cNvSpPr>
            <a:spLocks noChangeArrowheads="1"/>
          </p:cNvSpPr>
          <p:nvPr/>
        </p:nvSpPr>
        <p:spPr bwMode="auto">
          <a:xfrm>
            <a:off x="1143000" y="433625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0" name="Rectangle 28"/>
          <p:cNvSpPr>
            <a:spLocks noChangeArrowheads="1"/>
          </p:cNvSpPr>
          <p:nvPr/>
        </p:nvSpPr>
        <p:spPr bwMode="auto">
          <a:xfrm>
            <a:off x="1143000" y="475059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1" name="Rectangle 30"/>
          <p:cNvSpPr>
            <a:spLocks noChangeArrowheads="1"/>
          </p:cNvSpPr>
          <p:nvPr/>
        </p:nvSpPr>
        <p:spPr bwMode="auto">
          <a:xfrm>
            <a:off x="1143001" y="5035486"/>
            <a:ext cx="184731" cy="47320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675">
                <a:solidFill>
                  <a:srgbClr val="595959"/>
                </a:solidFill>
                <a:latin typeface="Calibri" panose="020F0502020204030204" pitchFamily="34" charset="0"/>
              </a:rPr>
              <a:t/>
            </a:r>
            <a:br>
              <a:rPr lang="en-GB" sz="675">
                <a:solidFill>
                  <a:srgbClr val="595959"/>
                </a:solidFill>
                <a:latin typeface="Calibri" panose="020F0502020204030204" pitchFamily="34" charset="0"/>
              </a:rPr>
            </a:b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224353" y="4010305"/>
            <a:ext cx="3348842" cy="714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Implementing By: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2602923"/>
            <a:ext cx="3482440" cy="10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V="1">
            <a:off x="3825479" y="2657475"/>
            <a:ext cx="3313801" cy="19716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79512" y="404665"/>
            <a:ext cx="8773382" cy="5544615"/>
            <a:chOff x="239349" y="371710"/>
            <a:chExt cx="11697843" cy="6514865"/>
          </a:xfrm>
        </p:grpSpPr>
        <p:grpSp>
          <p:nvGrpSpPr>
            <p:cNvPr id="25" name="Group 24"/>
            <p:cNvGrpSpPr/>
            <p:nvPr/>
          </p:nvGrpSpPr>
          <p:grpSpPr>
            <a:xfrm>
              <a:off x="239349" y="371710"/>
              <a:ext cx="11697843" cy="6514865"/>
              <a:chOff x="239349" y="371710"/>
              <a:chExt cx="11697843" cy="651486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9349" y="1820410"/>
                <a:ext cx="7675925" cy="5066165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7440150" y="371710"/>
                <a:ext cx="4497042" cy="6348008"/>
                <a:chOff x="7440150" y="371710"/>
                <a:chExt cx="4497042" cy="6348008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40150" y="371710"/>
                  <a:ext cx="4497042" cy="3493802"/>
                </a:xfrm>
                <a:prstGeom prst="rect">
                  <a:avLst/>
                </a:prstGeom>
              </p:spPr>
            </p:pic>
            <p:sp>
              <p:nvSpPr>
                <p:cNvPr id="20" name="Title 1"/>
                <p:cNvSpPr txBox="1">
                  <a:spLocks/>
                </p:cNvSpPr>
                <p:nvPr/>
              </p:nvSpPr>
              <p:spPr>
                <a:xfrm>
                  <a:off x="7915275" y="4482722"/>
                  <a:ext cx="4021917" cy="2236996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txBody>
                <a:bodyPr vert="horz" lIns="68580" tIns="34290" rIns="68580" bIns="3429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  <a:p>
                  <a:endParaRPr lang="en-US" sz="1200" b="1" dirty="0">
                    <a:solidFill>
                      <a:schemeClr val="bg1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  <a:p>
                  <a:r>
                    <a:rPr lang="en-US" sz="1500" b="1" dirty="0">
                      <a:solidFill>
                        <a:schemeClr val="bg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Trial Households :</a:t>
                  </a:r>
                </a:p>
                <a:p>
                  <a:endParaRPr lang="en-US" sz="900" b="1" dirty="0">
                    <a:solidFill>
                      <a:schemeClr val="bg1"/>
                    </a:solidFill>
                  </a:endParaRPr>
                </a:p>
                <a:p>
                  <a:pPr marL="685800" indent="-685800">
                    <a:buFont typeface="+mj-lt"/>
                    <a:buAutoNum type="arabicPeriod"/>
                  </a:pPr>
                  <a:r>
                    <a:rPr lang="en-US" sz="1500" b="1" dirty="0">
                      <a:solidFill>
                        <a:schemeClr val="bg1"/>
                      </a:solidFill>
                    </a:rPr>
                    <a:t>Ishwor Tiwari</a:t>
                  </a:r>
                </a:p>
                <a:p>
                  <a:pPr marL="685800" indent="-685800">
                    <a:buFont typeface="+mj-lt"/>
                    <a:buAutoNum type="arabicPeriod"/>
                  </a:pPr>
                  <a:r>
                    <a:rPr lang="en-US" sz="1500" b="1" dirty="0">
                      <a:solidFill>
                        <a:schemeClr val="bg1"/>
                      </a:solidFill>
                    </a:rPr>
                    <a:t>Sudarshan Aryal</a:t>
                  </a:r>
                </a:p>
                <a:p>
                  <a:pPr marL="685800" indent="-685800">
                    <a:buFont typeface="+mj-lt"/>
                    <a:buAutoNum type="arabicPeriod"/>
                  </a:pPr>
                  <a:r>
                    <a:rPr lang="en-US" sz="1500" b="1" dirty="0">
                      <a:solidFill>
                        <a:schemeClr val="bg1"/>
                      </a:solidFill>
                    </a:rPr>
                    <a:t>Ram Chandra Lama</a:t>
                  </a:r>
                </a:p>
                <a:p>
                  <a:pPr marL="685800" indent="-685800">
                    <a:buFont typeface="+mj-lt"/>
                    <a:buAutoNum type="arabicPeriod"/>
                  </a:pPr>
                  <a:r>
                    <a:rPr lang="en-US" sz="1500" b="1" dirty="0">
                      <a:solidFill>
                        <a:schemeClr val="bg1"/>
                      </a:solidFill>
                    </a:rPr>
                    <a:t>Raj Kumar Lama</a:t>
                  </a:r>
                </a:p>
                <a:p>
                  <a:pPr marL="685800" indent="-685800">
                    <a:buFont typeface="+mj-lt"/>
                    <a:buAutoNum type="arabicPeriod"/>
                  </a:pPr>
                  <a:endParaRPr lang="en-US" sz="9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500" b="1" i="1" dirty="0">
                      <a:solidFill>
                        <a:srgbClr val="FF0000"/>
                      </a:solidFill>
                    </a:rPr>
                    <a:t>All are 2015 EQs affected households</a:t>
                  </a:r>
                </a:p>
                <a:p>
                  <a:endParaRPr lang="en-US" sz="15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Up Arrow 21"/>
                <p:cNvSpPr/>
                <p:nvPr/>
              </p:nvSpPr>
              <p:spPr>
                <a:xfrm>
                  <a:off x="9451889" y="4024158"/>
                  <a:ext cx="474344" cy="458563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" name="Straight Arrow Connector 26"/>
            <p:cNvCxnSpPr/>
            <p:nvPr/>
          </p:nvCxnSpPr>
          <p:spPr>
            <a:xfrm flipV="1">
              <a:off x="5100638" y="2148491"/>
              <a:ext cx="4825595" cy="28807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03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86700" cy="658416"/>
          </a:xfrm>
        </p:spPr>
        <p:txBody>
          <a:bodyPr/>
          <a:lstStyle/>
          <a:p>
            <a:pPr algn="ctr"/>
            <a:r>
              <a:rPr 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TECHNOLOGY :</a:t>
            </a:r>
            <a:endParaRPr lang="en-US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92" y="1593296"/>
            <a:ext cx="8840390" cy="4499999"/>
          </a:xfrm>
        </p:spPr>
        <p:txBody>
          <a:bodyPr>
            <a:noAutofit/>
          </a:bodyPr>
          <a:lstStyle/>
          <a:p>
            <a:pPr marL="557213" indent="-557213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7030A0"/>
                </a:solidFill>
              </a:rPr>
              <a:t>Researched by the scientists of the Defense Research and Development Organization (DRDO), through the Government of India (</a:t>
            </a:r>
            <a:r>
              <a:rPr lang="en-US" sz="2400" i="1" dirty="0" err="1">
                <a:solidFill>
                  <a:srgbClr val="7030A0"/>
                </a:solidFill>
              </a:rPr>
              <a:t>GoI</a:t>
            </a:r>
            <a:r>
              <a:rPr lang="en-US" sz="2400" i="1" dirty="0">
                <a:solidFill>
                  <a:srgbClr val="7030A0"/>
                </a:solidFill>
              </a:rPr>
              <a:t>)</a:t>
            </a:r>
          </a:p>
          <a:p>
            <a:pPr marL="557213" indent="-557213">
              <a:buFont typeface="Wingdings" panose="05000000000000000000" pitchFamily="2" charset="2"/>
              <a:buChar char="§"/>
            </a:pPr>
            <a:endParaRPr lang="en-US" sz="500" dirty="0"/>
          </a:p>
          <a:p>
            <a:pPr marL="557213" indent="-557213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0070C0"/>
                </a:solidFill>
              </a:rPr>
              <a:t>A consortium of bacteria of which some is from Antarctica</a:t>
            </a:r>
          </a:p>
          <a:p>
            <a:pPr marL="557213" indent="-557213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557213" indent="-5572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This consortium of bacteria converts human waste to methane, carbon dioxide and water</a:t>
            </a:r>
          </a:p>
          <a:p>
            <a:pPr marL="557213" indent="-557213">
              <a:buFont typeface="Wingdings" panose="05000000000000000000" pitchFamily="2" charset="2"/>
              <a:buChar char="§"/>
            </a:pPr>
            <a:endParaRPr lang="en-US" sz="300" dirty="0"/>
          </a:p>
          <a:p>
            <a:pPr marL="557213" indent="-5572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The effluents is claimed to be 99% pathogen free </a:t>
            </a:r>
            <a:r>
              <a:rPr lang="en-US" sz="2400" dirty="0"/>
              <a:t>(DRDO Claim)</a:t>
            </a:r>
          </a:p>
          <a:p>
            <a:pPr marL="557213" indent="-557213">
              <a:buFont typeface="Wingdings" panose="05000000000000000000" pitchFamily="2" charset="2"/>
              <a:buChar char="§"/>
            </a:pPr>
            <a:endParaRPr lang="en-US" sz="600" dirty="0"/>
          </a:p>
          <a:p>
            <a:pPr marL="557213" indent="-5572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The technology has claimed to have worked well over a wide range of temperatures between -50 0C to +50 0C</a:t>
            </a:r>
          </a:p>
          <a:p>
            <a:pPr marL="557213" indent="-557213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08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4" y="2210034"/>
            <a:ext cx="4264818" cy="2927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0072" y="5200311"/>
            <a:ext cx="38239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Cow dung as inoculum carrier</a:t>
            </a:r>
          </a:p>
        </p:txBody>
      </p:sp>
      <p:pic>
        <p:nvPicPr>
          <p:cNvPr id="10" name="yui_3_5_1_2_1506457280592_2053" descr="https://worldcowgirl.files.wordpress.com/2011/04/img_1855.jpg?w=700&amp;h=93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56350" r="45032" b="317"/>
          <a:stretch/>
        </p:blipFill>
        <p:spPr bwMode="auto">
          <a:xfrm>
            <a:off x="5611279" y="2210034"/>
            <a:ext cx="3314837" cy="2927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5408" y="5085184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Inoculum factory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5656" y="537295"/>
            <a:ext cx="7450460" cy="883444"/>
          </a:xfrm>
          <a:ln w="31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F</a:t>
            </a:r>
            <a:r>
              <a:rPr lang="en-US" b="1" i="1" dirty="0" smtClean="0">
                <a:solidFill>
                  <a:srgbClr val="0070C0"/>
                </a:solidFill>
              </a:rPr>
              <a:t>amily Toilet (5-6 members) : Approx. 220 Lt Inoculum used @ CHF 0.9 </a:t>
            </a:r>
            <a:r>
              <a:rPr lang="en-US" sz="2325" dirty="0">
                <a:solidFill>
                  <a:srgbClr val="0070C0"/>
                </a:solidFill>
              </a:rPr>
              <a:t>excluding transport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5400000">
            <a:off x="4836251" y="3368214"/>
            <a:ext cx="589360" cy="8395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435773" y="5661248"/>
            <a:ext cx="4410403" cy="239262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 Transported by road from India to Nepal</a:t>
            </a:r>
          </a:p>
        </p:txBody>
      </p:sp>
    </p:spTree>
    <p:extLst>
      <p:ext uri="{BB962C8B-B14F-4D97-AF65-F5344CB8AC3E}">
        <p14:creationId xmlns:p14="http://schemas.microsoft.com/office/powerpoint/2010/main" val="11710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85" y="688890"/>
            <a:ext cx="7811028" cy="78295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Bio-Digester Tank Design- Brick Masonry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1m</a:t>
            </a:r>
            <a:r>
              <a:rPr lang="en-US" sz="2700" baseline="30000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3</a:t>
            </a:r>
            <a:r>
              <a:rPr lang="en-US" sz="2700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 capacity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1420" y="1267605"/>
            <a:ext cx="3755039" cy="4913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43501" y="1818495"/>
            <a:ext cx="3755042" cy="38112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79886" y="5601638"/>
            <a:ext cx="5520128" cy="3991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The design was approved by DRDO</a:t>
            </a:r>
          </a:p>
        </p:txBody>
      </p:sp>
    </p:spTree>
    <p:extLst>
      <p:ext uri="{BB962C8B-B14F-4D97-AF65-F5344CB8AC3E}">
        <p14:creationId xmlns:p14="http://schemas.microsoft.com/office/powerpoint/2010/main" val="3066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io-digester toi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63772"/>
            <a:ext cx="6956027" cy="561975"/>
          </a:xfrm>
        </p:spPr>
        <p:txBody>
          <a:bodyPr/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Bio-digester Tank-Brick Masonry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928813"/>
            <a:ext cx="2307433" cy="1789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61" y="1989533"/>
            <a:ext cx="2718198" cy="1728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61" y="3889773"/>
            <a:ext cx="2718198" cy="2003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65" y="1989534"/>
            <a:ext cx="2431571" cy="3904061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2559256" y="2628900"/>
            <a:ext cx="560780" cy="450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2498520" y="4763096"/>
            <a:ext cx="560780" cy="450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889773"/>
            <a:ext cx="2307433" cy="20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o-digester toi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5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63303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735</Words>
  <Application>Microsoft Office PowerPoint</Application>
  <PresentationFormat>On-screen Show (4:3)</PresentationFormat>
  <Paragraphs>373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Aharoni</vt:lpstr>
      <vt:lpstr>Arial</vt:lpstr>
      <vt:lpstr>Arial Black</vt:lpstr>
      <vt:lpstr>Arial Bold</vt:lpstr>
      <vt:lpstr>Arial Rounded MT Bold</vt:lpstr>
      <vt:lpstr>Britannic Bold</vt:lpstr>
      <vt:lpstr>Calibri</vt:lpstr>
      <vt:lpstr>Cambria</vt:lpstr>
      <vt:lpstr>Times New Roman</vt:lpstr>
      <vt:lpstr>Wingdings</vt:lpstr>
      <vt:lpstr>IFRC_2011 presentation-EN</vt:lpstr>
      <vt:lpstr>Custom Design</vt:lpstr>
      <vt:lpstr>Worksheet</vt:lpstr>
      <vt:lpstr>INNOVATIVE  SANITATION OPTION in URBAN CONTEXT   Bio-Digester Technology for Safer Sanitation M1512005</vt:lpstr>
      <vt:lpstr>PowerPoint Presentation</vt:lpstr>
      <vt:lpstr>PowerPoint Presentation</vt:lpstr>
      <vt:lpstr>TECHNOLOGY :</vt:lpstr>
      <vt:lpstr>Family Toilet (5-6 members) : Approx. 220 Lt Inoculum used @ CHF 0.9 excluding transport</vt:lpstr>
      <vt:lpstr>Bio-Digester Tank Design- Brick Masonry 1m3 capacity</vt:lpstr>
      <vt:lpstr>PowerPoint Presentation</vt:lpstr>
      <vt:lpstr>Bio-digester Tank-Brick Masonry</vt:lpstr>
      <vt:lpstr>PowerPoint Presentation</vt:lpstr>
      <vt:lpstr>Test Frequency of Affluent Water</vt:lpstr>
      <vt:lpstr>Parameters of effluent Water Testing </vt:lpstr>
      <vt:lpstr>Test Results-H1 Ram Chandra Lama </vt:lpstr>
      <vt:lpstr>Test Results-H2 Raj Kumar Lama</vt:lpstr>
      <vt:lpstr>Test Results-H3 Ishwar Tiwari</vt:lpstr>
      <vt:lpstr>CHALLENGES</vt:lpstr>
      <vt:lpstr>Lesson Learnt so far</vt:lpstr>
      <vt:lpstr>Way Forward</vt:lpstr>
      <vt:lpstr>Types of FRP and MTM digester tanks</vt:lpstr>
      <vt:lpstr>THANK YOU</vt:lpstr>
    </vt:vector>
  </TitlesOfParts>
  <Company>IFRC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marine.wallace;Uli Jaspers</dc:creator>
  <cp:lastModifiedBy>DELL</cp:lastModifiedBy>
  <cp:revision>235</cp:revision>
  <cp:lastPrinted>2016-04-20T08:21:41Z</cp:lastPrinted>
  <dcterms:created xsi:type="dcterms:W3CDTF">2011-05-17T09:54:11Z</dcterms:created>
  <dcterms:modified xsi:type="dcterms:W3CDTF">2017-10-04T05:53:36Z</dcterms:modified>
</cp:coreProperties>
</file>