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2"/>
  </p:notesMasterIdLst>
  <p:sldIdLst>
    <p:sldId id="446" r:id="rId5"/>
    <p:sldId id="374" r:id="rId6"/>
    <p:sldId id="447" r:id="rId7"/>
    <p:sldId id="448" r:id="rId8"/>
    <p:sldId id="456" r:id="rId9"/>
    <p:sldId id="459" r:id="rId10"/>
    <p:sldId id="458" r:id="rId11"/>
    <p:sldId id="471" r:id="rId12"/>
    <p:sldId id="457" r:id="rId13"/>
    <p:sldId id="460" r:id="rId14"/>
    <p:sldId id="470" r:id="rId15"/>
    <p:sldId id="461" r:id="rId16"/>
    <p:sldId id="464" r:id="rId17"/>
    <p:sldId id="449" r:id="rId18"/>
    <p:sldId id="462" r:id="rId19"/>
    <p:sldId id="450" r:id="rId20"/>
    <p:sldId id="451" r:id="rId21"/>
    <p:sldId id="463" r:id="rId22"/>
    <p:sldId id="452" r:id="rId23"/>
    <p:sldId id="465" r:id="rId24"/>
    <p:sldId id="468" r:id="rId25"/>
    <p:sldId id="384" r:id="rId26"/>
    <p:sldId id="466" r:id="rId27"/>
    <p:sldId id="467" r:id="rId28"/>
    <p:sldId id="386" r:id="rId29"/>
    <p:sldId id="469" r:id="rId30"/>
    <p:sldId id="387"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Shea, Barbara" initials="SB" lastIdx="25" clrIdx="0"/>
  <p:cmAuthor id="1" name="Christophe  VALINGOT DELAURENTI" initials="CV" lastIdx="0"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4077" autoAdjust="0"/>
    <p:restoredTop sz="95769" autoAdjust="0"/>
  </p:normalViewPr>
  <p:slideViewPr>
    <p:cSldViewPr>
      <p:cViewPr varScale="1">
        <p:scale>
          <a:sx n="107" d="100"/>
          <a:sy n="107" d="100"/>
        </p:scale>
        <p:origin x="1272" y="176"/>
      </p:cViewPr>
      <p:guideLst>
        <p:guide orient="horz" pos="2160"/>
        <p:guide pos="2880"/>
      </p:guideLst>
    </p:cSldViewPr>
  </p:slideViewPr>
  <p:outlineViewPr>
    <p:cViewPr>
      <p:scale>
        <a:sx n="33" d="100"/>
        <a:sy n="33" d="100"/>
      </p:scale>
      <p:origin x="0" y="-90696"/>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21" Type="http://schemas.openxmlformats.org/officeDocument/2006/relationships/slide" Target="slides/slide17.xml"/><Relationship Id="rId34" Type="http://schemas.openxmlformats.org/officeDocument/2006/relationships/presProps" Target="pres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commentAuthors" Target="commentAuthor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theme" Target="theme/theme1.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52E013-8E5F-4151-8F01-1D7079A4BC41}" type="datetimeFigureOut">
              <a:rPr lang="en-GB" smtClean="0"/>
              <a:t>18/01/2023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42FD4B-7126-4A73-BBC8-4DDF9E1319BE}" type="slidenum">
              <a:rPr lang="en-GB" smtClean="0"/>
              <a:t>‹#›</a:t>
            </a:fld>
            <a:endParaRPr lang="en-GB"/>
          </a:p>
        </p:txBody>
      </p:sp>
    </p:spTree>
    <p:extLst>
      <p:ext uri="{BB962C8B-B14F-4D97-AF65-F5344CB8AC3E}">
        <p14:creationId xmlns:p14="http://schemas.microsoft.com/office/powerpoint/2010/main" val="2667455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Register</a:t>
            </a:r>
            <a:r>
              <a:rPr lang="nb-NO" baseline="0" dirty="0"/>
              <a:t> participants</a:t>
            </a:r>
          </a:p>
          <a:p>
            <a:r>
              <a:rPr lang="nb-NO" baseline="0" dirty="0"/>
              <a:t>Official opening and recitals </a:t>
            </a:r>
            <a:endParaRPr lang="en-GB" dirty="0"/>
          </a:p>
        </p:txBody>
      </p:sp>
      <p:sp>
        <p:nvSpPr>
          <p:cNvPr id="4" name="Slide Number Placeholder 3"/>
          <p:cNvSpPr>
            <a:spLocks noGrp="1"/>
          </p:cNvSpPr>
          <p:nvPr>
            <p:ph type="sldNum" sz="quarter" idx="10"/>
          </p:nvPr>
        </p:nvSpPr>
        <p:spPr/>
        <p:txBody>
          <a:bodyPr/>
          <a:lstStyle/>
          <a:p>
            <a:fld id="{9E42FD4B-7126-4A73-BBC8-4DDF9E1319BE}" type="slidenum">
              <a:rPr lang="en-GB" smtClean="0"/>
              <a:t>1</a:t>
            </a:fld>
            <a:endParaRPr lang="en-GB"/>
          </a:p>
        </p:txBody>
      </p:sp>
    </p:spTree>
    <p:extLst>
      <p:ext uri="{BB962C8B-B14F-4D97-AF65-F5344CB8AC3E}">
        <p14:creationId xmlns:p14="http://schemas.microsoft.com/office/powerpoint/2010/main" val="14172526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19</a:t>
            </a:fld>
            <a:endParaRPr lang="en-GB"/>
          </a:p>
        </p:txBody>
      </p:sp>
    </p:spTree>
    <p:extLst>
      <p:ext uri="{BB962C8B-B14F-4D97-AF65-F5344CB8AC3E}">
        <p14:creationId xmlns:p14="http://schemas.microsoft.com/office/powerpoint/2010/main" val="158183671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08816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1DB6A238-20E4-CB60-8DDA-207D4EBD382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90320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B66D8C06-C0EB-4060-4730-80FE53FBA77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345827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E93A2B8F-6214-E9B6-36C4-D37D9D19252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3115876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C847454B-4595-0BDB-FBB9-6A86A6E5A36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214514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225EF055-565A-2549-DDD0-EB3F0A604D5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1280481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F928C3D-267A-461E-B51C-3D69E226332C}" type="datetimeFigureOut">
              <a:rPr lang="en-AU" smtClean="0"/>
              <a:t>18/1/2023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144A10A-A621-4A95-9E59-C7F742B50D9B}" type="slidenum">
              <a:rPr lang="en-AU" smtClean="0"/>
              <a:t>‹#›</a:t>
            </a:fld>
            <a:endParaRPr lang="en-AU"/>
          </a:p>
        </p:txBody>
      </p:sp>
      <p:pic>
        <p:nvPicPr>
          <p:cNvPr id="10" name="Picture 9" descr="A picture containing text, clipart&#10;&#10;Description automatically generated">
            <a:extLst>
              <a:ext uri="{FF2B5EF4-FFF2-40B4-BE49-F238E27FC236}">
                <a16:creationId xmlns:a16="http://schemas.microsoft.com/office/drawing/2014/main" id="{4A1BCB62-4E57-E86F-2CCC-B15154C6397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3623787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F928C3D-267A-461E-B51C-3D69E226332C}" type="datetimeFigureOut">
              <a:rPr lang="en-AU" smtClean="0"/>
              <a:t>18/1/2023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144A10A-A621-4A95-9E59-C7F742B50D9B}" type="slidenum">
              <a:rPr lang="en-AU" smtClean="0"/>
              <a:t>‹#›</a:t>
            </a:fld>
            <a:endParaRPr lang="en-AU"/>
          </a:p>
        </p:txBody>
      </p:sp>
      <p:pic>
        <p:nvPicPr>
          <p:cNvPr id="6" name="Picture 5" descr="A picture containing text, clipart&#10;&#10;Description automatically generated">
            <a:extLst>
              <a:ext uri="{FF2B5EF4-FFF2-40B4-BE49-F238E27FC236}">
                <a16:creationId xmlns:a16="http://schemas.microsoft.com/office/drawing/2014/main" id="{3274AE04-95B6-8164-0260-54A54219363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27938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28C3D-267A-461E-B51C-3D69E226332C}" type="datetimeFigureOut">
              <a:rPr lang="en-AU" smtClean="0"/>
              <a:t>18/1/2023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144A10A-A621-4A95-9E59-C7F742B50D9B}" type="slidenum">
              <a:rPr lang="en-AU" smtClean="0"/>
              <a:t>‹#›</a:t>
            </a:fld>
            <a:endParaRPr lang="en-AU"/>
          </a:p>
        </p:txBody>
      </p:sp>
      <p:pic>
        <p:nvPicPr>
          <p:cNvPr id="5" name="Picture 4" descr="A picture containing text, clipart&#10;&#10;Description automatically generated">
            <a:extLst>
              <a:ext uri="{FF2B5EF4-FFF2-40B4-BE49-F238E27FC236}">
                <a16:creationId xmlns:a16="http://schemas.microsoft.com/office/drawing/2014/main" id="{2D3B5616-9F6D-34C6-5E3C-EF94460D4D0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4018328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27E967C1-867D-51B7-F153-EB0C1E88C5B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2782891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F0B69EEF-DF57-A982-F644-6A5580CD646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41188" y="6350127"/>
            <a:ext cx="1312838" cy="378275"/>
          </a:xfrm>
          <a:prstGeom prst="rect">
            <a:avLst/>
          </a:prstGeom>
        </p:spPr>
      </p:pic>
    </p:spTree>
    <p:extLst>
      <p:ext uri="{BB962C8B-B14F-4D97-AF65-F5344CB8AC3E}">
        <p14:creationId xmlns:p14="http://schemas.microsoft.com/office/powerpoint/2010/main" val="2835518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28C3D-267A-461E-B51C-3D69E226332C}" type="datetimeFigureOut">
              <a:rPr lang="en-AU" smtClean="0"/>
              <a:t>18/1/2023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4A10A-A621-4A95-9E59-C7F742B50D9B}" type="slidenum">
              <a:rPr lang="en-AU" smtClean="0"/>
              <a:t>‹#›</a:t>
            </a:fld>
            <a:endParaRPr lang="en-AU"/>
          </a:p>
        </p:txBody>
      </p:sp>
    </p:spTree>
    <p:extLst>
      <p:ext uri="{BB962C8B-B14F-4D97-AF65-F5344CB8AC3E}">
        <p14:creationId xmlns:p14="http://schemas.microsoft.com/office/powerpoint/2010/main" val="3862794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2420888"/>
            <a:ext cx="8208912" cy="1470025"/>
          </a:xfrm>
        </p:spPr>
        <p:txBody>
          <a:bodyPr>
            <a:normAutofit fontScale="90000"/>
          </a:bodyPr>
          <a:lstStyle/>
          <a:p>
            <a:pPr algn="l"/>
            <a:r>
              <a:rPr lang="fr-FR" dirty="0"/>
              <a:t>Cholera &amp; </a:t>
            </a:r>
            <a:r>
              <a:rPr lang="en-AU" dirty="0"/>
              <a:t>Oral Rehydration Therapy </a:t>
            </a:r>
            <a:r>
              <a:rPr lang="en-AU" sz="3600" dirty="0">
                <a:solidFill>
                  <a:schemeClr val="bg1">
                    <a:lumMod val="65000"/>
                  </a:schemeClr>
                </a:solidFill>
              </a:rPr>
              <a:t>Training Level 2 </a:t>
            </a:r>
            <a:r>
              <a:rPr lang="mr-IN" sz="3600" dirty="0">
                <a:solidFill>
                  <a:schemeClr val="bg1">
                    <a:lumMod val="65000"/>
                  </a:schemeClr>
                </a:solidFill>
              </a:rPr>
              <a:t>–</a:t>
            </a:r>
            <a:r>
              <a:rPr lang="en-AU" sz="3600" dirty="0">
                <a:solidFill>
                  <a:schemeClr val="bg1">
                    <a:lumMod val="65000"/>
                  </a:schemeClr>
                </a:solidFill>
              </a:rPr>
              <a:t> Emergency ORP operators</a:t>
            </a:r>
            <a:br>
              <a:rPr lang="en-AU" dirty="0">
                <a:solidFill>
                  <a:schemeClr val="bg1">
                    <a:lumMod val="65000"/>
                  </a:schemeClr>
                </a:solidFill>
              </a:rPr>
            </a:br>
            <a:br>
              <a:rPr lang="en-AU" dirty="0">
                <a:solidFill>
                  <a:schemeClr val="bg1">
                    <a:lumMod val="65000"/>
                  </a:schemeClr>
                </a:solidFill>
              </a:rPr>
            </a:br>
            <a:r>
              <a:rPr lang="en-AU" sz="3600" dirty="0"/>
              <a:t>Session #03 </a:t>
            </a:r>
            <a:r>
              <a:rPr lang="mr-IN" sz="3600" dirty="0"/>
              <a:t>–</a:t>
            </a:r>
            <a:r>
              <a:rPr lang="en-AU" sz="3600" dirty="0"/>
              <a:t> </a:t>
            </a:r>
            <a:br>
              <a:rPr lang="en-AU" sz="3600" dirty="0"/>
            </a:br>
            <a:r>
              <a:rPr lang="en-AU" sz="3600" dirty="0"/>
              <a:t>Infection Prevention and Control </a:t>
            </a:r>
          </a:p>
        </p:txBody>
      </p:sp>
      <p:sp>
        <p:nvSpPr>
          <p:cNvPr id="5" name="Subtitle 4"/>
          <p:cNvSpPr>
            <a:spLocks noGrp="1"/>
          </p:cNvSpPr>
          <p:nvPr>
            <p:ph type="subTitle" idx="1"/>
          </p:nvPr>
        </p:nvSpPr>
        <p:spPr>
          <a:xfrm>
            <a:off x="1259632" y="5805264"/>
            <a:ext cx="6400800" cy="792088"/>
          </a:xfrm>
        </p:spPr>
        <p:txBody>
          <a:bodyPr/>
          <a:lstStyle/>
          <a:p>
            <a:r>
              <a:rPr lang="en-AU" dirty="0"/>
              <a:t>Date, Place</a:t>
            </a:r>
          </a:p>
          <a:p>
            <a:endParaRPr lang="en-AU" dirty="0"/>
          </a:p>
        </p:txBody>
      </p:sp>
      <p:pic>
        <p:nvPicPr>
          <p:cNvPr id="3" name="Picture 2" descr="A picture containing text, clipart&#10;&#10;Description automatically generated">
            <a:extLst>
              <a:ext uri="{FF2B5EF4-FFF2-40B4-BE49-F238E27FC236}">
                <a16:creationId xmlns:a16="http://schemas.microsoft.com/office/drawing/2014/main" id="{EB623422-C8FE-C496-D499-8159526890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7504" y="120292"/>
            <a:ext cx="2680990" cy="772489"/>
          </a:xfrm>
          <a:prstGeom prst="rect">
            <a:avLst/>
          </a:prstGeom>
        </p:spPr>
      </p:pic>
    </p:spTree>
    <p:extLst>
      <p:ext uri="{BB962C8B-B14F-4D97-AF65-F5344CB8AC3E}">
        <p14:creationId xmlns:p14="http://schemas.microsoft.com/office/powerpoint/2010/main" val="2923178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42E93-310B-4D8F-9999-D2C62AEA087D}"/>
              </a:ext>
            </a:extLst>
          </p:cNvPr>
          <p:cNvSpPr>
            <a:spLocks noGrp="1"/>
          </p:cNvSpPr>
          <p:nvPr>
            <p:ph type="title"/>
          </p:nvPr>
        </p:nvSpPr>
        <p:spPr>
          <a:xfrm>
            <a:off x="457200" y="274638"/>
            <a:ext cx="8229600" cy="778098"/>
          </a:xfrm>
        </p:spPr>
        <p:txBody>
          <a:bodyPr/>
          <a:lstStyle/>
          <a:p>
            <a:r>
              <a:rPr lang="en-US" dirty="0"/>
              <a:t>Hand-washing practical</a:t>
            </a:r>
          </a:p>
        </p:txBody>
      </p:sp>
      <p:sp>
        <p:nvSpPr>
          <p:cNvPr id="3" name="TextBox 2"/>
          <p:cNvSpPr txBox="1"/>
          <p:nvPr/>
        </p:nvSpPr>
        <p:spPr>
          <a:xfrm>
            <a:off x="467544" y="1412776"/>
            <a:ext cx="8280920" cy="1200328"/>
          </a:xfrm>
          <a:prstGeom prst="rect">
            <a:avLst/>
          </a:prstGeom>
          <a:noFill/>
        </p:spPr>
        <p:txBody>
          <a:bodyPr wrap="square" rtlCol="0">
            <a:spAutoFit/>
          </a:bodyPr>
          <a:lstStyle/>
          <a:p>
            <a:pPr marL="342900" indent="-342900">
              <a:buFont typeface="Wingdings" charset="2"/>
              <a:buChar char="§"/>
            </a:pPr>
            <a:r>
              <a:rPr lang="en-US" sz="2400" dirty="0"/>
              <a:t>Cleaning (for visibly soiled hands) with clean water / soap</a:t>
            </a:r>
          </a:p>
          <a:p>
            <a:pPr marL="342900" indent="-342900">
              <a:buFont typeface="Wingdings" charset="2"/>
              <a:buChar char="§"/>
            </a:pPr>
            <a:r>
              <a:rPr lang="en-US" sz="2400" dirty="0"/>
              <a:t>Disinfection with chlorine solution 0,05% (or alcohol hand rub)</a:t>
            </a:r>
          </a:p>
          <a:p>
            <a:pPr marL="342900" indent="-342900">
              <a:buFont typeface="Wingdings" charset="2"/>
              <a:buChar char="§"/>
            </a:pPr>
            <a:endParaRPr lang="en-US" sz="2400" dirty="0"/>
          </a:p>
        </p:txBody>
      </p:sp>
      <p:pic>
        <p:nvPicPr>
          <p:cNvPr id="4" name="Picture 3" descr="Screen Shot 2019-07-16 at 17.06.2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619672" y="2303892"/>
            <a:ext cx="5434966" cy="4365227"/>
          </a:xfrm>
          <a:prstGeom prst="rect">
            <a:avLst/>
          </a:prstGeom>
        </p:spPr>
      </p:pic>
    </p:spTree>
    <p:extLst>
      <p:ext uri="{BB962C8B-B14F-4D97-AF65-F5344CB8AC3E}">
        <p14:creationId xmlns:p14="http://schemas.microsoft.com/office/powerpoint/2010/main" val="12553561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42E93-310B-4D8F-9999-D2C62AEA087D}"/>
              </a:ext>
            </a:extLst>
          </p:cNvPr>
          <p:cNvSpPr>
            <a:spLocks noGrp="1"/>
          </p:cNvSpPr>
          <p:nvPr>
            <p:ph type="title"/>
          </p:nvPr>
        </p:nvSpPr>
        <p:spPr>
          <a:xfrm>
            <a:off x="467544" y="548680"/>
            <a:ext cx="8229600" cy="778098"/>
          </a:xfrm>
        </p:spPr>
        <p:txBody>
          <a:bodyPr>
            <a:normAutofit fontScale="90000"/>
          </a:bodyPr>
          <a:lstStyle/>
          <a:p>
            <a:r>
              <a:rPr lang="en-US" dirty="0"/>
              <a:t>Where to locate </a:t>
            </a:r>
            <a:br>
              <a:rPr lang="en-US" dirty="0"/>
            </a:br>
            <a:r>
              <a:rPr lang="en-US" dirty="0"/>
              <a:t>Handwashing stations</a:t>
            </a:r>
          </a:p>
        </p:txBody>
      </p:sp>
      <p:sp>
        <p:nvSpPr>
          <p:cNvPr id="5" name="TextBox 4"/>
          <p:cNvSpPr txBox="1"/>
          <p:nvPr/>
        </p:nvSpPr>
        <p:spPr>
          <a:xfrm>
            <a:off x="899592" y="2564904"/>
            <a:ext cx="7200800" cy="2585323"/>
          </a:xfrm>
          <a:prstGeom prst="rect">
            <a:avLst/>
          </a:prstGeom>
          <a:noFill/>
        </p:spPr>
        <p:txBody>
          <a:bodyPr wrap="square" rtlCol="0">
            <a:spAutoFit/>
          </a:bodyPr>
          <a:lstStyle/>
          <a:p>
            <a:r>
              <a:rPr lang="en-US" dirty="0"/>
              <a:t>Try to organize your setting so that handwashing stations are located “at the point of use” </a:t>
            </a:r>
            <a:r>
              <a:rPr lang="mr-IN" dirty="0"/>
              <a:t>–</a:t>
            </a:r>
            <a:r>
              <a:rPr lang="en-US" dirty="0"/>
              <a:t> i.e. where the user will need to wash hands</a:t>
            </a:r>
          </a:p>
          <a:p>
            <a:pPr marL="285750" indent="-285750">
              <a:buFont typeface="Wingdings" charset="2"/>
              <a:buChar char="q"/>
            </a:pPr>
            <a:endParaRPr lang="en-US" dirty="0"/>
          </a:p>
          <a:p>
            <a:pPr marL="285750" indent="-285750">
              <a:buFont typeface="Wingdings" charset="2"/>
              <a:buChar char="q"/>
            </a:pPr>
            <a:r>
              <a:rPr lang="en-US" dirty="0"/>
              <a:t>At the entrance</a:t>
            </a:r>
          </a:p>
          <a:p>
            <a:pPr marL="285750" indent="-285750">
              <a:buFont typeface="Wingdings" charset="2"/>
              <a:buChar char="q"/>
            </a:pPr>
            <a:r>
              <a:rPr lang="en-US" dirty="0"/>
              <a:t>Near patient registration</a:t>
            </a:r>
          </a:p>
          <a:p>
            <a:pPr marL="285750" indent="-285750">
              <a:buFont typeface="Wingdings" charset="2"/>
              <a:buChar char="q"/>
            </a:pPr>
            <a:r>
              <a:rPr lang="en-US" dirty="0"/>
              <a:t>In the observation area</a:t>
            </a:r>
          </a:p>
          <a:p>
            <a:pPr marL="285750" indent="-285750">
              <a:buFont typeface="Wingdings" charset="2"/>
              <a:buChar char="q"/>
            </a:pPr>
            <a:r>
              <a:rPr lang="en-US" dirty="0"/>
              <a:t>Near the latrine </a:t>
            </a:r>
          </a:p>
          <a:p>
            <a:pPr marL="285750" indent="-285750">
              <a:buFont typeface="Wingdings" charset="2"/>
              <a:buChar char="q"/>
            </a:pPr>
            <a:r>
              <a:rPr lang="en-US" dirty="0"/>
              <a:t>In the laundry / waste area</a:t>
            </a:r>
          </a:p>
          <a:p>
            <a:pPr marL="285750" indent="-285750">
              <a:buFont typeface="Wingdings" charset="2"/>
              <a:buChar char="q"/>
            </a:pPr>
            <a:r>
              <a:rPr lang="en-US" dirty="0"/>
              <a:t>At the exit</a:t>
            </a:r>
          </a:p>
        </p:txBody>
      </p:sp>
    </p:spTree>
    <p:extLst>
      <p:ext uri="{BB962C8B-B14F-4D97-AF65-F5344CB8AC3E}">
        <p14:creationId xmlns:p14="http://schemas.microsoft.com/office/powerpoint/2010/main" val="272451012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260648"/>
            <a:ext cx="8229600" cy="1143000"/>
          </a:xfrm>
        </p:spPr>
        <p:txBody>
          <a:bodyPr>
            <a:normAutofit fontScale="90000"/>
          </a:bodyPr>
          <a:lstStyle/>
          <a:p>
            <a:r>
              <a:rPr lang="en-US" dirty="0"/>
              <a:t>Personal Protective Equipment (PPE)</a:t>
            </a:r>
            <a:br>
              <a:rPr lang="en-US" dirty="0"/>
            </a:br>
            <a:endParaRPr lang="en-US" dirty="0"/>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467544" y="1124744"/>
            <a:ext cx="8280920" cy="1008111"/>
          </a:xfrm>
        </p:spPr>
        <p:txBody>
          <a:bodyPr>
            <a:noAutofit/>
          </a:bodyPr>
          <a:lstStyle/>
          <a:p>
            <a:pPr marL="0" indent="0" algn="just">
              <a:buNone/>
            </a:pPr>
            <a:endParaRPr lang="en-US" sz="2400" dirty="0"/>
          </a:p>
          <a:p>
            <a:pPr marL="0" indent="0" algn="just">
              <a:buNone/>
            </a:pPr>
            <a:r>
              <a:rPr lang="en-US" sz="2400" dirty="0"/>
              <a:t>PPE should be used on a risk assessment basis.</a:t>
            </a:r>
          </a:p>
          <a:p>
            <a:pPr marL="0" indent="0" algn="just">
              <a:buNone/>
            </a:pPr>
            <a:endParaRPr lang="en-US" sz="2400" dirty="0"/>
          </a:p>
          <a:p>
            <a:pPr marL="0" indent="0" algn="just">
              <a:buNone/>
            </a:pPr>
            <a:r>
              <a:rPr lang="en-US" sz="2400" dirty="0"/>
              <a:t>In Oral Rehydration Points, the need for PPE is:</a:t>
            </a:r>
          </a:p>
          <a:p>
            <a:pPr marL="0" indent="0" algn="just">
              <a:buNone/>
            </a:pPr>
            <a:endParaRPr lang="en-US" sz="2400" dirty="0"/>
          </a:p>
          <a:p>
            <a:pPr algn="just">
              <a:buFont typeface="Wingdings" charset="2"/>
              <a:buChar char="§"/>
            </a:pPr>
            <a:r>
              <a:rPr lang="en-US" sz="2400" dirty="0"/>
              <a:t>When in contact with contaminated items or material (such as body fluids) or at risk of being contaminated</a:t>
            </a:r>
          </a:p>
          <a:p>
            <a:pPr algn="just">
              <a:buFont typeface="Wingdings" charset="2"/>
              <a:buChar char="§"/>
            </a:pPr>
            <a:r>
              <a:rPr lang="en-US" sz="2400" dirty="0"/>
              <a:t>For handling other hazardous substances (such as chlorine powder / solutions or infectious waste)</a:t>
            </a:r>
          </a:p>
          <a:p>
            <a:pPr algn="just">
              <a:buFont typeface="Wingdings" charset="2"/>
              <a:buChar char="§"/>
            </a:pPr>
            <a:r>
              <a:rPr lang="en-US" sz="2400" dirty="0"/>
              <a:t>When in patient care area </a:t>
            </a:r>
          </a:p>
          <a:p>
            <a:pPr marL="0" indent="0" algn="just">
              <a:buNone/>
            </a:pPr>
            <a:endParaRPr lang="en-US" sz="2400" dirty="0"/>
          </a:p>
          <a:p>
            <a:pPr marL="0" indent="0" algn="just">
              <a:buNone/>
            </a:pPr>
            <a:endParaRPr lang="en-US" sz="2400" dirty="0"/>
          </a:p>
        </p:txBody>
      </p:sp>
    </p:spTree>
    <p:extLst>
      <p:ext uri="{BB962C8B-B14F-4D97-AF65-F5344CB8AC3E}">
        <p14:creationId xmlns:p14="http://schemas.microsoft.com/office/powerpoint/2010/main" val="39703743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disposable examination glov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987824" y="4149080"/>
            <a:ext cx="3009900" cy="2457450"/>
          </a:xfrm>
          <a:prstGeom prst="rect">
            <a:avLst/>
          </a:prstGeom>
        </p:spPr>
      </p:pic>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260648"/>
            <a:ext cx="8229600" cy="1143000"/>
          </a:xfrm>
        </p:spPr>
        <p:txBody>
          <a:bodyPr>
            <a:normAutofit fontScale="90000"/>
          </a:bodyPr>
          <a:lstStyle/>
          <a:p>
            <a:r>
              <a:rPr lang="en-US" dirty="0"/>
              <a:t>Personal Protective Equipment (PPE)</a:t>
            </a:r>
            <a:br>
              <a:rPr lang="en-US" dirty="0"/>
            </a:br>
            <a:endParaRPr lang="en-US" dirty="0"/>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95536" y="1124744"/>
            <a:ext cx="8280920" cy="864096"/>
          </a:xfrm>
        </p:spPr>
        <p:txBody>
          <a:bodyPr>
            <a:noAutofit/>
          </a:bodyPr>
          <a:lstStyle/>
          <a:p>
            <a:pPr algn="just">
              <a:buFont typeface="Wingdings" charset="2"/>
              <a:buChar char="§"/>
            </a:pPr>
            <a:r>
              <a:rPr lang="en-US" sz="2400" dirty="0"/>
              <a:t>Disposable </a:t>
            </a:r>
            <a:r>
              <a:rPr lang="en-US" sz="2400" b="1" dirty="0"/>
              <a:t>examination gloves </a:t>
            </a:r>
            <a:r>
              <a:rPr lang="en-US" sz="2400" dirty="0"/>
              <a:t>(latex or nitrile) </a:t>
            </a:r>
          </a:p>
          <a:p>
            <a:pPr marL="0" indent="0" algn="just">
              <a:buNone/>
            </a:pPr>
            <a:endParaRPr lang="en-US" sz="2400" dirty="0"/>
          </a:p>
          <a:p>
            <a:pPr algn="just">
              <a:buFont typeface="Wingdings" charset="2"/>
              <a:buChar char="§"/>
            </a:pPr>
            <a:r>
              <a:rPr lang="en-US" sz="2400" dirty="0"/>
              <a:t>Use of disposable gloves by ORP operators (and change of gloves between each patients) shouldn’t be necessary as in most of the cases ORP operators will not be in contact with patients mucous membranes or  fluids. </a:t>
            </a:r>
          </a:p>
          <a:p>
            <a:pPr algn="just">
              <a:buFont typeface="Wingdings" charset="2"/>
              <a:buChar char="§"/>
            </a:pPr>
            <a:r>
              <a:rPr lang="en-US" sz="2400" dirty="0"/>
              <a:t>Instead, handwashing between patients should be performed.</a:t>
            </a:r>
          </a:p>
          <a:p>
            <a:pPr marL="0" indent="0" algn="just" latinLnBrk="1">
              <a:spcBef>
                <a:spcPts val="0"/>
              </a:spcBef>
              <a:buClr>
                <a:srgbClr val="C00000"/>
              </a:buClr>
              <a:buNone/>
            </a:pPr>
            <a:endParaRPr lang="en-US" sz="2400" dirty="0"/>
          </a:p>
          <a:p>
            <a:pPr algn="just" latinLnBrk="1">
              <a:spcBef>
                <a:spcPts val="0"/>
              </a:spcBef>
              <a:buClr>
                <a:srgbClr val="C00000"/>
              </a:buClr>
              <a:buFont typeface="Wingdings" charset="2"/>
              <a:buChar char="§"/>
            </a:pPr>
            <a:endParaRPr lang="en-US" sz="2400" dirty="0"/>
          </a:p>
          <a:p>
            <a:pPr algn="just" latinLnBrk="1">
              <a:spcBef>
                <a:spcPts val="0"/>
              </a:spcBef>
              <a:buClr>
                <a:srgbClr val="C00000"/>
              </a:buClr>
              <a:buFont typeface="Wingdings" charset="2"/>
              <a:buChar char="§"/>
            </a:pPr>
            <a:endParaRPr lang="en-US" sz="2400" dirty="0"/>
          </a:p>
        </p:txBody>
      </p:sp>
    </p:spTree>
    <p:extLst>
      <p:ext uri="{BB962C8B-B14F-4D97-AF65-F5344CB8AC3E}">
        <p14:creationId xmlns:p14="http://schemas.microsoft.com/office/powerpoint/2010/main" val="129150697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260648"/>
            <a:ext cx="8229600" cy="1143000"/>
          </a:xfrm>
        </p:spPr>
        <p:txBody>
          <a:bodyPr>
            <a:normAutofit fontScale="90000"/>
          </a:bodyPr>
          <a:lstStyle/>
          <a:p>
            <a:r>
              <a:rPr lang="en-US" dirty="0"/>
              <a:t>Personal Protective Equipment (PPE)</a:t>
            </a:r>
            <a:br>
              <a:rPr lang="en-US" dirty="0"/>
            </a:br>
            <a:r>
              <a:rPr lang="en-US" dirty="0"/>
              <a:t> </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95536" y="1556792"/>
            <a:ext cx="8280920" cy="1008111"/>
          </a:xfrm>
        </p:spPr>
        <p:txBody>
          <a:bodyPr>
            <a:normAutofit fontScale="92500" lnSpcReduction="10000"/>
          </a:bodyPr>
          <a:lstStyle/>
          <a:p>
            <a:pPr>
              <a:buFont typeface="Wingdings" charset="2"/>
              <a:buChar char="§"/>
            </a:pPr>
            <a:r>
              <a:rPr lang="en-US" sz="2400" dirty="0"/>
              <a:t>Rubber boots = essential mostly for cleaning activities or staff in contact with patients, corpses, excreta, waste and chlorine solutions. </a:t>
            </a:r>
          </a:p>
          <a:p>
            <a:pPr latinLnBrk="1">
              <a:spcBef>
                <a:spcPts val="0"/>
              </a:spcBef>
              <a:buClr>
                <a:srgbClr val="C00000"/>
              </a:buClr>
              <a:buFont typeface="Wingdings" charset="2"/>
              <a:buChar char="§"/>
            </a:pPr>
            <a:endParaRPr lang="en-US" sz="2400" dirty="0"/>
          </a:p>
        </p:txBody>
      </p:sp>
      <p:pic>
        <p:nvPicPr>
          <p:cNvPr id="8" name="Picture 7" descr="Safety_Rubber_Boots.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131840" y="2924944"/>
            <a:ext cx="2490059" cy="2657604"/>
          </a:xfrm>
          <a:prstGeom prst="rect">
            <a:avLst/>
          </a:prstGeom>
        </p:spPr>
      </p:pic>
    </p:spTree>
    <p:extLst>
      <p:ext uri="{BB962C8B-B14F-4D97-AF65-F5344CB8AC3E}">
        <p14:creationId xmlns:p14="http://schemas.microsoft.com/office/powerpoint/2010/main" val="38523037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260648"/>
            <a:ext cx="8229600" cy="1143000"/>
          </a:xfrm>
        </p:spPr>
        <p:txBody>
          <a:bodyPr>
            <a:normAutofit fontScale="90000"/>
          </a:bodyPr>
          <a:lstStyle/>
          <a:p>
            <a:r>
              <a:rPr lang="en-US" dirty="0"/>
              <a:t>Personal Protective Equipment (PPE)</a:t>
            </a:r>
            <a:br>
              <a:rPr lang="en-US" dirty="0"/>
            </a:br>
            <a:r>
              <a:rPr lang="en-US" sz="2700" dirty="0"/>
              <a:t>For cleaning / preparing chlorine solutions </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95536" y="1556793"/>
            <a:ext cx="8280920" cy="864096"/>
          </a:xfrm>
        </p:spPr>
        <p:txBody>
          <a:bodyPr>
            <a:normAutofit/>
          </a:bodyPr>
          <a:lstStyle/>
          <a:p>
            <a:pPr latinLnBrk="1">
              <a:spcBef>
                <a:spcPts val="0"/>
              </a:spcBef>
              <a:buClr>
                <a:srgbClr val="C00000"/>
              </a:buClr>
              <a:buFont typeface="Wingdings" charset="2"/>
              <a:buChar char="§"/>
            </a:pPr>
            <a:r>
              <a:rPr lang="en-US" sz="2400" dirty="0"/>
              <a:t>Gloves = intended to prevent skin contact with hazardous substances (body fluids, concentrated chlorine powder/solutions)</a:t>
            </a:r>
          </a:p>
          <a:p>
            <a:pPr latinLnBrk="1">
              <a:spcBef>
                <a:spcPts val="0"/>
              </a:spcBef>
              <a:buClr>
                <a:srgbClr val="C00000"/>
              </a:buClr>
              <a:buFont typeface="Wingdings" charset="2"/>
              <a:buChar char="§"/>
            </a:pPr>
            <a:endParaRPr lang="en-US" sz="2400" dirty="0"/>
          </a:p>
          <a:p>
            <a:pPr latinLnBrk="1">
              <a:spcBef>
                <a:spcPts val="0"/>
              </a:spcBef>
              <a:buClr>
                <a:srgbClr val="C00000"/>
              </a:buClr>
              <a:buFont typeface="Wingdings" charset="2"/>
              <a:buChar char="§"/>
            </a:pPr>
            <a:endParaRPr lang="en-US" sz="2400" dirty="0"/>
          </a:p>
          <a:p>
            <a:pPr latinLnBrk="1">
              <a:spcBef>
                <a:spcPts val="0"/>
              </a:spcBef>
              <a:buClr>
                <a:srgbClr val="C00000"/>
              </a:buClr>
              <a:buFont typeface="Wingdings" charset="2"/>
              <a:buChar char="§"/>
            </a:pPr>
            <a:endParaRPr lang="en-US" sz="2400" dirty="0"/>
          </a:p>
        </p:txBody>
      </p:sp>
      <p:pic>
        <p:nvPicPr>
          <p:cNvPr id="6" name="Picture 5" descr="glov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99792" y="2852936"/>
            <a:ext cx="3423245" cy="2567434"/>
          </a:xfrm>
          <a:prstGeom prst="rect">
            <a:avLst/>
          </a:prstGeom>
        </p:spPr>
      </p:pic>
    </p:spTree>
    <p:extLst>
      <p:ext uri="{BB962C8B-B14F-4D97-AF65-F5344CB8AC3E}">
        <p14:creationId xmlns:p14="http://schemas.microsoft.com/office/powerpoint/2010/main" val="19285682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21249"/>
            <a:ext cx="8229600" cy="1143000"/>
          </a:xfrm>
        </p:spPr>
        <p:txBody>
          <a:bodyPr>
            <a:normAutofit fontScale="90000"/>
          </a:bodyPr>
          <a:lstStyle/>
          <a:p>
            <a:r>
              <a:rPr lang="en-US" dirty="0"/>
              <a:t>Personal Protective Equipment (PPE)</a:t>
            </a:r>
            <a:br>
              <a:rPr lang="en-US" dirty="0"/>
            </a:br>
            <a:r>
              <a:rPr lang="en-US" sz="2700" dirty="0"/>
              <a:t>For cleaning / preparing chlorine solutions</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95536" y="1556792"/>
            <a:ext cx="8352928" cy="1008111"/>
          </a:xfrm>
        </p:spPr>
        <p:txBody>
          <a:bodyPr>
            <a:noAutofit/>
          </a:bodyPr>
          <a:lstStyle/>
          <a:p>
            <a:pPr latinLnBrk="1">
              <a:spcBef>
                <a:spcPts val="0"/>
              </a:spcBef>
              <a:buClr>
                <a:srgbClr val="C00000"/>
              </a:buClr>
              <a:buFont typeface="Wingdings" charset="2"/>
              <a:buChar char="§"/>
            </a:pPr>
            <a:r>
              <a:rPr lang="en-US" sz="2400" dirty="0"/>
              <a:t>Cloth protection: Gown or Apron = Protects and prevent soiling clothes during procedures that are likely to generate splashes or sprays of hazardous substances (body fluids, concentrated chlorine powder/solutions)</a:t>
            </a:r>
          </a:p>
          <a:p>
            <a:pPr latinLnBrk="1">
              <a:spcBef>
                <a:spcPts val="0"/>
              </a:spcBef>
              <a:buClr>
                <a:srgbClr val="C00000"/>
              </a:buClr>
              <a:buFont typeface="Wingdings" charset="2"/>
              <a:buChar char="§"/>
            </a:pPr>
            <a:endParaRPr lang="en-US" sz="2400" dirty="0"/>
          </a:p>
          <a:p>
            <a:pPr latinLnBrk="1">
              <a:spcBef>
                <a:spcPts val="0"/>
              </a:spcBef>
              <a:buClr>
                <a:srgbClr val="C00000"/>
              </a:buClr>
              <a:buFont typeface="Wingdings" charset="2"/>
              <a:buChar char="§"/>
            </a:pPr>
            <a:endParaRPr lang="en-US" sz="2400" dirty="0"/>
          </a:p>
          <a:p>
            <a:pPr latinLnBrk="1">
              <a:spcBef>
                <a:spcPts val="0"/>
              </a:spcBef>
              <a:buClr>
                <a:srgbClr val="C00000"/>
              </a:buClr>
              <a:buFont typeface="Wingdings" charset="2"/>
              <a:buChar char="§"/>
            </a:pPr>
            <a:endParaRPr lang="en-US" sz="2400" dirty="0"/>
          </a:p>
          <a:p>
            <a:pPr latinLnBrk="1">
              <a:spcBef>
                <a:spcPts val="0"/>
              </a:spcBef>
              <a:buClr>
                <a:srgbClr val="C00000"/>
              </a:buClr>
              <a:buFont typeface="Wingdings" charset="2"/>
              <a:buChar char="§"/>
            </a:pPr>
            <a:endParaRPr lang="en-US" sz="2400" dirty="0"/>
          </a:p>
        </p:txBody>
      </p:sp>
      <p:pic>
        <p:nvPicPr>
          <p:cNvPr id="8" name="Picture 7" descr="Apron.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40152" y="3068960"/>
            <a:ext cx="1643613" cy="3068960"/>
          </a:xfrm>
          <a:prstGeom prst="rect">
            <a:avLst/>
          </a:prstGeom>
        </p:spPr>
      </p:pic>
      <p:sp>
        <p:nvSpPr>
          <p:cNvPr id="5" name="TextBox 4"/>
          <p:cNvSpPr txBox="1"/>
          <p:nvPr/>
        </p:nvSpPr>
        <p:spPr>
          <a:xfrm>
            <a:off x="827584" y="3717032"/>
            <a:ext cx="4896544" cy="1569660"/>
          </a:xfrm>
          <a:prstGeom prst="rect">
            <a:avLst/>
          </a:prstGeom>
          <a:noFill/>
        </p:spPr>
        <p:txBody>
          <a:bodyPr wrap="square" rtlCol="0">
            <a:spAutoFit/>
          </a:bodyPr>
          <a:lstStyle/>
          <a:p>
            <a:pPr marL="285750" indent="-285750">
              <a:buFont typeface="Wingdings" charset="2"/>
              <a:buChar char="§"/>
            </a:pPr>
            <a:r>
              <a:rPr lang="en-US" sz="2400" dirty="0"/>
              <a:t>Gowns are not fluid impermeable</a:t>
            </a:r>
          </a:p>
          <a:p>
            <a:pPr marL="285750" indent="-285750">
              <a:buFont typeface="Wingdings" charset="2"/>
              <a:buChar char="§"/>
            </a:pPr>
            <a:r>
              <a:rPr lang="en-US" sz="2400" dirty="0"/>
              <a:t>Prefer heavy duty plastic aprons</a:t>
            </a:r>
            <a:br>
              <a:rPr lang="en-US" sz="2400" dirty="0"/>
            </a:br>
            <a:r>
              <a:rPr lang="en-US" sz="2400" dirty="0"/>
              <a:t>which can be cleaned, disinfected and reused</a:t>
            </a:r>
          </a:p>
        </p:txBody>
      </p:sp>
    </p:spTree>
    <p:extLst>
      <p:ext uri="{BB962C8B-B14F-4D97-AF65-F5344CB8AC3E}">
        <p14:creationId xmlns:p14="http://schemas.microsoft.com/office/powerpoint/2010/main" val="312851527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260648"/>
            <a:ext cx="8229600" cy="1143000"/>
          </a:xfrm>
        </p:spPr>
        <p:txBody>
          <a:bodyPr>
            <a:normAutofit fontScale="90000"/>
          </a:bodyPr>
          <a:lstStyle/>
          <a:p>
            <a:r>
              <a:rPr lang="en-US" dirty="0"/>
              <a:t>Personal Protective Equipment (PPE)</a:t>
            </a:r>
            <a:br>
              <a:rPr lang="en-US" dirty="0"/>
            </a:br>
            <a:r>
              <a:rPr lang="en-US" sz="2700" dirty="0"/>
              <a:t>For cleaning / preparing chlorine solutions</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95536" y="1556792"/>
            <a:ext cx="8352928" cy="1008111"/>
          </a:xfrm>
        </p:spPr>
        <p:txBody>
          <a:bodyPr>
            <a:noAutofit/>
          </a:bodyPr>
          <a:lstStyle/>
          <a:p>
            <a:pPr latinLnBrk="1">
              <a:spcBef>
                <a:spcPts val="0"/>
              </a:spcBef>
              <a:buClr>
                <a:srgbClr val="C00000"/>
              </a:buClr>
              <a:buFont typeface="Wingdings" charset="2"/>
              <a:buChar char="§"/>
            </a:pPr>
            <a:r>
              <a:rPr lang="en-US" sz="2400" dirty="0"/>
              <a:t>Face/Eye Protection = Protects eyes and mucosa from splashes or sprays of hazardous substances (body fluids, concentrated chlorine powder/solutions) when cleaning</a:t>
            </a:r>
          </a:p>
          <a:p>
            <a:pPr latinLnBrk="1">
              <a:spcBef>
                <a:spcPts val="0"/>
              </a:spcBef>
              <a:buClr>
                <a:srgbClr val="C00000"/>
              </a:buClr>
              <a:buFont typeface="Wingdings" charset="2"/>
              <a:buChar char="§"/>
            </a:pPr>
            <a:endParaRPr lang="en-US" sz="2400" dirty="0"/>
          </a:p>
          <a:p>
            <a:pPr marL="0" indent="0" latinLnBrk="1">
              <a:spcBef>
                <a:spcPts val="0"/>
              </a:spcBef>
              <a:buClr>
                <a:srgbClr val="C00000"/>
              </a:buClr>
              <a:buNone/>
            </a:pPr>
            <a:endParaRPr lang="en-US" sz="2400" dirty="0"/>
          </a:p>
          <a:p>
            <a:pPr marL="0" indent="0" latinLnBrk="1">
              <a:spcBef>
                <a:spcPts val="0"/>
              </a:spcBef>
              <a:buClr>
                <a:srgbClr val="C00000"/>
              </a:buClr>
              <a:buNone/>
            </a:pPr>
            <a:endParaRPr lang="en-US" sz="2400" dirty="0"/>
          </a:p>
        </p:txBody>
      </p:sp>
      <p:pic>
        <p:nvPicPr>
          <p:cNvPr id="5" name="Picture 4" descr="Goggle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15616" y="3068960"/>
            <a:ext cx="2937892" cy="2045368"/>
          </a:xfrm>
          <a:prstGeom prst="rect">
            <a:avLst/>
          </a:prstGeom>
        </p:spPr>
      </p:pic>
      <p:sp>
        <p:nvSpPr>
          <p:cNvPr id="6" name="TextBox 5"/>
          <p:cNvSpPr txBox="1"/>
          <p:nvPr/>
        </p:nvSpPr>
        <p:spPr>
          <a:xfrm>
            <a:off x="5148064" y="4077072"/>
            <a:ext cx="466794" cy="369332"/>
          </a:xfrm>
          <a:prstGeom prst="rect">
            <a:avLst/>
          </a:prstGeom>
          <a:noFill/>
        </p:spPr>
        <p:txBody>
          <a:bodyPr wrap="none" rtlCol="0">
            <a:spAutoFit/>
          </a:bodyPr>
          <a:lstStyle/>
          <a:p>
            <a:r>
              <a:rPr lang="en-US" dirty="0"/>
              <a:t>OR </a:t>
            </a:r>
          </a:p>
        </p:txBody>
      </p:sp>
      <p:pic>
        <p:nvPicPr>
          <p:cNvPr id="7" name="Picture 6" descr="Face shield.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28184" y="2852936"/>
            <a:ext cx="2491956" cy="2802136"/>
          </a:xfrm>
          <a:prstGeom prst="rect">
            <a:avLst/>
          </a:prstGeom>
        </p:spPr>
      </p:pic>
      <p:sp>
        <p:nvSpPr>
          <p:cNvPr id="9" name="TextBox 8"/>
          <p:cNvSpPr txBox="1"/>
          <p:nvPr/>
        </p:nvSpPr>
        <p:spPr>
          <a:xfrm>
            <a:off x="2195736" y="5229200"/>
            <a:ext cx="1087933" cy="369332"/>
          </a:xfrm>
          <a:prstGeom prst="rect">
            <a:avLst/>
          </a:prstGeom>
          <a:noFill/>
        </p:spPr>
        <p:txBody>
          <a:bodyPr wrap="none" rtlCol="0">
            <a:spAutoFit/>
          </a:bodyPr>
          <a:lstStyle/>
          <a:p>
            <a:r>
              <a:rPr lang="en-US" dirty="0"/>
              <a:t>GOGGLES </a:t>
            </a:r>
          </a:p>
        </p:txBody>
      </p:sp>
      <p:sp>
        <p:nvSpPr>
          <p:cNvPr id="10" name="TextBox 9"/>
          <p:cNvSpPr txBox="1"/>
          <p:nvPr/>
        </p:nvSpPr>
        <p:spPr>
          <a:xfrm>
            <a:off x="6732240" y="5589240"/>
            <a:ext cx="1357425" cy="369332"/>
          </a:xfrm>
          <a:prstGeom prst="rect">
            <a:avLst/>
          </a:prstGeom>
          <a:noFill/>
        </p:spPr>
        <p:txBody>
          <a:bodyPr wrap="none" rtlCol="0">
            <a:spAutoFit/>
          </a:bodyPr>
          <a:lstStyle/>
          <a:p>
            <a:r>
              <a:rPr lang="en-US" dirty="0"/>
              <a:t>FACE SHIELD</a:t>
            </a:r>
          </a:p>
        </p:txBody>
      </p:sp>
    </p:spTree>
    <p:extLst>
      <p:ext uri="{BB962C8B-B14F-4D97-AF65-F5344CB8AC3E}">
        <p14:creationId xmlns:p14="http://schemas.microsoft.com/office/powerpoint/2010/main" val="8307151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FFP2 mask.gif"/>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936" y="3861048"/>
            <a:ext cx="2251968" cy="2251968"/>
          </a:xfrm>
          <a:prstGeom prst="rect">
            <a:avLst/>
          </a:prstGeom>
        </p:spPr>
      </p:pic>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260648"/>
            <a:ext cx="8229600" cy="1143000"/>
          </a:xfrm>
        </p:spPr>
        <p:txBody>
          <a:bodyPr>
            <a:normAutofit fontScale="90000"/>
          </a:bodyPr>
          <a:lstStyle/>
          <a:p>
            <a:r>
              <a:rPr lang="en-US" dirty="0"/>
              <a:t>Personal Protective Equipment (PPE)</a:t>
            </a:r>
            <a:br>
              <a:rPr lang="en-US" dirty="0"/>
            </a:br>
            <a:endParaRPr lang="en-US" dirty="0"/>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95536" y="1556793"/>
            <a:ext cx="8280920" cy="864096"/>
          </a:xfrm>
        </p:spPr>
        <p:txBody>
          <a:bodyPr>
            <a:noAutofit/>
          </a:bodyPr>
          <a:lstStyle/>
          <a:p>
            <a:pPr>
              <a:buFont typeface="Wingdings" charset="2"/>
              <a:buChar char="§"/>
            </a:pPr>
            <a:r>
              <a:rPr lang="en-US" sz="2400" b="1" dirty="0"/>
              <a:t>What about respiratory masks ?</a:t>
            </a:r>
          </a:p>
          <a:p>
            <a:pPr>
              <a:buFont typeface="Wingdings" charset="2"/>
              <a:buChar char="§"/>
            </a:pPr>
            <a:r>
              <a:rPr lang="en-US" sz="2400" dirty="0"/>
              <a:t>Respiratory protection devices (FFP 1, 2 or 3 respirators) protect against dust (e.g. removing ashes, sweeping the waste storage area) but not against gases or vapors.</a:t>
            </a:r>
          </a:p>
          <a:p>
            <a:pPr>
              <a:buFont typeface="Wingdings" charset="2"/>
              <a:buChar char="§"/>
            </a:pPr>
            <a:r>
              <a:rPr lang="en-US" sz="2400" dirty="0"/>
              <a:t>Cholera is not transmitted by the inhalation of droplets. It is pointless to wear a surgical mask or FFP2 respirator to protect against cholera. </a:t>
            </a:r>
          </a:p>
          <a:p>
            <a:pPr latinLnBrk="1">
              <a:spcBef>
                <a:spcPts val="0"/>
              </a:spcBef>
              <a:buClr>
                <a:srgbClr val="C00000"/>
              </a:buClr>
              <a:buFont typeface="Wingdings" charset="2"/>
              <a:buChar char="§"/>
            </a:pPr>
            <a:endParaRPr lang="en-US" sz="2400" dirty="0"/>
          </a:p>
          <a:p>
            <a:pPr marL="0" indent="0" latinLnBrk="1">
              <a:spcBef>
                <a:spcPts val="0"/>
              </a:spcBef>
              <a:buClr>
                <a:srgbClr val="C00000"/>
              </a:buClr>
              <a:buNone/>
            </a:pPr>
            <a:endParaRPr lang="en-US" sz="2400" dirty="0"/>
          </a:p>
        </p:txBody>
      </p:sp>
      <p:sp>
        <p:nvSpPr>
          <p:cNvPr id="6" name="TextBox 5"/>
          <p:cNvSpPr txBox="1"/>
          <p:nvPr/>
        </p:nvSpPr>
        <p:spPr>
          <a:xfrm>
            <a:off x="2575522" y="6453336"/>
            <a:ext cx="6556603" cy="615553"/>
          </a:xfrm>
          <a:prstGeom prst="rect">
            <a:avLst/>
          </a:prstGeom>
          <a:noFill/>
        </p:spPr>
        <p:txBody>
          <a:bodyPr wrap="none" rtlCol="0">
            <a:spAutoFit/>
          </a:bodyPr>
          <a:lstStyle/>
          <a:p>
            <a:r>
              <a:rPr lang="en-US" sz="1600" i="1" dirty="0"/>
              <a:t>Source: Médecins Sans Frontières. Management of a cholera epidemic</a:t>
            </a:r>
            <a:r>
              <a:rPr lang="en-US" sz="1600" dirty="0"/>
              <a:t>. 2017 </a:t>
            </a:r>
          </a:p>
          <a:p>
            <a:endParaRPr lang="en-US" dirty="0"/>
          </a:p>
        </p:txBody>
      </p:sp>
    </p:spTree>
    <p:extLst>
      <p:ext uri="{BB962C8B-B14F-4D97-AF65-F5344CB8AC3E}">
        <p14:creationId xmlns:p14="http://schemas.microsoft.com/office/powerpoint/2010/main" val="36337611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99392"/>
            <a:ext cx="8229600" cy="908720"/>
          </a:xfrm>
        </p:spPr>
        <p:txBody>
          <a:bodyPr>
            <a:normAutofit fontScale="90000"/>
          </a:bodyPr>
          <a:lstStyle/>
          <a:p>
            <a:r>
              <a:rPr lang="en-US" dirty="0"/>
              <a:t>Preparation/use of chlorine solutions</a:t>
            </a:r>
          </a:p>
        </p:txBody>
      </p:sp>
      <p:graphicFrame>
        <p:nvGraphicFramePr>
          <p:cNvPr id="14" name="Table 13"/>
          <p:cNvGraphicFramePr>
            <a:graphicFrameLocks noGrp="1"/>
          </p:cNvGraphicFramePr>
          <p:nvPr>
            <p:extLst>
              <p:ext uri="{D42A27DB-BD31-4B8C-83A1-F6EECF244321}">
                <p14:modId xmlns:p14="http://schemas.microsoft.com/office/powerpoint/2010/main" val="3250772744"/>
              </p:ext>
            </p:extLst>
          </p:nvPr>
        </p:nvGraphicFramePr>
        <p:xfrm>
          <a:off x="0" y="833577"/>
          <a:ext cx="9144000" cy="5529360"/>
        </p:xfrm>
        <a:graphic>
          <a:graphicData uri="http://schemas.openxmlformats.org/drawingml/2006/table">
            <a:tbl>
              <a:tblPr firstRow="1" bandRow="1">
                <a:tableStyleId>{5C22544A-7EE6-4342-B048-85BDC9FD1C3A}</a:tableStyleId>
              </a:tblPr>
              <a:tblGrid>
                <a:gridCol w="2270814">
                  <a:extLst>
                    <a:ext uri="{9D8B030D-6E8A-4147-A177-3AD203B41FA5}">
                      <a16:colId xmlns:a16="http://schemas.microsoft.com/office/drawing/2014/main" val="20000"/>
                    </a:ext>
                  </a:extLst>
                </a:gridCol>
                <a:gridCol w="2291062">
                  <a:extLst>
                    <a:ext uri="{9D8B030D-6E8A-4147-A177-3AD203B41FA5}">
                      <a16:colId xmlns:a16="http://schemas.microsoft.com/office/drawing/2014/main" val="20001"/>
                    </a:ext>
                  </a:extLst>
                </a:gridCol>
                <a:gridCol w="2291062">
                  <a:extLst>
                    <a:ext uri="{9D8B030D-6E8A-4147-A177-3AD203B41FA5}">
                      <a16:colId xmlns:a16="http://schemas.microsoft.com/office/drawing/2014/main" val="20002"/>
                    </a:ext>
                  </a:extLst>
                </a:gridCol>
                <a:gridCol w="2291062">
                  <a:extLst>
                    <a:ext uri="{9D8B030D-6E8A-4147-A177-3AD203B41FA5}">
                      <a16:colId xmlns:a16="http://schemas.microsoft.com/office/drawing/2014/main" val="20003"/>
                    </a:ext>
                  </a:extLst>
                </a:gridCol>
              </a:tblGrid>
              <a:tr h="660484">
                <a:tc>
                  <a:txBody>
                    <a:bodyPr/>
                    <a:lstStyle/>
                    <a:p>
                      <a:r>
                        <a:rPr lang="en-US" dirty="0"/>
                        <a:t>Chlorine</a:t>
                      </a:r>
                    </a:p>
                    <a:p>
                      <a:r>
                        <a:rPr lang="en-US" dirty="0"/>
                        <a:t>Solutions</a:t>
                      </a:r>
                    </a:p>
                  </a:txBody>
                  <a:tcPr/>
                </a:tc>
                <a:tc>
                  <a:txBody>
                    <a:bodyPr/>
                    <a:lstStyle/>
                    <a:p>
                      <a:pPr algn="ctr"/>
                      <a:r>
                        <a:rPr lang="en-US" dirty="0"/>
                        <a:t>Solution 0.05%</a:t>
                      </a:r>
                    </a:p>
                  </a:txBody>
                  <a:tcPr/>
                </a:tc>
                <a:tc>
                  <a:txBody>
                    <a:bodyPr/>
                    <a:lstStyle/>
                    <a:p>
                      <a:pPr algn="ctr"/>
                      <a:r>
                        <a:rPr lang="en-US" dirty="0"/>
                        <a:t>Solution 0.2%</a:t>
                      </a:r>
                    </a:p>
                  </a:txBody>
                  <a:tcPr/>
                </a:tc>
                <a:tc>
                  <a:txBody>
                    <a:bodyPr/>
                    <a:lstStyle/>
                    <a:p>
                      <a:pPr algn="ctr"/>
                      <a:r>
                        <a:rPr lang="en-US" dirty="0"/>
                        <a:t>Solution 2%</a:t>
                      </a:r>
                    </a:p>
                  </a:txBody>
                  <a:tcPr/>
                </a:tc>
                <a:extLst>
                  <a:ext uri="{0D108BD9-81ED-4DB2-BD59-A6C34878D82A}">
                    <a16:rowId xmlns:a16="http://schemas.microsoft.com/office/drawing/2014/main" val="10000"/>
                  </a:ext>
                </a:extLst>
              </a:tr>
              <a:tr h="805739">
                <a:tc>
                  <a:txBody>
                    <a:bodyPr/>
                    <a:lstStyle/>
                    <a:p>
                      <a:pPr algn="l"/>
                      <a:r>
                        <a:rPr lang="en-US" sz="1600" b="1" dirty="0"/>
                        <a:t>Uses</a:t>
                      </a:r>
                    </a:p>
                  </a:txBody>
                  <a:tcPr anchor="ctr"/>
                </a:tc>
                <a:tc>
                  <a:txBody>
                    <a:bodyPr/>
                    <a:lstStyle/>
                    <a:p>
                      <a:pPr algn="ctr"/>
                      <a:r>
                        <a:rPr lang="en-US" sz="1600" b="1" kern="1200" dirty="0">
                          <a:solidFill>
                            <a:schemeClr val="dk1"/>
                          </a:solidFill>
                          <a:latin typeface="+mn-lt"/>
                          <a:ea typeface="+mn-ea"/>
                          <a:cs typeface="+mn-cs"/>
                        </a:rPr>
                        <a:t>Handwashing</a:t>
                      </a:r>
                    </a:p>
                    <a:p>
                      <a:pPr algn="ctr"/>
                      <a:r>
                        <a:rPr lang="en-US" sz="1600" b="1" dirty="0"/>
                        <a:t>Laundry</a:t>
                      </a:r>
                      <a:r>
                        <a:rPr lang="en-US" sz="1600" b="1" baseline="0" dirty="0"/>
                        <a:t> (after cleaning)</a:t>
                      </a:r>
                      <a:endParaRPr lang="en-US" sz="1600" b="1" dirty="0"/>
                    </a:p>
                  </a:txBody>
                  <a:tcPr anchor="ctr"/>
                </a:tc>
                <a:tc>
                  <a:txBody>
                    <a:bodyPr/>
                    <a:lstStyle/>
                    <a:p>
                      <a:r>
                        <a:rPr lang="en-US" sz="1600" b="1" kern="1200" dirty="0">
                          <a:solidFill>
                            <a:schemeClr val="dk1"/>
                          </a:solidFill>
                          <a:effectLst/>
                          <a:latin typeface="+mn-lt"/>
                          <a:ea typeface="+mn-ea"/>
                          <a:cs typeface="+mn-cs"/>
                        </a:rPr>
                        <a:t>Floors, surfaces, items,</a:t>
                      </a:r>
                      <a:r>
                        <a:rPr lang="en-US" sz="1600" b="1" kern="1200" baseline="0" dirty="0">
                          <a:solidFill>
                            <a:schemeClr val="dk1"/>
                          </a:solidFill>
                          <a:effectLst/>
                          <a:latin typeface="+mn-lt"/>
                          <a:ea typeface="+mn-ea"/>
                          <a:cs typeface="+mn-cs"/>
                        </a:rPr>
                        <a:t> </a:t>
                      </a:r>
                      <a:r>
                        <a:rPr lang="en-US" sz="1600" b="1" kern="1200" dirty="0">
                          <a:solidFill>
                            <a:schemeClr val="dk1"/>
                          </a:solidFill>
                          <a:effectLst/>
                          <a:latin typeface="+mn-lt"/>
                          <a:ea typeface="+mn-ea"/>
                          <a:cs typeface="+mn-cs"/>
                        </a:rPr>
                        <a:t>aprons, boots, gloves, dishes</a:t>
                      </a:r>
                      <a:r>
                        <a:rPr lang="en-US" sz="1600" b="1" kern="1200" baseline="0" dirty="0">
                          <a:solidFill>
                            <a:schemeClr val="dk1"/>
                          </a:solidFill>
                          <a:effectLst/>
                          <a:latin typeface="+mn-lt"/>
                          <a:ea typeface="+mn-ea"/>
                          <a:cs typeface="+mn-cs"/>
                        </a:rPr>
                        <a:t> </a:t>
                      </a:r>
                      <a:r>
                        <a:rPr lang="en-US" sz="1600" b="1" kern="1200" dirty="0">
                          <a:solidFill>
                            <a:schemeClr val="dk1"/>
                          </a:solidFill>
                          <a:effectLst/>
                          <a:latin typeface="+mn-lt"/>
                          <a:ea typeface="+mn-ea"/>
                          <a:cs typeface="+mn-cs"/>
                        </a:rPr>
                        <a:t>(after cleaning) </a:t>
                      </a:r>
                      <a:endParaRPr lang="en-US" sz="1600" dirty="0"/>
                    </a:p>
                  </a:txBody>
                  <a:tcPr anchor="ctr"/>
                </a:tc>
                <a:tc>
                  <a:txBody>
                    <a:bodyPr/>
                    <a:lstStyle/>
                    <a:p>
                      <a:pPr algn="ctr"/>
                      <a:r>
                        <a:rPr lang="en-US" sz="1600" b="1" dirty="0"/>
                        <a:t>Feces, vomit</a:t>
                      </a:r>
                    </a:p>
                  </a:txBody>
                  <a:tcPr anchor="ctr"/>
                </a:tc>
                <a:extLst>
                  <a:ext uri="{0D108BD9-81ED-4DB2-BD59-A6C34878D82A}">
                    <a16:rowId xmlns:a16="http://schemas.microsoft.com/office/drawing/2014/main" val="10001"/>
                  </a:ext>
                </a:extLst>
              </a:tr>
              <a:tr h="805739">
                <a:tc>
                  <a:txBody>
                    <a:bodyPr/>
                    <a:lstStyle/>
                    <a:p>
                      <a:pPr algn="l"/>
                      <a:r>
                        <a:rPr lang="en-US" sz="1600" i="0" dirty="0"/>
                        <a:t>How often to prepare solutions</a:t>
                      </a:r>
                    </a:p>
                  </a:txBody>
                  <a:tcPr anchor="ctr"/>
                </a:tc>
                <a:tc>
                  <a:txBody>
                    <a:bodyPr/>
                    <a:lstStyle/>
                    <a:p>
                      <a:pPr algn="ctr"/>
                      <a:r>
                        <a:rPr lang="en-US" sz="1600" i="0" dirty="0"/>
                        <a:t>Daily</a:t>
                      </a:r>
                    </a:p>
                  </a:txBody>
                  <a:tcPr anchor="ctr"/>
                </a:tc>
                <a:tc>
                  <a:txBody>
                    <a:bodyPr/>
                    <a:lstStyle/>
                    <a:p>
                      <a:pPr algn="ctr"/>
                      <a:r>
                        <a:rPr lang="en-US" sz="1600" i="0" dirty="0"/>
                        <a:t>Daily</a:t>
                      </a:r>
                    </a:p>
                  </a:txBody>
                  <a:tcPr anchor="ctr"/>
                </a:tc>
                <a:tc>
                  <a:txBody>
                    <a:bodyPr/>
                    <a:lstStyle/>
                    <a:p>
                      <a:pPr algn="ctr"/>
                      <a:r>
                        <a:rPr lang="en-US" sz="1600" i="0" dirty="0"/>
                        <a:t>Weekly</a:t>
                      </a:r>
                    </a:p>
                    <a:p>
                      <a:pPr algn="ctr"/>
                      <a:r>
                        <a:rPr lang="en-US" sz="1600" i="0" dirty="0"/>
                        <a:t>if stored properly</a:t>
                      </a:r>
                    </a:p>
                  </a:txBody>
                  <a:tcPr anchor="ctr"/>
                </a:tc>
                <a:extLst>
                  <a:ext uri="{0D108BD9-81ED-4DB2-BD59-A6C34878D82A}">
                    <a16:rowId xmlns:a16="http://schemas.microsoft.com/office/drawing/2014/main" val="10002"/>
                  </a:ext>
                </a:extLst>
              </a:tr>
              <a:tr h="805739">
                <a:tc>
                  <a:txBody>
                    <a:bodyPr/>
                    <a:lstStyle/>
                    <a:p>
                      <a:r>
                        <a:rPr lang="en-US" sz="1600" dirty="0"/>
                        <a:t>Aquatabs </a:t>
                      </a:r>
                    </a:p>
                    <a:p>
                      <a:r>
                        <a:rPr lang="en-US" sz="1600" dirty="0"/>
                        <a:t>(NaDcc 1g/tablet)</a:t>
                      </a:r>
                    </a:p>
                  </a:txBody>
                  <a:tcPr/>
                </a:tc>
                <a:tc>
                  <a:txBody>
                    <a:bodyPr/>
                    <a:lstStyle/>
                    <a:p>
                      <a:pPr algn="ctr"/>
                      <a:r>
                        <a:rPr lang="en-US" sz="1600" dirty="0"/>
                        <a:t>5 tablets / 10L</a:t>
                      </a:r>
                    </a:p>
                  </a:txBody>
                  <a:tcPr/>
                </a:tc>
                <a:tc>
                  <a:txBody>
                    <a:bodyPr/>
                    <a:lstStyle/>
                    <a:p>
                      <a:pPr algn="ctr"/>
                      <a:r>
                        <a:rPr lang="en-US" sz="1600" dirty="0"/>
                        <a:t>20 tablets</a:t>
                      </a:r>
                      <a:r>
                        <a:rPr lang="en-US" sz="1600" baseline="0" dirty="0"/>
                        <a:t> / 10L</a:t>
                      </a:r>
                    </a:p>
                    <a:p>
                      <a:pPr algn="ctr"/>
                      <a:r>
                        <a:rPr lang="en-US" sz="1600" baseline="0" dirty="0"/>
                        <a:t>2 tablets / 1L</a:t>
                      </a:r>
                      <a:endParaRPr lang="en-US" sz="1600" dirty="0"/>
                    </a:p>
                  </a:txBody>
                  <a:tcPr/>
                </a:tc>
                <a:tc>
                  <a:txBody>
                    <a:bodyPr/>
                    <a:lstStyle/>
                    <a:p>
                      <a:pPr algn="ctr"/>
                      <a:r>
                        <a:rPr lang="en-US" sz="1600" dirty="0"/>
                        <a:t>20 tablets /</a:t>
                      </a:r>
                      <a:r>
                        <a:rPr lang="en-US" sz="1600" baseline="0" dirty="0"/>
                        <a:t> 1L</a:t>
                      </a:r>
                      <a:endParaRPr lang="en-US" sz="1600" dirty="0"/>
                    </a:p>
                  </a:txBody>
                  <a:tcPr/>
                </a:tc>
                <a:extLst>
                  <a:ext uri="{0D108BD9-81ED-4DB2-BD59-A6C34878D82A}">
                    <a16:rowId xmlns:a16="http://schemas.microsoft.com/office/drawing/2014/main" val="10003"/>
                  </a:ext>
                </a:extLst>
              </a:tr>
              <a:tr h="805739">
                <a:tc>
                  <a:txBody>
                    <a:bodyPr/>
                    <a:lstStyle/>
                    <a:p>
                      <a:r>
                        <a:rPr lang="en-US" sz="1600" dirty="0"/>
                        <a:t>Bleach</a:t>
                      </a:r>
                    </a:p>
                    <a:p>
                      <a:r>
                        <a:rPr lang="en-US" sz="1600" baseline="0" dirty="0"/>
                        <a:t>(5% active chlorine)</a:t>
                      </a:r>
                      <a:endParaRPr lang="en-US" sz="1600" dirty="0"/>
                    </a:p>
                  </a:txBody>
                  <a:tcPr/>
                </a:tc>
                <a:tc>
                  <a:txBody>
                    <a:bodyPr/>
                    <a:lstStyle/>
                    <a:p>
                      <a:pPr algn="ctr"/>
                      <a:r>
                        <a:rPr lang="en-US" sz="1600" dirty="0"/>
                        <a:t>100 mL</a:t>
                      </a:r>
                      <a:r>
                        <a:rPr lang="en-US" sz="1600" baseline="0" dirty="0"/>
                        <a:t> / 10L</a:t>
                      </a:r>
                      <a:endParaRPr lang="en-US" sz="1600" dirty="0"/>
                    </a:p>
                    <a:p>
                      <a:pPr algn="ctr"/>
                      <a:r>
                        <a:rPr lang="en-US" sz="1600" dirty="0"/>
                        <a:t>10 mL / 1L</a:t>
                      </a:r>
                    </a:p>
                  </a:txBody>
                  <a:tcPr/>
                </a:tc>
                <a:tc>
                  <a:txBody>
                    <a:bodyPr/>
                    <a:lstStyle/>
                    <a:p>
                      <a:pPr algn="ctr"/>
                      <a:r>
                        <a:rPr lang="en-US" sz="1600" dirty="0"/>
                        <a:t>400 mL / 10L</a:t>
                      </a:r>
                    </a:p>
                    <a:p>
                      <a:pPr algn="ctr"/>
                      <a:r>
                        <a:rPr lang="en-US" sz="1600" dirty="0"/>
                        <a:t>40 mL / 1L</a:t>
                      </a:r>
                    </a:p>
                  </a:txBody>
                  <a:tcPr/>
                </a:tc>
                <a:tc>
                  <a:txBody>
                    <a:bodyPr/>
                    <a:lstStyle/>
                    <a:p>
                      <a:pPr algn="ctr"/>
                      <a:r>
                        <a:rPr lang="en-US" sz="1600" dirty="0"/>
                        <a:t>-</a:t>
                      </a:r>
                    </a:p>
                    <a:p>
                      <a:pPr algn="ctr"/>
                      <a:r>
                        <a:rPr lang="en-US" sz="1600" dirty="0"/>
                        <a:t>400 mL / 1L</a:t>
                      </a:r>
                    </a:p>
                  </a:txBody>
                  <a:tcPr/>
                </a:tc>
                <a:extLst>
                  <a:ext uri="{0D108BD9-81ED-4DB2-BD59-A6C34878D82A}">
                    <a16:rowId xmlns:a16="http://schemas.microsoft.com/office/drawing/2014/main" val="10004"/>
                  </a:ext>
                </a:extLst>
              </a:tr>
              <a:tr h="80573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HTH </a:t>
                      </a:r>
                    </a:p>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a:t>(70% active chlorine)</a:t>
                      </a:r>
                    </a:p>
                    <a:p>
                      <a:endParaRPr lang="en-US" sz="1600" dirty="0"/>
                    </a:p>
                  </a:txBody>
                  <a:tcPr/>
                </a:tc>
                <a:tc>
                  <a:txBody>
                    <a:bodyPr/>
                    <a:lstStyle/>
                    <a:p>
                      <a:pPr algn="ctr"/>
                      <a:r>
                        <a:rPr lang="en-US" sz="1600" dirty="0"/>
                        <a:t>0.7 g/L</a:t>
                      </a:r>
                    </a:p>
                    <a:p>
                      <a:pPr algn="ctr"/>
                      <a:r>
                        <a:rPr lang="en-US" sz="1600" dirty="0"/>
                        <a:t>½ </a:t>
                      </a:r>
                      <a:r>
                        <a:rPr lang="en-US" sz="1600" baseline="0" dirty="0"/>
                        <a:t> tablespoon / 10L</a:t>
                      </a:r>
                      <a:endParaRPr lang="en-US" sz="1600" dirty="0"/>
                    </a:p>
                  </a:txBody>
                  <a:tcPr/>
                </a:tc>
                <a:tc>
                  <a:txBody>
                    <a:bodyPr/>
                    <a:lstStyle/>
                    <a:p>
                      <a:pPr algn="ctr"/>
                      <a:r>
                        <a:rPr lang="en-US" sz="1600" dirty="0"/>
                        <a:t>3 g/L</a:t>
                      </a:r>
                    </a:p>
                    <a:p>
                      <a:pPr algn="ctr"/>
                      <a:r>
                        <a:rPr lang="en-US" sz="1600" baseline="0" dirty="0"/>
                        <a:t>2 tablespoon / 10L</a:t>
                      </a:r>
                      <a:endParaRPr lang="en-US" sz="1600" dirty="0"/>
                    </a:p>
                    <a:p>
                      <a:pPr algn="ctr"/>
                      <a:endParaRPr lang="en-US" sz="1600" dirty="0"/>
                    </a:p>
                  </a:txBody>
                  <a:tcPr/>
                </a:tc>
                <a:tc>
                  <a:txBody>
                    <a:bodyPr/>
                    <a:lstStyle/>
                    <a:p>
                      <a:pPr algn="ctr"/>
                      <a:r>
                        <a:rPr lang="en-US" sz="1600" dirty="0"/>
                        <a:t>30 g/L</a:t>
                      </a:r>
                    </a:p>
                    <a:p>
                      <a:pPr algn="ctr"/>
                      <a:r>
                        <a:rPr lang="en-US" sz="1600" baseline="0" dirty="0"/>
                        <a:t>2 tablespoon / 1L</a:t>
                      </a:r>
                      <a:endParaRPr lang="en-US" sz="1600" dirty="0"/>
                    </a:p>
                    <a:p>
                      <a:pPr algn="ctr"/>
                      <a:endParaRPr lang="en-US" sz="1600" dirty="0"/>
                    </a:p>
                  </a:txBody>
                  <a:tcPr/>
                </a:tc>
                <a:extLst>
                  <a:ext uri="{0D108BD9-81ED-4DB2-BD59-A6C34878D82A}">
                    <a16:rowId xmlns:a16="http://schemas.microsoft.com/office/drawing/2014/main" val="10005"/>
                  </a:ext>
                </a:extLst>
              </a:tr>
              <a:tr h="805739">
                <a:tc>
                  <a:txBody>
                    <a:bodyPr/>
                    <a:lstStyle/>
                    <a:p>
                      <a:r>
                        <a:rPr lang="en-US" sz="1600" dirty="0"/>
                        <a:t>Make your own recipe</a:t>
                      </a:r>
                    </a:p>
                  </a:txBody>
                  <a:tcPr/>
                </a:tc>
                <a:tc>
                  <a:txBody>
                    <a:bodyPr/>
                    <a:lstStyle/>
                    <a:p>
                      <a:endParaRPr lang="en-US" sz="1600" dirty="0"/>
                    </a:p>
                  </a:txBody>
                  <a:tcPr/>
                </a:tc>
                <a:tc>
                  <a:txBody>
                    <a:bodyPr/>
                    <a:lstStyle/>
                    <a:p>
                      <a:endParaRPr lang="en-US" dirty="0"/>
                    </a:p>
                  </a:txBody>
                  <a:tcPr/>
                </a:tc>
                <a:tc>
                  <a:txBody>
                    <a:bodyPr/>
                    <a:lstStyle/>
                    <a:p>
                      <a:endParaRPr lang="en-US" sz="1600" dirty="0"/>
                    </a:p>
                  </a:txBody>
                  <a:tcP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30861324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98440" y="99008"/>
            <a:ext cx="8856984" cy="809712"/>
          </a:xfrm>
        </p:spPr>
        <p:txBody>
          <a:bodyPr>
            <a:normAutofit/>
          </a:bodyPr>
          <a:lstStyle/>
          <a:p>
            <a:r>
              <a:rPr lang="en-US" dirty="0"/>
              <a:t>Infection prevention &amp; control (IPC)</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467544" y="1268760"/>
            <a:ext cx="8229600" cy="4392488"/>
          </a:xfrm>
        </p:spPr>
        <p:txBody>
          <a:bodyPr>
            <a:normAutofit fontScale="77500" lnSpcReduction="20000"/>
          </a:bodyPr>
          <a:lstStyle/>
          <a:p>
            <a:pPr latinLnBrk="1">
              <a:buClr>
                <a:srgbClr val="C00000"/>
              </a:buClr>
              <a:buFont typeface="Wingdings" panose="05000000000000000000" pitchFamily="2" charset="2"/>
              <a:buChar char="§"/>
            </a:pPr>
            <a:r>
              <a:rPr lang="en-GB" dirty="0"/>
              <a:t>What is Infection prevention &amp; control (IPC)</a:t>
            </a:r>
            <a:endParaRPr lang="en-US" dirty="0"/>
          </a:p>
          <a:p>
            <a:pPr latinLnBrk="1">
              <a:buClr>
                <a:srgbClr val="C00000"/>
              </a:buClr>
              <a:buFont typeface="Wingdings" panose="05000000000000000000" pitchFamily="2" charset="2"/>
              <a:buChar char="§"/>
            </a:pPr>
            <a:r>
              <a:rPr lang="en-GB" dirty="0"/>
              <a:t>Infection prevention &amp; control (IPC) at the ORP</a:t>
            </a:r>
          </a:p>
          <a:p>
            <a:pPr latinLnBrk="1">
              <a:buClr>
                <a:srgbClr val="C00000"/>
              </a:buClr>
              <a:buFont typeface="Wingdings" panose="05000000000000000000" pitchFamily="2" charset="2"/>
              <a:buChar char="§"/>
            </a:pPr>
            <a:r>
              <a:rPr lang="en-GB" dirty="0"/>
              <a:t>Hand washing</a:t>
            </a:r>
          </a:p>
          <a:p>
            <a:pPr latinLnBrk="1">
              <a:buClr>
                <a:srgbClr val="C00000"/>
              </a:buClr>
              <a:buFont typeface="Wingdings" panose="05000000000000000000" pitchFamily="2" charset="2"/>
              <a:buChar char="§"/>
            </a:pPr>
            <a:r>
              <a:rPr lang="en-GB" dirty="0"/>
              <a:t>Personal protection equipment (PPE)</a:t>
            </a:r>
          </a:p>
          <a:p>
            <a:pPr latinLnBrk="1">
              <a:buClr>
                <a:srgbClr val="C00000"/>
              </a:buClr>
              <a:buFont typeface="Wingdings" panose="05000000000000000000" pitchFamily="2" charset="2"/>
              <a:buChar char="§"/>
            </a:pPr>
            <a:r>
              <a:rPr lang="en-GB" dirty="0"/>
              <a:t>Preparation and use of chlorine solutions</a:t>
            </a:r>
            <a:endParaRPr lang="en-US" dirty="0"/>
          </a:p>
          <a:p>
            <a:pPr latinLnBrk="1">
              <a:buClr>
                <a:srgbClr val="C00000"/>
              </a:buClr>
              <a:buFont typeface="Wingdings" panose="05000000000000000000" pitchFamily="2" charset="2"/>
              <a:buChar char="§"/>
            </a:pPr>
            <a:r>
              <a:rPr lang="en-GB" dirty="0"/>
              <a:t>Cleaning surfaces and items</a:t>
            </a:r>
            <a:endParaRPr lang="en-US" dirty="0"/>
          </a:p>
          <a:p>
            <a:pPr latinLnBrk="1">
              <a:buClr>
                <a:srgbClr val="C00000"/>
              </a:buClr>
              <a:buFont typeface="Wingdings" panose="05000000000000000000" pitchFamily="2" charset="2"/>
              <a:buChar char="§"/>
            </a:pPr>
            <a:r>
              <a:rPr lang="en-US" dirty="0"/>
              <a:t>Safe</a:t>
            </a:r>
            <a:r>
              <a:rPr lang="en-GB" dirty="0"/>
              <a:t> disposal of vomit and faeces</a:t>
            </a:r>
            <a:endParaRPr lang="en-US" dirty="0"/>
          </a:p>
          <a:p>
            <a:pPr latinLnBrk="1">
              <a:buClr>
                <a:srgbClr val="C00000"/>
              </a:buClr>
              <a:buFont typeface="Wingdings" panose="05000000000000000000" pitchFamily="2" charset="2"/>
              <a:buChar char="§"/>
            </a:pPr>
            <a:r>
              <a:rPr lang="en-GB" dirty="0"/>
              <a:t>Waste management </a:t>
            </a:r>
          </a:p>
          <a:p>
            <a:pPr latinLnBrk="1">
              <a:buClr>
                <a:srgbClr val="C00000"/>
              </a:buClr>
              <a:buFont typeface="Wingdings" panose="05000000000000000000" pitchFamily="2" charset="2"/>
              <a:buChar char="§"/>
            </a:pPr>
            <a:r>
              <a:rPr lang="en-GB" dirty="0"/>
              <a:t>Laundry: PPE &amp; soiled cloths cleaning &amp; disinfection</a:t>
            </a:r>
            <a:endParaRPr lang="en-US" dirty="0"/>
          </a:p>
          <a:p>
            <a:pPr>
              <a:buClr>
                <a:srgbClr val="C00000"/>
              </a:buClr>
              <a:buFont typeface="Wingdings" panose="05000000000000000000" pitchFamily="2" charset="2"/>
              <a:buChar char="§"/>
            </a:pPr>
            <a:r>
              <a:rPr lang="en-GB" dirty="0"/>
              <a:t>Dead body management </a:t>
            </a:r>
          </a:p>
          <a:p>
            <a:pPr>
              <a:buClr>
                <a:srgbClr val="C00000"/>
              </a:buClr>
              <a:buFont typeface="Wingdings" panose="05000000000000000000" pitchFamily="2" charset="2"/>
              <a:buChar char="§"/>
            </a:pPr>
            <a:r>
              <a:rPr lang="en-GB" dirty="0"/>
              <a:t>Infection prevention &amp; control (IPC) at home</a:t>
            </a:r>
          </a:p>
          <a:p>
            <a:pPr>
              <a:buClr>
                <a:srgbClr val="C00000"/>
              </a:buClr>
              <a:buFont typeface="Wingdings" panose="05000000000000000000" pitchFamily="2" charset="2"/>
              <a:buChar char="§"/>
            </a:pPr>
            <a:endParaRPr lang="en-GB" dirty="0"/>
          </a:p>
        </p:txBody>
      </p:sp>
    </p:spTree>
    <p:extLst>
      <p:ext uri="{BB962C8B-B14F-4D97-AF65-F5344CB8AC3E}">
        <p14:creationId xmlns:p14="http://schemas.microsoft.com/office/powerpoint/2010/main" val="35908668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94570"/>
            <a:ext cx="8229600" cy="1143000"/>
          </a:xfrm>
        </p:spPr>
        <p:txBody>
          <a:bodyPr>
            <a:normAutofit fontScale="90000"/>
          </a:bodyPr>
          <a:lstStyle/>
          <a:p>
            <a:pPr latinLnBrk="1"/>
            <a:r>
              <a:rPr lang="en-GB" dirty="0"/>
              <a:t>Cleaning surfaces and items</a:t>
            </a:r>
            <a:br>
              <a:rPr lang="en-GB" dirty="0"/>
            </a:br>
            <a:r>
              <a:rPr lang="en-GB" dirty="0"/>
              <a:t>General Principles</a:t>
            </a:r>
            <a:endParaRPr lang="en-US" dirty="0"/>
          </a:p>
        </p:txBody>
      </p:sp>
      <p:sp>
        <p:nvSpPr>
          <p:cNvPr id="5" name="Rectangle 4"/>
          <p:cNvSpPr/>
          <p:nvPr/>
        </p:nvSpPr>
        <p:spPr>
          <a:xfrm>
            <a:off x="755576" y="1772816"/>
            <a:ext cx="2232248" cy="20162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WASH / CLEAN</a:t>
            </a:r>
          </a:p>
        </p:txBody>
      </p:sp>
      <p:sp>
        <p:nvSpPr>
          <p:cNvPr id="6" name="Rectangle 5"/>
          <p:cNvSpPr/>
          <p:nvPr/>
        </p:nvSpPr>
        <p:spPr>
          <a:xfrm>
            <a:off x="3374888" y="1772816"/>
            <a:ext cx="2232248" cy="20162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RINSE</a:t>
            </a:r>
          </a:p>
        </p:txBody>
      </p:sp>
      <p:sp>
        <p:nvSpPr>
          <p:cNvPr id="7" name="Rectangle 6"/>
          <p:cNvSpPr/>
          <p:nvPr/>
        </p:nvSpPr>
        <p:spPr>
          <a:xfrm>
            <a:off x="6012160" y="1772816"/>
            <a:ext cx="2232248" cy="2016224"/>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DISINFECT</a:t>
            </a:r>
          </a:p>
        </p:txBody>
      </p:sp>
      <p:sp>
        <p:nvSpPr>
          <p:cNvPr id="8" name="TextBox 7"/>
          <p:cNvSpPr txBox="1"/>
          <p:nvPr/>
        </p:nvSpPr>
        <p:spPr>
          <a:xfrm>
            <a:off x="827584" y="4509120"/>
            <a:ext cx="7416824" cy="1200329"/>
          </a:xfrm>
          <a:prstGeom prst="rect">
            <a:avLst/>
          </a:prstGeom>
          <a:noFill/>
        </p:spPr>
        <p:txBody>
          <a:bodyPr wrap="square" rtlCol="0">
            <a:spAutoFit/>
          </a:bodyPr>
          <a:lstStyle/>
          <a:p>
            <a:r>
              <a:rPr lang="en-US" b="1" dirty="0">
                <a:solidFill>
                  <a:srgbClr val="FF0000"/>
                </a:solidFill>
              </a:rPr>
              <a:t>ONLY CLEAN ITEMS CAN BE EFFICIENTLY DISINFECTED</a:t>
            </a:r>
          </a:p>
          <a:p>
            <a:endParaRPr lang="en-US" dirty="0"/>
          </a:p>
          <a:p>
            <a:r>
              <a:rPr lang="en-US" dirty="0"/>
              <a:t>NB : IF NOT CLEAN </a:t>
            </a:r>
            <a:r>
              <a:rPr lang="mr-IN" dirty="0"/>
              <a:t>–</a:t>
            </a:r>
            <a:r>
              <a:rPr lang="en-US" dirty="0"/>
              <a:t> CHLORINE WILL REACT WITH ORGANIC MATER RATHER THAN WITH MICROBES</a:t>
            </a:r>
          </a:p>
        </p:txBody>
      </p:sp>
    </p:spTree>
    <p:extLst>
      <p:ext uri="{BB962C8B-B14F-4D97-AF65-F5344CB8AC3E}">
        <p14:creationId xmlns:p14="http://schemas.microsoft.com/office/powerpoint/2010/main" val="270142214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0"/>
            <a:ext cx="8229600" cy="1143000"/>
          </a:xfrm>
        </p:spPr>
        <p:txBody>
          <a:bodyPr>
            <a:normAutofit/>
          </a:bodyPr>
          <a:lstStyle/>
          <a:p>
            <a:pPr latinLnBrk="1"/>
            <a:r>
              <a:rPr lang="en-GB" dirty="0"/>
              <a:t>Cleaning surfaces and items</a:t>
            </a:r>
            <a:endParaRPr lang="en-US" dirty="0"/>
          </a:p>
        </p:txBody>
      </p:sp>
      <p:sp>
        <p:nvSpPr>
          <p:cNvPr id="3" name="Rectangle 2"/>
          <p:cNvSpPr/>
          <p:nvPr/>
        </p:nvSpPr>
        <p:spPr>
          <a:xfrm>
            <a:off x="683568" y="1340768"/>
            <a:ext cx="7848872" cy="5262979"/>
          </a:xfrm>
          <a:prstGeom prst="rect">
            <a:avLst/>
          </a:prstGeom>
        </p:spPr>
        <p:txBody>
          <a:bodyPr wrap="square">
            <a:spAutoFit/>
          </a:bodyPr>
          <a:lstStyle/>
          <a:p>
            <a:pPr algn="just"/>
            <a:r>
              <a:rPr lang="en-US" sz="3600" baseline="30000" dirty="0">
                <a:latin typeface="+mj-lt"/>
              </a:rPr>
              <a:t>Floors, surfaces (tables, chairs) and sanitation facilities (showers, toilets, washing areas) must be cleaned at least twice a day or each time it is soiled.</a:t>
            </a:r>
          </a:p>
          <a:p>
            <a:pPr algn="just"/>
            <a:endParaRPr lang="en-US" sz="3600" baseline="30000" dirty="0">
              <a:latin typeface="+mj-lt"/>
            </a:endParaRPr>
          </a:p>
          <a:p>
            <a:pPr marL="457200" indent="-457200" algn="just">
              <a:buFont typeface="Wingdings" charset="2"/>
              <a:buChar char="§"/>
            </a:pPr>
            <a:r>
              <a:rPr lang="en-US" sz="3600" baseline="30000" dirty="0">
                <a:latin typeface="+mj-lt"/>
              </a:rPr>
              <a:t>Wash/clean with water &amp; detergent or soap</a:t>
            </a:r>
          </a:p>
          <a:p>
            <a:pPr marL="457200" indent="-457200" algn="just">
              <a:buFont typeface="Wingdings" charset="2"/>
              <a:buChar char="§"/>
            </a:pPr>
            <a:r>
              <a:rPr lang="en-US" sz="3600" baseline="30000" dirty="0">
                <a:latin typeface="+mj-lt"/>
              </a:rPr>
              <a:t>Rinse</a:t>
            </a:r>
          </a:p>
          <a:p>
            <a:pPr marL="457200" indent="-457200" algn="just">
              <a:buFont typeface="Wingdings" charset="2"/>
              <a:buChar char="§"/>
            </a:pPr>
            <a:r>
              <a:rPr lang="en-US" sz="3600" baseline="30000" dirty="0">
                <a:latin typeface="+mj-lt"/>
              </a:rPr>
              <a:t>Disinfect with 0.2% chlorine solution</a:t>
            </a:r>
            <a:br>
              <a:rPr lang="en-US" sz="3600" baseline="30000" dirty="0">
                <a:latin typeface="+mj-lt"/>
              </a:rPr>
            </a:br>
            <a:r>
              <a:rPr lang="en-US" sz="3600" baseline="30000" dirty="0">
                <a:latin typeface="+mj-lt"/>
              </a:rPr>
              <a:t>(Do not mix detergent and chlorine solution)</a:t>
            </a:r>
          </a:p>
          <a:p>
            <a:pPr marL="457200" indent="-457200" algn="just">
              <a:buFont typeface="Wingdings" charset="2"/>
              <a:buChar char="§"/>
            </a:pPr>
            <a:r>
              <a:rPr lang="en-US" sz="3600" baseline="30000" dirty="0">
                <a:latin typeface="+mj-lt"/>
              </a:rPr>
              <a:t>After applying 0.2% chlorine solution, do not rinse </a:t>
            </a:r>
            <a:r>
              <a:rPr lang="mr-IN" sz="3600" baseline="30000" dirty="0">
                <a:latin typeface="+mj-lt"/>
              </a:rPr>
              <a:t>–</a:t>
            </a:r>
            <a:r>
              <a:rPr lang="en-US" sz="3600" baseline="30000" dirty="0">
                <a:latin typeface="+mj-lt"/>
              </a:rPr>
              <a:t> just leave to dry </a:t>
            </a:r>
          </a:p>
          <a:p>
            <a:pPr marL="457200" indent="-457200" algn="just">
              <a:buFont typeface="Wingdings" charset="2"/>
              <a:buChar char="§"/>
            </a:pPr>
            <a:endParaRPr lang="en-US" sz="3600" baseline="30000" dirty="0">
              <a:latin typeface="+mj-lt"/>
            </a:endParaRPr>
          </a:p>
          <a:p>
            <a:pPr marL="457200" indent="-457200" algn="just">
              <a:buFont typeface="Wingdings" charset="2"/>
              <a:buChar char="§"/>
            </a:pPr>
            <a:r>
              <a:rPr lang="en-US" sz="3600" baseline="30000" dirty="0">
                <a:latin typeface="+mj-lt"/>
              </a:rPr>
              <a:t>After each patient, wash patient chair, cups, spoons with detergent, rinse, and disinfect with 0.2% chlorine solution</a:t>
            </a:r>
          </a:p>
          <a:p>
            <a:pPr marL="457200" indent="-457200" algn="just">
              <a:buFont typeface="Wingdings" charset="2"/>
              <a:buChar char="§"/>
            </a:pPr>
            <a:endParaRPr lang="en-US" sz="3600" baseline="30000" dirty="0">
              <a:latin typeface="+mj-lt"/>
            </a:endParaRPr>
          </a:p>
        </p:txBody>
      </p:sp>
    </p:spTree>
    <p:extLst>
      <p:ext uri="{BB962C8B-B14F-4D97-AF65-F5344CB8AC3E}">
        <p14:creationId xmlns:p14="http://schemas.microsoft.com/office/powerpoint/2010/main" val="242835550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1AF7EC-2755-4FFB-954E-C7888BB1C224}"/>
              </a:ext>
            </a:extLst>
          </p:cNvPr>
          <p:cNvSpPr>
            <a:spLocks noGrp="1"/>
          </p:cNvSpPr>
          <p:nvPr>
            <p:ph idx="1"/>
          </p:nvPr>
        </p:nvSpPr>
        <p:spPr>
          <a:xfrm>
            <a:off x="395536" y="1268760"/>
            <a:ext cx="8363272" cy="4346994"/>
          </a:xfrm>
        </p:spPr>
        <p:txBody>
          <a:bodyPr wrap="square">
            <a:normAutofit/>
          </a:bodyPr>
          <a:lstStyle/>
          <a:p>
            <a:pPr lvl="0" latinLnBrk="1">
              <a:buClr>
                <a:srgbClr val="C00000"/>
              </a:buClr>
              <a:buFont typeface="Wingdings" panose="05000000000000000000" pitchFamily="2" charset="2"/>
              <a:buChar char="§"/>
            </a:pPr>
            <a:r>
              <a:rPr lang="en-GB" sz="2400" dirty="0"/>
              <a:t>Vomit is collected in excreta buckets when patients cannot go   to latrines (Give a bucket for each patient)</a:t>
            </a:r>
          </a:p>
          <a:p>
            <a:pPr lvl="0" latinLnBrk="1">
              <a:buClr>
                <a:srgbClr val="C00000"/>
              </a:buClr>
              <a:buFont typeface="Wingdings" panose="05000000000000000000" pitchFamily="2" charset="2"/>
              <a:buChar char="§"/>
            </a:pPr>
            <a:r>
              <a:rPr lang="en-GB" sz="2400" dirty="0"/>
              <a:t>Ensure to replace the patient bucket when 1/3 full </a:t>
            </a:r>
            <a:br>
              <a:rPr lang="en-GB" sz="2400" dirty="0"/>
            </a:br>
            <a:r>
              <a:rPr lang="en-GB" sz="2400" dirty="0"/>
              <a:t>and between patients</a:t>
            </a:r>
          </a:p>
          <a:p>
            <a:pPr lvl="0" latinLnBrk="1">
              <a:buClr>
                <a:srgbClr val="C00000"/>
              </a:buClr>
              <a:buFont typeface="Wingdings" panose="05000000000000000000" pitchFamily="2" charset="2"/>
              <a:buChar char="§"/>
            </a:pPr>
            <a:r>
              <a:rPr lang="en-GB" sz="2400" dirty="0"/>
              <a:t>Pour 1 cm of 2% chlorine solution in excreta buckets </a:t>
            </a:r>
            <a:br>
              <a:rPr lang="en-GB" sz="2400" dirty="0"/>
            </a:br>
            <a:r>
              <a:rPr lang="en-GB" sz="2400" dirty="0"/>
              <a:t>to allow for v.cholerae inactivation</a:t>
            </a:r>
          </a:p>
          <a:p>
            <a:pPr lvl="0" latinLnBrk="1">
              <a:buClr>
                <a:srgbClr val="C00000"/>
              </a:buClr>
              <a:buFont typeface="Wingdings" panose="05000000000000000000" pitchFamily="2" charset="2"/>
              <a:buChar char="§"/>
            </a:pPr>
            <a:r>
              <a:rPr lang="en-GB" sz="2400" dirty="0"/>
              <a:t>Empty excreta bucket in the latrine pit</a:t>
            </a:r>
            <a:br>
              <a:rPr lang="en-GB" sz="2400" dirty="0"/>
            </a:br>
            <a:r>
              <a:rPr lang="en-GB" sz="2400" dirty="0"/>
              <a:t>(very slowly to reduce splashes)</a:t>
            </a:r>
          </a:p>
          <a:p>
            <a:pPr lvl="0" latinLnBrk="1">
              <a:buClr>
                <a:srgbClr val="C00000"/>
              </a:buClr>
              <a:buFont typeface="Wingdings" panose="05000000000000000000" pitchFamily="2" charset="2"/>
              <a:buChar char="§"/>
            </a:pPr>
            <a:r>
              <a:rPr lang="en-GB" sz="2400" dirty="0"/>
              <a:t>Wash &amp; rinse the bucket with clean water </a:t>
            </a:r>
          </a:p>
          <a:p>
            <a:pPr lvl="0" latinLnBrk="1">
              <a:buClr>
                <a:srgbClr val="C00000"/>
              </a:buClr>
              <a:buFont typeface="Wingdings" panose="05000000000000000000" pitchFamily="2" charset="2"/>
              <a:buChar char="§"/>
            </a:pPr>
            <a:r>
              <a:rPr lang="en-GB" sz="2400" dirty="0"/>
              <a:t>Disinfect bucket with 0.2% solution</a:t>
            </a:r>
          </a:p>
          <a:p>
            <a:pPr marL="0" lvl="0" indent="0" latinLnBrk="1">
              <a:buClr>
                <a:srgbClr val="C00000"/>
              </a:buClr>
              <a:buNone/>
            </a:pPr>
            <a:endParaRPr lang="en-GB" sz="2400" dirty="0"/>
          </a:p>
          <a:p>
            <a:pPr lvl="0" latinLnBrk="1">
              <a:buClr>
                <a:srgbClr val="C00000"/>
              </a:buClr>
              <a:buFont typeface="Wingdings" panose="05000000000000000000" pitchFamily="2" charset="2"/>
              <a:buChar char="§"/>
            </a:pPr>
            <a:endParaRPr lang="en-GB" sz="2400" dirty="0"/>
          </a:p>
          <a:p>
            <a:pPr lvl="0" latinLnBrk="1">
              <a:buClr>
                <a:srgbClr val="C00000"/>
              </a:buClr>
              <a:buFont typeface="Wingdings" panose="05000000000000000000" pitchFamily="2" charset="2"/>
              <a:buChar char="§"/>
            </a:pPr>
            <a:endParaRPr lang="en-GB" sz="2400" dirty="0"/>
          </a:p>
        </p:txBody>
      </p:sp>
      <p:pic>
        <p:nvPicPr>
          <p:cNvPr id="6" name="Picture 1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1783" t="43811" r="62910" b="20738"/>
          <a:stretch/>
        </p:blipFill>
        <p:spPr bwMode="auto">
          <a:xfrm>
            <a:off x="6588224" y="3861048"/>
            <a:ext cx="1244185" cy="1620824"/>
          </a:xfrm>
          <a:prstGeom prst="rect">
            <a:avLst/>
          </a:prstGeom>
          <a:noFill/>
          <a:ln>
            <a:noFill/>
          </a:ln>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Lst>
        </p:spPr>
      </p:pic>
      <p:sp>
        <p:nvSpPr>
          <p:cNvPr id="2" name="Title 1">
            <a:extLst>
              <a:ext uri="{FF2B5EF4-FFF2-40B4-BE49-F238E27FC236}">
                <a16:creationId xmlns:a16="http://schemas.microsoft.com/office/drawing/2014/main" id="{E5FF155B-B1DC-4C6D-895F-ED772CE30E80}"/>
              </a:ext>
            </a:extLst>
          </p:cNvPr>
          <p:cNvSpPr>
            <a:spLocks noGrp="1"/>
          </p:cNvSpPr>
          <p:nvPr>
            <p:ph type="title"/>
          </p:nvPr>
        </p:nvSpPr>
        <p:spPr>
          <a:xfrm>
            <a:off x="467544" y="3959"/>
            <a:ext cx="8229600" cy="1143000"/>
          </a:xfrm>
        </p:spPr>
        <p:txBody>
          <a:bodyPr/>
          <a:lstStyle/>
          <a:p>
            <a:pPr latinLnBrk="1"/>
            <a:r>
              <a:rPr lang="en-US" dirty="0"/>
              <a:t>Safe</a:t>
            </a:r>
            <a:r>
              <a:rPr lang="en-GB" dirty="0"/>
              <a:t> disposal of vomit and faeces</a:t>
            </a:r>
            <a:endParaRPr lang="en-US" dirty="0"/>
          </a:p>
        </p:txBody>
      </p:sp>
      <p:pic>
        <p:nvPicPr>
          <p:cNvPr id="5" name="Picture 8" descr="http://www.homedepot.com/catalog/productImages/600/4c/4c652698-cf57-431f-9d23-4e318f8a2fc2_600.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186" t="6991" r="9208" b="8583"/>
          <a:stretch/>
        </p:blipFill>
        <p:spPr bwMode="auto">
          <a:xfrm>
            <a:off x="6084168" y="5229200"/>
            <a:ext cx="1055966" cy="1119900"/>
          </a:xfrm>
          <a:prstGeom prst="rect">
            <a:avLst/>
          </a:prstGeom>
          <a:noFill/>
          <a:extLst>
            <a:ext uri="{909E8E84-426E-40dd-AFC4-6F175D3DCCD1}">
              <a14:hiddenFill xmlns:a14="http://schemas.microsoft.com/office/drawing/2010/main" xmlns="">
                <a:solidFill>
                  <a:srgbClr val="FFFFFF"/>
                </a:solidFill>
              </a14:hiddenFill>
            </a:ext>
          </a:extLst>
        </p:spPr>
      </p:pic>
    </p:spTree>
    <p:extLst>
      <p:ext uri="{BB962C8B-B14F-4D97-AF65-F5344CB8AC3E}">
        <p14:creationId xmlns:p14="http://schemas.microsoft.com/office/powerpoint/2010/main" val="22638615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751AF7EC-2755-4FFB-954E-C7888BB1C224}"/>
              </a:ext>
            </a:extLst>
          </p:cNvPr>
          <p:cNvSpPr>
            <a:spLocks noGrp="1"/>
          </p:cNvSpPr>
          <p:nvPr>
            <p:ph idx="1"/>
          </p:nvPr>
        </p:nvSpPr>
        <p:spPr>
          <a:xfrm>
            <a:off x="395536" y="1268760"/>
            <a:ext cx="8363272" cy="4346994"/>
          </a:xfrm>
        </p:spPr>
        <p:txBody>
          <a:bodyPr wrap="square">
            <a:normAutofit fontScale="92500" lnSpcReduction="20000"/>
          </a:bodyPr>
          <a:lstStyle/>
          <a:p>
            <a:pPr marL="0" lvl="0" indent="0" latinLnBrk="1">
              <a:buClr>
                <a:srgbClr val="C00000"/>
              </a:buClr>
              <a:buNone/>
            </a:pPr>
            <a:r>
              <a:rPr lang="en-GB" sz="2400" dirty="0"/>
              <a:t>If on dirt/soil floor</a:t>
            </a:r>
          </a:p>
          <a:p>
            <a:pPr lvl="0" latinLnBrk="1">
              <a:buClr>
                <a:srgbClr val="C00000"/>
              </a:buClr>
              <a:buFont typeface="Wingdings" charset="2"/>
              <a:buChar char="§"/>
            </a:pPr>
            <a:r>
              <a:rPr lang="en-GB" sz="2400" dirty="0"/>
              <a:t>Use a shovel to remove contaminated matter, </a:t>
            </a:r>
          </a:p>
          <a:p>
            <a:pPr lvl="0" latinLnBrk="1">
              <a:buClr>
                <a:srgbClr val="C00000"/>
              </a:buClr>
              <a:buFont typeface="Wingdings" charset="2"/>
              <a:buChar char="§"/>
            </a:pPr>
            <a:r>
              <a:rPr lang="en-GB" sz="2400" dirty="0"/>
              <a:t>put it in a bucket and discard in the latrine pit. </a:t>
            </a:r>
          </a:p>
          <a:p>
            <a:pPr lvl="0" latinLnBrk="1">
              <a:buClr>
                <a:srgbClr val="C00000"/>
              </a:buClr>
              <a:buFont typeface="Wingdings" charset="2"/>
              <a:buChar char="§"/>
            </a:pPr>
            <a:r>
              <a:rPr lang="en-GB" sz="2400" dirty="0"/>
              <a:t>Pour 2% chlorine solution on the soiled area.</a:t>
            </a:r>
          </a:p>
          <a:p>
            <a:pPr lvl="0" latinLnBrk="1">
              <a:buClr>
                <a:srgbClr val="C00000"/>
              </a:buClr>
              <a:buFont typeface="Wingdings" panose="05000000000000000000" pitchFamily="2" charset="2"/>
              <a:buChar char="§"/>
            </a:pPr>
            <a:endParaRPr lang="en-GB" sz="2400" dirty="0"/>
          </a:p>
          <a:p>
            <a:pPr marL="0" lvl="0" indent="0" latinLnBrk="1">
              <a:buClr>
                <a:srgbClr val="C00000"/>
              </a:buClr>
              <a:buNone/>
            </a:pPr>
            <a:r>
              <a:rPr lang="en-GB" sz="2400" dirty="0"/>
              <a:t>On a tarpaulin / hard floor.</a:t>
            </a:r>
          </a:p>
          <a:p>
            <a:pPr latinLnBrk="1">
              <a:buClr>
                <a:srgbClr val="C00000"/>
              </a:buClr>
              <a:buFont typeface="Wingdings" charset="2"/>
              <a:buChar char="§"/>
            </a:pPr>
            <a:r>
              <a:rPr lang="en-GB" altLang="en-US" sz="2400" dirty="0"/>
              <a:t>Use a cleaning cloth to collect the fluids and discard in a excreta </a:t>
            </a:r>
            <a:br>
              <a:rPr lang="en-GB" altLang="en-US" sz="2400" dirty="0"/>
            </a:br>
            <a:r>
              <a:rPr lang="en-GB" altLang="en-US" sz="2400" dirty="0"/>
              <a:t>bucket (add 2% chlorine solution, then pour into latrine pit)</a:t>
            </a:r>
          </a:p>
          <a:p>
            <a:pPr latinLnBrk="1">
              <a:buClr>
                <a:srgbClr val="C00000"/>
              </a:buClr>
              <a:buFont typeface="Wingdings" charset="2"/>
              <a:buChar char="§"/>
            </a:pPr>
            <a:r>
              <a:rPr lang="en-GB" altLang="en-US" sz="2400" dirty="0"/>
              <a:t>Clean the floor with water / detergent / soap</a:t>
            </a:r>
          </a:p>
          <a:p>
            <a:pPr latinLnBrk="1">
              <a:buClr>
                <a:srgbClr val="C00000"/>
              </a:buClr>
              <a:buFont typeface="Wingdings" charset="2"/>
              <a:buChar char="§"/>
            </a:pPr>
            <a:r>
              <a:rPr lang="en-GB" altLang="en-US" sz="2400" dirty="0"/>
              <a:t>Rinse</a:t>
            </a:r>
          </a:p>
          <a:p>
            <a:pPr latinLnBrk="1">
              <a:buClr>
                <a:srgbClr val="C00000"/>
              </a:buClr>
              <a:buFont typeface="Wingdings" charset="2"/>
              <a:buChar char="§"/>
            </a:pPr>
            <a:r>
              <a:rPr lang="en-GB" altLang="en-US" sz="2400" dirty="0"/>
              <a:t>Disinfect floor with 0.2% chlorine solution</a:t>
            </a:r>
          </a:p>
          <a:p>
            <a:pPr latinLnBrk="1">
              <a:buClr>
                <a:srgbClr val="C00000"/>
              </a:buClr>
              <a:buFont typeface="Wingdings" charset="2"/>
              <a:buChar char="§"/>
            </a:pPr>
            <a:r>
              <a:rPr lang="en-GB" altLang="en-US" sz="2400" dirty="0"/>
              <a:t>Let dry</a:t>
            </a:r>
          </a:p>
          <a:p>
            <a:pPr latinLnBrk="1">
              <a:buClr>
                <a:srgbClr val="C00000"/>
              </a:buClr>
              <a:buFont typeface="Wingdings" charset="2"/>
              <a:buChar char="§"/>
            </a:pPr>
            <a:r>
              <a:rPr lang="en-GB" altLang="en-US" sz="2400" dirty="0"/>
              <a:t>Do not forget to wash/disinfect cleaning cloth properly (see laundry)</a:t>
            </a:r>
          </a:p>
          <a:p>
            <a:pPr latinLnBrk="1">
              <a:buClr>
                <a:srgbClr val="C00000"/>
              </a:buClr>
              <a:buFont typeface="Wingdings" charset="2"/>
              <a:buChar char="§"/>
            </a:pPr>
            <a:endParaRPr lang="fr-FR" altLang="en-US" sz="2400" dirty="0"/>
          </a:p>
          <a:p>
            <a:pPr marL="0" indent="0" latinLnBrk="1">
              <a:buClr>
                <a:srgbClr val="C00000"/>
              </a:buClr>
              <a:buNone/>
            </a:pPr>
            <a:endParaRPr lang="en-GB" sz="2400" dirty="0"/>
          </a:p>
          <a:p>
            <a:pPr lvl="0" latinLnBrk="1">
              <a:buClr>
                <a:srgbClr val="C00000"/>
              </a:buClr>
              <a:buFont typeface="Wingdings" panose="05000000000000000000" pitchFamily="2" charset="2"/>
              <a:buChar char="§"/>
            </a:pPr>
            <a:endParaRPr lang="en-GB" sz="2400" dirty="0"/>
          </a:p>
          <a:p>
            <a:pPr lvl="0" latinLnBrk="1">
              <a:buClr>
                <a:srgbClr val="C00000"/>
              </a:buClr>
              <a:buFont typeface="Wingdings" panose="05000000000000000000" pitchFamily="2" charset="2"/>
              <a:buChar char="§"/>
            </a:pPr>
            <a:endParaRPr lang="en-GB" sz="2400" dirty="0"/>
          </a:p>
        </p:txBody>
      </p:sp>
      <p:sp>
        <p:nvSpPr>
          <p:cNvPr id="2" name="Title 1">
            <a:extLst>
              <a:ext uri="{FF2B5EF4-FFF2-40B4-BE49-F238E27FC236}">
                <a16:creationId xmlns:a16="http://schemas.microsoft.com/office/drawing/2014/main" id="{E5FF155B-B1DC-4C6D-895F-ED772CE30E80}"/>
              </a:ext>
            </a:extLst>
          </p:cNvPr>
          <p:cNvSpPr>
            <a:spLocks noGrp="1"/>
          </p:cNvSpPr>
          <p:nvPr>
            <p:ph type="title"/>
          </p:nvPr>
        </p:nvSpPr>
        <p:spPr>
          <a:xfrm>
            <a:off x="467544" y="3959"/>
            <a:ext cx="8229600" cy="1143000"/>
          </a:xfrm>
        </p:spPr>
        <p:txBody>
          <a:bodyPr/>
          <a:lstStyle/>
          <a:p>
            <a:pPr latinLnBrk="1"/>
            <a:r>
              <a:rPr lang="fr-FR" dirty="0"/>
              <a:t>Handling </a:t>
            </a:r>
            <a:r>
              <a:rPr lang="en-GB" dirty="0"/>
              <a:t>vomit and faeces spills</a:t>
            </a:r>
            <a:endParaRPr lang="en-US" dirty="0"/>
          </a:p>
        </p:txBody>
      </p:sp>
      <p:pic>
        <p:nvPicPr>
          <p:cNvPr id="4" name="Picture 3" descr="logoFEDenglish">
            <a:extLst>
              <a:ext uri="{FF2B5EF4-FFF2-40B4-BE49-F238E27FC236}">
                <a16:creationId xmlns:a16="http://schemas.microsoft.com/office/drawing/2014/main" id="{10E6F05F-0AA9-4F77-8161-ECFAD61A213D}"/>
              </a:ext>
            </a:extLst>
          </p:cNvPr>
          <p:cNvPicPr/>
          <p:nvPr/>
        </p:nvPicPr>
        <p:blipFill>
          <a:blip r:embed="rId2" cstate="email">
            <a:extLst>
              <a:ext uri="{28A0092B-C50C-407E-A947-70E740481C1C}">
                <a14:useLocalDpi xmlns:a14="http://schemas.microsoft.com/office/drawing/2010/main"/>
              </a:ext>
            </a:extLst>
          </a:blip>
          <a:srcRect/>
          <a:stretch>
            <a:fillRect/>
          </a:stretch>
        </p:blipFill>
        <p:spPr bwMode="auto">
          <a:xfrm>
            <a:off x="323528" y="6237312"/>
            <a:ext cx="3412524" cy="287511"/>
          </a:xfrm>
          <a:prstGeom prst="rect">
            <a:avLst/>
          </a:prstGeom>
          <a:noFill/>
          <a:ln>
            <a:noFill/>
          </a:ln>
        </p:spPr>
      </p:pic>
    </p:spTree>
    <p:extLst>
      <p:ext uri="{BB962C8B-B14F-4D97-AF65-F5344CB8AC3E}">
        <p14:creationId xmlns:p14="http://schemas.microsoft.com/office/powerpoint/2010/main" val="3406005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30A0B-1742-45D9-99CD-2BA0E9F403E1}"/>
              </a:ext>
            </a:extLst>
          </p:cNvPr>
          <p:cNvSpPr>
            <a:spLocks noGrp="1"/>
          </p:cNvSpPr>
          <p:nvPr>
            <p:ph type="title"/>
          </p:nvPr>
        </p:nvSpPr>
        <p:spPr>
          <a:xfrm>
            <a:off x="395536" y="116632"/>
            <a:ext cx="8229600" cy="1143000"/>
          </a:xfrm>
        </p:spPr>
        <p:txBody>
          <a:bodyPr>
            <a:normAutofit fontScale="90000"/>
          </a:bodyPr>
          <a:lstStyle/>
          <a:p>
            <a:r>
              <a:rPr lang="en-GB" dirty="0"/>
              <a:t>Laundry: PPE &amp; soiled cloths cleaning &amp; disinfection</a:t>
            </a:r>
            <a:endParaRPr lang="en-US" dirty="0"/>
          </a:p>
        </p:txBody>
      </p:sp>
      <p:sp>
        <p:nvSpPr>
          <p:cNvPr id="3" name="Content Placeholder 2">
            <a:extLst>
              <a:ext uri="{FF2B5EF4-FFF2-40B4-BE49-F238E27FC236}">
                <a16:creationId xmlns:a16="http://schemas.microsoft.com/office/drawing/2014/main" id="{9E5E1CD9-518F-408C-AF75-29ED157B1C14}"/>
              </a:ext>
            </a:extLst>
          </p:cNvPr>
          <p:cNvSpPr>
            <a:spLocks noGrp="1"/>
          </p:cNvSpPr>
          <p:nvPr>
            <p:ph idx="1"/>
          </p:nvPr>
        </p:nvSpPr>
        <p:spPr/>
        <p:txBody>
          <a:bodyPr>
            <a:normAutofit/>
          </a:bodyPr>
          <a:lstStyle/>
          <a:p>
            <a:pPr lvl="0" latinLnBrk="1">
              <a:buClr>
                <a:srgbClr val="C00000"/>
              </a:buClr>
              <a:buFont typeface="Wingdings" panose="05000000000000000000" pitchFamily="2" charset="2"/>
              <a:buChar char="§"/>
            </a:pPr>
            <a:r>
              <a:rPr lang="en-US" sz="2400" dirty="0"/>
              <a:t>Soiled laundry/PPE is collected in reusable containers </a:t>
            </a:r>
            <a:br>
              <a:rPr lang="en-US" sz="2400" dirty="0"/>
            </a:br>
            <a:r>
              <a:rPr lang="en-US" sz="2400" dirty="0"/>
              <a:t>(50 or 100 L bins), if possible per category</a:t>
            </a:r>
          </a:p>
          <a:p>
            <a:pPr lvl="0" latinLnBrk="1">
              <a:buClr>
                <a:srgbClr val="C00000"/>
              </a:buClr>
              <a:buFont typeface="Wingdings" panose="05000000000000000000" pitchFamily="2" charset="2"/>
              <a:buChar char="§"/>
            </a:pPr>
            <a:r>
              <a:rPr lang="en-US" sz="2400" dirty="0"/>
              <a:t>Laundry is first washed with water and soap or detergent </a:t>
            </a:r>
          </a:p>
          <a:p>
            <a:pPr lvl="0" latinLnBrk="1">
              <a:buClr>
                <a:srgbClr val="C00000"/>
              </a:buClr>
              <a:buFont typeface="Wingdings" panose="05000000000000000000" pitchFamily="2" charset="2"/>
              <a:buChar char="§"/>
            </a:pPr>
            <a:r>
              <a:rPr lang="en-US" sz="2400" dirty="0"/>
              <a:t>Then rinsed in clear water</a:t>
            </a:r>
          </a:p>
          <a:p>
            <a:pPr lvl="0" latinLnBrk="1">
              <a:buClr>
                <a:srgbClr val="C00000"/>
              </a:buClr>
              <a:buFont typeface="Wingdings" panose="05000000000000000000" pitchFamily="2" charset="2"/>
              <a:buChar char="§"/>
            </a:pPr>
            <a:r>
              <a:rPr lang="en-US" sz="2400" dirty="0"/>
              <a:t>Soaked in 0.05% chlorine solution for 15 minutes</a:t>
            </a:r>
          </a:p>
          <a:p>
            <a:pPr lvl="0" latinLnBrk="1">
              <a:buClr>
                <a:srgbClr val="C00000"/>
              </a:buClr>
              <a:buFont typeface="Wingdings" panose="05000000000000000000" pitchFamily="2" charset="2"/>
              <a:buChar char="§"/>
            </a:pPr>
            <a:r>
              <a:rPr lang="en-US" sz="2400" dirty="0"/>
              <a:t>Rinsed in clear water again</a:t>
            </a:r>
          </a:p>
          <a:p>
            <a:pPr lvl="0" latinLnBrk="1">
              <a:buClr>
                <a:srgbClr val="C00000"/>
              </a:buClr>
              <a:buFont typeface="Wingdings" panose="05000000000000000000" pitchFamily="2" charset="2"/>
              <a:buChar char="§"/>
            </a:pPr>
            <a:r>
              <a:rPr lang="en-US" sz="2400" dirty="0"/>
              <a:t>Hung out in the sun until completely dry.</a:t>
            </a:r>
          </a:p>
          <a:p>
            <a:pPr marL="0" indent="0" latinLnBrk="1">
              <a:buClr>
                <a:srgbClr val="C00000"/>
              </a:buClr>
              <a:buNone/>
            </a:pPr>
            <a:endParaRPr lang="en-US" sz="2400" dirty="0"/>
          </a:p>
          <a:p>
            <a:pPr marL="0" indent="0" latinLnBrk="1">
              <a:buClr>
                <a:srgbClr val="C00000"/>
              </a:buClr>
              <a:buNone/>
            </a:pPr>
            <a:r>
              <a:rPr lang="en-US" sz="2400" dirty="0"/>
              <a:t>NB: Laundry staff should also wear plastic aprons and rubber </a:t>
            </a:r>
            <a:br>
              <a:rPr lang="en-US" sz="2400" dirty="0"/>
            </a:br>
            <a:r>
              <a:rPr lang="en-US" sz="2400" dirty="0"/>
              <a:t>gloves</a:t>
            </a:r>
          </a:p>
          <a:p>
            <a:pPr lvl="0" latinLnBrk="1">
              <a:buClr>
                <a:srgbClr val="C00000"/>
              </a:buClr>
              <a:buFont typeface="Wingdings" panose="05000000000000000000" pitchFamily="2" charset="2"/>
              <a:buChar char="§"/>
            </a:pPr>
            <a:endParaRPr lang="en-US" sz="2400" dirty="0"/>
          </a:p>
        </p:txBody>
      </p:sp>
    </p:spTree>
    <p:extLst>
      <p:ext uri="{BB962C8B-B14F-4D97-AF65-F5344CB8AC3E}">
        <p14:creationId xmlns:p14="http://schemas.microsoft.com/office/powerpoint/2010/main" val="71841083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930A0B-1742-45D9-99CD-2BA0E9F403E1}"/>
              </a:ext>
            </a:extLst>
          </p:cNvPr>
          <p:cNvSpPr>
            <a:spLocks noGrp="1"/>
          </p:cNvSpPr>
          <p:nvPr>
            <p:ph type="title"/>
          </p:nvPr>
        </p:nvSpPr>
        <p:spPr>
          <a:xfrm>
            <a:off x="395536" y="0"/>
            <a:ext cx="8229600" cy="1143000"/>
          </a:xfrm>
        </p:spPr>
        <p:txBody>
          <a:bodyPr/>
          <a:lstStyle/>
          <a:p>
            <a:r>
              <a:rPr lang="en-US" dirty="0"/>
              <a:t>Handling solid waste</a:t>
            </a:r>
          </a:p>
        </p:txBody>
      </p:sp>
      <p:sp>
        <p:nvSpPr>
          <p:cNvPr id="3" name="Content Placeholder 2">
            <a:extLst>
              <a:ext uri="{FF2B5EF4-FFF2-40B4-BE49-F238E27FC236}">
                <a16:creationId xmlns:a16="http://schemas.microsoft.com/office/drawing/2014/main" id="{9E5E1CD9-518F-408C-AF75-29ED157B1C14}"/>
              </a:ext>
            </a:extLst>
          </p:cNvPr>
          <p:cNvSpPr>
            <a:spLocks noGrp="1"/>
          </p:cNvSpPr>
          <p:nvPr>
            <p:ph idx="1"/>
          </p:nvPr>
        </p:nvSpPr>
        <p:spPr/>
        <p:txBody>
          <a:bodyPr>
            <a:normAutofit/>
          </a:bodyPr>
          <a:lstStyle/>
          <a:p>
            <a:pPr lvl="0" latinLnBrk="1">
              <a:buClr>
                <a:srgbClr val="C00000"/>
              </a:buClr>
              <a:buFont typeface="Wingdings" panose="05000000000000000000" pitchFamily="2" charset="2"/>
              <a:buChar char="§"/>
            </a:pPr>
            <a:r>
              <a:rPr lang="en-GB" sz="2400" dirty="0"/>
              <a:t>Solid waste from the ORP include: Empty ORS sachets and </a:t>
            </a:r>
            <a:br>
              <a:rPr lang="en-GB" sz="2400" dirty="0"/>
            </a:br>
            <a:r>
              <a:rPr lang="en-GB" sz="2400" dirty="0"/>
              <a:t>packaging, plastic or carton boxes.</a:t>
            </a:r>
          </a:p>
          <a:p>
            <a:pPr lvl="0" latinLnBrk="1">
              <a:buClr>
                <a:srgbClr val="C00000"/>
              </a:buClr>
              <a:buFont typeface="Wingdings" panose="05000000000000000000" pitchFamily="2" charset="2"/>
              <a:buChar char="§"/>
            </a:pPr>
            <a:r>
              <a:rPr lang="en-GB" sz="2400" dirty="0"/>
              <a:t>All waste should be considered “infectious”, collected in a 50L waste bin at the ORP and bagged at the end of the day. </a:t>
            </a:r>
            <a:endParaRPr lang="en-US" sz="2400" dirty="0"/>
          </a:p>
          <a:p>
            <a:pPr lvl="0" latinLnBrk="1">
              <a:buClr>
                <a:srgbClr val="C00000"/>
              </a:buClr>
              <a:buFont typeface="Wingdings" panose="05000000000000000000" pitchFamily="2" charset="2"/>
              <a:buChar char="§"/>
            </a:pPr>
            <a:r>
              <a:rPr lang="en-GB" sz="2400" dirty="0"/>
              <a:t>Where possible this should be disposed of in the same way </a:t>
            </a:r>
            <a:br>
              <a:rPr lang="en-GB" sz="2400" dirty="0"/>
            </a:br>
            <a:r>
              <a:rPr lang="en-GB" sz="2400" dirty="0"/>
              <a:t>that medical waste is at the local health facilities</a:t>
            </a:r>
            <a:endParaRPr lang="en-US" sz="2400" dirty="0"/>
          </a:p>
          <a:p>
            <a:pPr lvl="0" latinLnBrk="1">
              <a:buClr>
                <a:srgbClr val="C00000"/>
              </a:buClr>
              <a:buFont typeface="Wingdings" panose="05000000000000000000" pitchFamily="2" charset="2"/>
              <a:buChar char="§"/>
            </a:pPr>
            <a:r>
              <a:rPr lang="en-GB" sz="2400" dirty="0"/>
              <a:t>If waste collection by health center is not possible, waste </a:t>
            </a:r>
            <a:br>
              <a:rPr lang="en-GB" sz="2400" dirty="0"/>
            </a:br>
            <a:r>
              <a:rPr lang="en-GB" sz="2400" dirty="0"/>
              <a:t>should be destroyed every day according to what District </a:t>
            </a:r>
            <a:br>
              <a:rPr lang="en-GB" sz="2400" dirty="0"/>
            </a:br>
            <a:r>
              <a:rPr lang="en-GB" sz="2400" dirty="0"/>
              <a:t>Health officer recommends (Burned or buried).</a:t>
            </a:r>
          </a:p>
          <a:p>
            <a:pPr latinLnBrk="1">
              <a:buClr>
                <a:srgbClr val="C00000"/>
              </a:buClr>
              <a:buFont typeface="Wingdings" panose="05000000000000000000" pitchFamily="2" charset="2"/>
              <a:buChar char="§"/>
            </a:pPr>
            <a:r>
              <a:rPr lang="en-GB" sz="2400" dirty="0"/>
              <a:t>The waste bins should be washed with a detergent, rinsed, </a:t>
            </a:r>
            <a:br>
              <a:rPr lang="en-GB" sz="2400" dirty="0"/>
            </a:br>
            <a:r>
              <a:rPr lang="en-GB" sz="2400" dirty="0"/>
              <a:t>and disinfected with 0.2% solution. </a:t>
            </a:r>
          </a:p>
          <a:p>
            <a:pPr lvl="0" latinLnBrk="1">
              <a:buClr>
                <a:srgbClr val="C00000"/>
              </a:buClr>
              <a:buFont typeface="Wingdings" panose="05000000000000000000" pitchFamily="2" charset="2"/>
              <a:buChar char="§"/>
            </a:pPr>
            <a:endParaRPr lang="en-US" sz="2400" dirty="0"/>
          </a:p>
        </p:txBody>
      </p:sp>
    </p:spTree>
    <p:extLst>
      <p:ext uri="{BB962C8B-B14F-4D97-AF65-F5344CB8AC3E}">
        <p14:creationId xmlns:p14="http://schemas.microsoft.com/office/powerpoint/2010/main" val="82982797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138976" y="17948"/>
            <a:ext cx="8856984" cy="386716"/>
          </a:xfrm>
        </p:spPr>
        <p:txBody>
          <a:bodyPr>
            <a:normAutofit fontScale="90000"/>
          </a:bodyPr>
          <a:lstStyle/>
          <a:p>
            <a:r>
              <a:rPr lang="en-US" dirty="0"/>
              <a:t>Infection Prevention at home</a:t>
            </a:r>
          </a:p>
        </p:txBody>
      </p:sp>
      <p:sp>
        <p:nvSpPr>
          <p:cNvPr id="5" name="TextBox 4"/>
          <p:cNvSpPr txBox="1"/>
          <p:nvPr/>
        </p:nvSpPr>
        <p:spPr>
          <a:xfrm>
            <a:off x="201920" y="548680"/>
            <a:ext cx="8964488" cy="5324535"/>
          </a:xfrm>
          <a:prstGeom prst="rect">
            <a:avLst/>
          </a:prstGeom>
          <a:noFill/>
        </p:spPr>
        <p:txBody>
          <a:bodyPr wrap="square" rtlCol="0">
            <a:spAutoFit/>
          </a:bodyPr>
          <a:lstStyle/>
          <a:p>
            <a:r>
              <a:rPr lang="fr-FR" sz="1600" b="1" dirty="0"/>
              <a:t>KEY MESSAGE = </a:t>
            </a:r>
            <a:r>
              <a:rPr lang="fr-FR" sz="1600" b="1" dirty="0" err="1"/>
              <a:t>Stools</a:t>
            </a:r>
            <a:r>
              <a:rPr lang="fr-FR" sz="1600" b="1" dirty="0"/>
              <a:t>, vomit and </a:t>
            </a:r>
            <a:r>
              <a:rPr lang="fr-FR" sz="1600" b="1" dirty="0" err="1"/>
              <a:t>soiled</a:t>
            </a:r>
            <a:r>
              <a:rPr lang="fr-FR" sz="1600" b="1" dirty="0"/>
              <a:t> </a:t>
            </a:r>
            <a:r>
              <a:rPr lang="fr-FR" sz="1600" b="1" dirty="0" err="1"/>
              <a:t>clothes</a:t>
            </a:r>
            <a:r>
              <a:rPr lang="fr-FR" sz="1600" b="1" dirty="0"/>
              <a:t> of cholera patients are </a:t>
            </a:r>
            <a:r>
              <a:rPr lang="fr-FR" sz="1600" b="1" dirty="0" err="1"/>
              <a:t>highly</a:t>
            </a:r>
            <a:r>
              <a:rPr lang="fr-FR" sz="1600" b="1" dirty="0"/>
              <a:t> </a:t>
            </a:r>
            <a:r>
              <a:rPr lang="fr-FR" sz="1600" b="1" dirty="0" err="1"/>
              <a:t>contagious</a:t>
            </a:r>
            <a:r>
              <a:rPr lang="fr-FR" sz="1600" b="1" dirty="0"/>
              <a:t> and should be </a:t>
            </a:r>
            <a:r>
              <a:rPr lang="fr-FR" sz="1600" b="1" dirty="0" err="1"/>
              <a:t>handled</a:t>
            </a:r>
            <a:r>
              <a:rPr lang="fr-FR" sz="1600" b="1" dirty="0"/>
              <a:t> safely</a:t>
            </a:r>
          </a:p>
          <a:p>
            <a:endParaRPr lang="fr-FR" sz="1600" b="1" dirty="0"/>
          </a:p>
          <a:p>
            <a:r>
              <a:rPr lang="fr-FR" sz="1600" b="1" dirty="0"/>
              <a:t>DEALING WITH PATIENT FLUIDS</a:t>
            </a:r>
          </a:p>
          <a:p>
            <a:pPr marL="285750" indent="-285750">
              <a:buFont typeface="Wingdings" charset="2"/>
              <a:buChar char="§"/>
            </a:pPr>
            <a:r>
              <a:rPr lang="fr-FR" sz="1600" dirty="0" err="1"/>
              <a:t>Give</a:t>
            </a:r>
            <a:r>
              <a:rPr lang="fr-FR" sz="1600" dirty="0"/>
              <a:t> </a:t>
            </a:r>
            <a:r>
              <a:rPr lang="fr-FR" sz="1600" dirty="0" err="1"/>
              <a:t>vomiting</a:t>
            </a:r>
            <a:r>
              <a:rPr lang="fr-FR" sz="1600" dirty="0"/>
              <a:t> patient a </a:t>
            </a:r>
            <a:r>
              <a:rPr lang="fr-FR" sz="1600" dirty="0" err="1"/>
              <a:t>bucket</a:t>
            </a:r>
            <a:r>
              <a:rPr lang="fr-FR" sz="1600" dirty="0"/>
              <a:t> to </a:t>
            </a:r>
            <a:r>
              <a:rPr lang="fr-FR" sz="1600" dirty="0" err="1"/>
              <a:t>collect</a:t>
            </a:r>
            <a:r>
              <a:rPr lang="fr-FR" sz="1600" dirty="0"/>
              <a:t> vomit safely</a:t>
            </a:r>
          </a:p>
          <a:p>
            <a:pPr marL="285750" indent="-285750">
              <a:buFont typeface="Wingdings" charset="2"/>
              <a:buChar char="§"/>
            </a:pPr>
            <a:r>
              <a:rPr lang="fr-FR" sz="1600" dirty="0"/>
              <a:t>Dispose vomit </a:t>
            </a:r>
            <a:r>
              <a:rPr lang="fr-FR" sz="1600" dirty="0" err="1"/>
              <a:t>bucket</a:t>
            </a:r>
            <a:r>
              <a:rPr lang="fr-FR" sz="1600" dirty="0"/>
              <a:t> content and all </a:t>
            </a:r>
            <a:r>
              <a:rPr lang="fr-FR" sz="1600" dirty="0" err="1"/>
              <a:t>spills</a:t>
            </a:r>
            <a:r>
              <a:rPr lang="fr-FR" sz="1600" dirty="0"/>
              <a:t> / </a:t>
            </a:r>
            <a:r>
              <a:rPr lang="fr-FR" sz="1600" dirty="0" err="1"/>
              <a:t>soiled</a:t>
            </a:r>
            <a:r>
              <a:rPr lang="fr-FR" sz="1600" dirty="0"/>
              <a:t> water in latrine </a:t>
            </a:r>
            <a:r>
              <a:rPr lang="fr-FR" sz="1600" dirty="0" err="1"/>
              <a:t>pit</a:t>
            </a:r>
            <a:endParaRPr lang="fr-FR" sz="1600" dirty="0"/>
          </a:p>
          <a:p>
            <a:pPr marL="285750" indent="-285750">
              <a:buFont typeface="Wingdings" charset="2"/>
              <a:buChar char="§"/>
            </a:pPr>
            <a:r>
              <a:rPr lang="fr-FR" sz="1600" dirty="0"/>
              <a:t>In case of vomit / </a:t>
            </a:r>
            <a:r>
              <a:rPr lang="fr-FR" sz="1600" dirty="0" err="1"/>
              <a:t>feces</a:t>
            </a:r>
            <a:r>
              <a:rPr lang="fr-FR" sz="1600" dirty="0"/>
              <a:t> </a:t>
            </a:r>
            <a:r>
              <a:rPr lang="fr-FR" sz="1600" dirty="0" err="1"/>
              <a:t>spills</a:t>
            </a:r>
            <a:r>
              <a:rPr lang="fr-FR" sz="1600" dirty="0"/>
              <a:t>, </a:t>
            </a:r>
            <a:r>
              <a:rPr lang="fr-FR" sz="1600" dirty="0" err="1"/>
              <a:t>collect</a:t>
            </a:r>
            <a:r>
              <a:rPr lang="fr-FR" sz="1600" dirty="0"/>
              <a:t> </a:t>
            </a:r>
            <a:r>
              <a:rPr lang="fr-FR" sz="1600" dirty="0" err="1"/>
              <a:t>them</a:t>
            </a:r>
            <a:r>
              <a:rPr lang="fr-FR" sz="1600" dirty="0"/>
              <a:t> in a </a:t>
            </a:r>
            <a:r>
              <a:rPr lang="fr-FR" sz="1600" dirty="0" err="1"/>
              <a:t>bucket</a:t>
            </a:r>
            <a:r>
              <a:rPr lang="fr-FR" sz="1600" dirty="0"/>
              <a:t> and dispose in latrine </a:t>
            </a:r>
            <a:r>
              <a:rPr lang="fr-FR" sz="1600" dirty="0" err="1"/>
              <a:t>pit</a:t>
            </a:r>
            <a:endParaRPr lang="fr-FR" sz="1600" dirty="0"/>
          </a:p>
          <a:p>
            <a:endParaRPr lang="fr-FR" sz="1600" dirty="0"/>
          </a:p>
          <a:p>
            <a:r>
              <a:rPr lang="fr-FR" sz="1600" b="1" dirty="0"/>
              <a:t>CLEANING THE HOUSE : 1)WASH </a:t>
            </a:r>
            <a:r>
              <a:rPr lang="mr-IN" sz="1600" b="1" dirty="0"/>
              <a:t>–</a:t>
            </a:r>
            <a:r>
              <a:rPr lang="fr-FR" sz="1600" b="1" dirty="0"/>
              <a:t> 2)RINSE </a:t>
            </a:r>
            <a:r>
              <a:rPr lang="mr-IN" sz="1600" b="1" dirty="0"/>
              <a:t>–</a:t>
            </a:r>
            <a:r>
              <a:rPr lang="fr-FR" sz="1600" b="1" dirty="0"/>
              <a:t> 3)DISINFECT</a:t>
            </a:r>
          </a:p>
          <a:p>
            <a:pPr marL="285750" indent="-285750">
              <a:buFont typeface="Wingdings" charset="2"/>
              <a:buChar char="§"/>
            </a:pPr>
            <a:r>
              <a:rPr lang="fr-FR" sz="1600" dirty="0" err="1"/>
              <a:t>Every</a:t>
            </a:r>
            <a:r>
              <a:rPr lang="fr-FR" sz="1600" dirty="0"/>
              <a:t> item that has been </a:t>
            </a:r>
            <a:r>
              <a:rPr lang="fr-FR" sz="1600" dirty="0" err="1"/>
              <a:t>soiled</a:t>
            </a:r>
            <a:r>
              <a:rPr lang="fr-FR" sz="1600" dirty="0"/>
              <a:t> must be </a:t>
            </a:r>
            <a:r>
              <a:rPr lang="fr-FR" sz="1600" dirty="0" err="1"/>
              <a:t>cleaned</a:t>
            </a:r>
            <a:r>
              <a:rPr lang="fr-FR" sz="1600" dirty="0"/>
              <a:t>, </a:t>
            </a:r>
            <a:r>
              <a:rPr lang="fr-FR" sz="1600" dirty="0" err="1"/>
              <a:t>rinsed</a:t>
            </a:r>
            <a:r>
              <a:rPr lang="fr-FR" sz="1600" dirty="0"/>
              <a:t> </a:t>
            </a:r>
            <a:r>
              <a:rPr lang="fr-FR" sz="1600" dirty="0" err="1"/>
              <a:t>then</a:t>
            </a:r>
            <a:r>
              <a:rPr lang="fr-FR" sz="1600" dirty="0"/>
              <a:t> </a:t>
            </a:r>
            <a:r>
              <a:rPr lang="fr-FR" sz="1600" dirty="0" err="1"/>
              <a:t>disinfected</a:t>
            </a:r>
            <a:r>
              <a:rPr lang="fr-FR" sz="1600" dirty="0"/>
              <a:t> with </a:t>
            </a:r>
            <a:r>
              <a:rPr lang="fr-FR" sz="1600" dirty="0" err="1"/>
              <a:t>bleach</a:t>
            </a:r>
            <a:endParaRPr lang="fr-FR" sz="1600" dirty="0"/>
          </a:p>
          <a:p>
            <a:pPr marL="285750" indent="-285750">
              <a:buFont typeface="Wingdings" charset="2"/>
              <a:buChar char="§"/>
            </a:pPr>
            <a:r>
              <a:rPr lang="fr-FR" sz="1600" dirty="0"/>
              <a:t>Cleaning </a:t>
            </a:r>
            <a:r>
              <a:rPr lang="fr-FR" sz="1600" dirty="0" err="1"/>
              <a:t>cloths</a:t>
            </a:r>
            <a:r>
              <a:rPr lang="fr-FR" sz="1600" dirty="0"/>
              <a:t> (or </a:t>
            </a:r>
            <a:r>
              <a:rPr lang="fr-FR" sz="1600" dirty="0" err="1"/>
              <a:t>soiled</a:t>
            </a:r>
            <a:r>
              <a:rPr lang="fr-FR" sz="1600" dirty="0"/>
              <a:t> </a:t>
            </a:r>
            <a:r>
              <a:rPr lang="fr-FR" sz="1600" dirty="0" err="1"/>
              <a:t>clothes</a:t>
            </a:r>
            <a:r>
              <a:rPr lang="fr-FR" sz="1600" dirty="0"/>
              <a:t>) must be 1) </a:t>
            </a:r>
            <a:r>
              <a:rPr lang="fr-FR" sz="1600" dirty="0" err="1"/>
              <a:t>washed</a:t>
            </a:r>
            <a:r>
              <a:rPr lang="fr-FR" sz="1600" dirty="0"/>
              <a:t> with water/soap (and </a:t>
            </a:r>
            <a:r>
              <a:rPr lang="fr-FR" sz="1600" dirty="0" err="1"/>
              <a:t>soiled</a:t>
            </a:r>
            <a:r>
              <a:rPr lang="fr-FR" sz="1600" dirty="0"/>
              <a:t> water </a:t>
            </a:r>
            <a:r>
              <a:rPr lang="fr-FR" sz="1600" dirty="0" err="1"/>
              <a:t>disposed</a:t>
            </a:r>
            <a:r>
              <a:rPr lang="fr-FR" sz="1600" dirty="0"/>
              <a:t> in the latrine </a:t>
            </a:r>
            <a:r>
              <a:rPr lang="fr-FR" sz="1600" dirty="0" err="1"/>
              <a:t>pit</a:t>
            </a:r>
            <a:r>
              <a:rPr lang="fr-FR" sz="1600" dirty="0"/>
              <a:t>) 2)</a:t>
            </a:r>
            <a:r>
              <a:rPr lang="fr-FR" sz="1600" dirty="0" err="1"/>
              <a:t>rinsed</a:t>
            </a:r>
            <a:r>
              <a:rPr lang="fr-FR" sz="1600" dirty="0"/>
              <a:t>, 3) </a:t>
            </a:r>
            <a:r>
              <a:rPr lang="fr-FR" sz="1600" dirty="0" err="1"/>
              <a:t>soaked</a:t>
            </a:r>
            <a:r>
              <a:rPr lang="fr-FR" sz="1600" dirty="0"/>
              <a:t> in </a:t>
            </a:r>
            <a:r>
              <a:rPr lang="fr-FR" sz="1600" dirty="0" err="1"/>
              <a:t>bleach</a:t>
            </a:r>
            <a:r>
              <a:rPr lang="fr-FR" sz="1600" dirty="0"/>
              <a:t> for 15 minutes 4) </a:t>
            </a:r>
            <a:r>
              <a:rPr lang="fr-FR" sz="1600" dirty="0" err="1"/>
              <a:t>hang</a:t>
            </a:r>
            <a:r>
              <a:rPr lang="fr-FR" sz="1600" dirty="0"/>
              <a:t> dry in the </a:t>
            </a:r>
            <a:r>
              <a:rPr lang="fr-FR" sz="1600" dirty="0" err="1"/>
              <a:t>sun</a:t>
            </a:r>
            <a:endParaRPr lang="fr-FR" sz="1600" dirty="0"/>
          </a:p>
          <a:p>
            <a:pPr marL="285750" indent="-285750">
              <a:buFont typeface="Wingdings" charset="2"/>
              <a:buChar char="§"/>
            </a:pPr>
            <a:endParaRPr lang="fr-FR" sz="1600" dirty="0"/>
          </a:p>
          <a:p>
            <a:r>
              <a:rPr lang="fr-FR" sz="1600" b="1" dirty="0"/>
              <a:t>LIMITING HOUSEHOLD TRANSMISSION</a:t>
            </a:r>
          </a:p>
          <a:p>
            <a:pPr marL="285750" indent="-285750">
              <a:buFont typeface="Wingdings" charset="2"/>
              <a:buChar char="§"/>
            </a:pPr>
            <a:r>
              <a:rPr lang="fr-FR" sz="1600" dirty="0"/>
              <a:t>WASH HANDS with soap </a:t>
            </a:r>
            <a:r>
              <a:rPr lang="fr-FR" sz="1600" dirty="0" err="1"/>
              <a:t>carrefully</a:t>
            </a:r>
            <a:r>
              <a:rPr lang="fr-FR" sz="1600" dirty="0"/>
              <a:t> </a:t>
            </a:r>
            <a:r>
              <a:rPr lang="fr-FR" sz="1600" dirty="0" err="1"/>
              <a:t>after</a:t>
            </a:r>
            <a:r>
              <a:rPr lang="fr-FR" sz="1600" dirty="0"/>
              <a:t> </a:t>
            </a:r>
            <a:r>
              <a:rPr lang="fr-FR" sz="1600" dirty="0" err="1"/>
              <a:t>taking</a:t>
            </a:r>
            <a:r>
              <a:rPr lang="fr-FR" sz="1600" dirty="0"/>
              <a:t> care of the patient, or cleaning items</a:t>
            </a:r>
          </a:p>
          <a:p>
            <a:pPr marL="285750" indent="-285750">
              <a:buFont typeface="Wingdings" charset="2"/>
              <a:buChar char="§"/>
            </a:pPr>
            <a:r>
              <a:rPr lang="fr-FR" sz="1600" dirty="0"/>
              <a:t>WASH HANDS with soap </a:t>
            </a:r>
            <a:r>
              <a:rPr lang="fr-FR" sz="1600" dirty="0" err="1"/>
              <a:t>carrefully</a:t>
            </a:r>
            <a:r>
              <a:rPr lang="fr-FR" sz="1600" dirty="0"/>
              <a:t> </a:t>
            </a:r>
            <a:r>
              <a:rPr lang="fr-FR" sz="1600" dirty="0" err="1"/>
              <a:t>before</a:t>
            </a:r>
            <a:r>
              <a:rPr lang="fr-FR" sz="1600" dirty="0"/>
              <a:t> </a:t>
            </a:r>
            <a:r>
              <a:rPr lang="fr-FR" sz="1600" dirty="0" err="1"/>
              <a:t>taking</a:t>
            </a:r>
            <a:r>
              <a:rPr lang="fr-FR" sz="1600" dirty="0"/>
              <a:t> care of </a:t>
            </a:r>
            <a:r>
              <a:rPr lang="fr-FR" sz="1600" dirty="0" err="1"/>
              <a:t>someone</a:t>
            </a:r>
            <a:r>
              <a:rPr lang="fr-FR" sz="1600" dirty="0"/>
              <a:t> </a:t>
            </a:r>
            <a:r>
              <a:rPr lang="fr-FR" sz="1600" dirty="0" err="1"/>
              <a:t>else</a:t>
            </a:r>
            <a:endParaRPr lang="fr-FR" sz="1600" dirty="0"/>
          </a:p>
          <a:p>
            <a:pPr marL="285750" indent="-285750">
              <a:buFont typeface="Wingdings" charset="2"/>
              <a:buChar char="§"/>
            </a:pPr>
            <a:r>
              <a:rPr lang="fr-FR" sz="1600" dirty="0"/>
              <a:t>WASH HANDS with soap and </a:t>
            </a:r>
            <a:r>
              <a:rPr lang="fr-FR" sz="1600" dirty="0" err="1"/>
              <a:t>kitchen</a:t>
            </a:r>
            <a:r>
              <a:rPr lang="fr-FR" sz="1600" dirty="0"/>
              <a:t> items </a:t>
            </a:r>
            <a:r>
              <a:rPr lang="fr-FR" sz="1600" dirty="0" err="1"/>
              <a:t>carrefully</a:t>
            </a:r>
            <a:r>
              <a:rPr lang="fr-FR" sz="1600" dirty="0"/>
              <a:t> </a:t>
            </a:r>
            <a:r>
              <a:rPr lang="fr-FR" sz="1600" dirty="0" err="1"/>
              <a:t>before</a:t>
            </a:r>
            <a:r>
              <a:rPr lang="fr-FR" sz="1600" dirty="0"/>
              <a:t> </a:t>
            </a:r>
            <a:r>
              <a:rPr lang="fr-FR" sz="1600" dirty="0" err="1"/>
              <a:t>preparing</a:t>
            </a:r>
            <a:r>
              <a:rPr lang="fr-FR" sz="1600" dirty="0"/>
              <a:t> or </a:t>
            </a:r>
            <a:r>
              <a:rPr lang="fr-FR" sz="1600" dirty="0" err="1"/>
              <a:t>eating</a:t>
            </a:r>
            <a:r>
              <a:rPr lang="fr-FR" sz="1600" dirty="0"/>
              <a:t> </a:t>
            </a:r>
            <a:r>
              <a:rPr lang="fr-FR" sz="1600" dirty="0" err="1"/>
              <a:t>food</a:t>
            </a:r>
            <a:endParaRPr lang="fr-FR" sz="1600" dirty="0"/>
          </a:p>
          <a:p>
            <a:pPr marL="285750" indent="-285750">
              <a:buFont typeface="Wingdings" charset="2"/>
              <a:buChar char="§"/>
            </a:pPr>
            <a:r>
              <a:rPr lang="fr-FR" sz="1600" dirty="0"/>
              <a:t>WASH HANDS with soap and containers </a:t>
            </a:r>
            <a:r>
              <a:rPr lang="fr-FR" sz="1600" dirty="0" err="1"/>
              <a:t>carrefully</a:t>
            </a:r>
            <a:r>
              <a:rPr lang="fr-FR" sz="1600" dirty="0"/>
              <a:t> </a:t>
            </a:r>
            <a:r>
              <a:rPr lang="fr-FR" sz="1600" dirty="0" err="1"/>
              <a:t>before</a:t>
            </a:r>
            <a:r>
              <a:rPr lang="fr-FR" sz="1600" dirty="0"/>
              <a:t> </a:t>
            </a:r>
            <a:r>
              <a:rPr lang="fr-FR" sz="1600" dirty="0" err="1"/>
              <a:t>preparing</a:t>
            </a:r>
            <a:r>
              <a:rPr lang="fr-FR" sz="1600" dirty="0"/>
              <a:t> ORS / drinking water</a:t>
            </a:r>
          </a:p>
          <a:p>
            <a:pPr marL="285750" indent="-285750">
              <a:buFont typeface="Wingdings" charset="2"/>
              <a:buChar char="§"/>
            </a:pPr>
            <a:endParaRPr lang="fr-FR" sz="1600" dirty="0"/>
          </a:p>
          <a:p>
            <a:r>
              <a:rPr lang="fr-FR" sz="1600" b="1" dirty="0"/>
              <a:t>NB : Be </a:t>
            </a:r>
            <a:r>
              <a:rPr lang="fr-FR" sz="1600" b="1" dirty="0" err="1"/>
              <a:t>carreful</a:t>
            </a:r>
            <a:r>
              <a:rPr lang="fr-FR" sz="1600" b="1" dirty="0"/>
              <a:t> of where </a:t>
            </a:r>
            <a:r>
              <a:rPr lang="fr-FR" sz="1600" b="1" dirty="0" err="1"/>
              <a:t>you</a:t>
            </a:r>
            <a:r>
              <a:rPr lang="fr-FR" sz="1600" b="1" dirty="0"/>
              <a:t> dispose of </a:t>
            </a:r>
            <a:r>
              <a:rPr lang="fr-FR" sz="1600" b="1" dirty="0" err="1"/>
              <a:t>contaminated</a:t>
            </a:r>
            <a:r>
              <a:rPr lang="fr-FR" sz="1600" b="1" dirty="0"/>
              <a:t> water and where </a:t>
            </a:r>
            <a:r>
              <a:rPr lang="fr-FR" sz="1600" b="1" dirty="0" err="1"/>
              <a:t>you</a:t>
            </a:r>
            <a:r>
              <a:rPr lang="fr-FR" sz="1600" b="1" dirty="0"/>
              <a:t> wash </a:t>
            </a:r>
            <a:r>
              <a:rPr lang="fr-FR" sz="1600" b="1" dirty="0" err="1"/>
              <a:t>contaminated</a:t>
            </a:r>
            <a:r>
              <a:rPr lang="fr-FR" sz="1600" b="1" dirty="0"/>
              <a:t> </a:t>
            </a:r>
            <a:r>
              <a:rPr lang="fr-FR" sz="1600" b="1" dirty="0" err="1"/>
              <a:t>cloths</a:t>
            </a:r>
            <a:r>
              <a:rPr lang="fr-FR" sz="1600" b="1" dirty="0"/>
              <a:t>/items</a:t>
            </a:r>
            <a:endParaRPr lang="fr-FR" sz="1600" dirty="0"/>
          </a:p>
        </p:txBody>
      </p:sp>
    </p:spTree>
    <p:extLst>
      <p:ext uri="{BB962C8B-B14F-4D97-AF65-F5344CB8AC3E}">
        <p14:creationId xmlns:p14="http://schemas.microsoft.com/office/powerpoint/2010/main" val="40689796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C5052F-3952-4FAC-8308-14CE250AECD6}"/>
              </a:ext>
            </a:extLst>
          </p:cNvPr>
          <p:cNvSpPr>
            <a:spLocks noGrp="1"/>
          </p:cNvSpPr>
          <p:nvPr>
            <p:ph type="title"/>
          </p:nvPr>
        </p:nvSpPr>
        <p:spPr>
          <a:xfrm>
            <a:off x="611560" y="35437"/>
            <a:ext cx="8013576" cy="945291"/>
          </a:xfrm>
        </p:spPr>
        <p:txBody>
          <a:bodyPr>
            <a:normAutofit/>
          </a:bodyPr>
          <a:lstStyle/>
          <a:p>
            <a:r>
              <a:rPr lang="en-GB" dirty="0"/>
              <a:t>Dead Body management</a:t>
            </a:r>
            <a:endParaRPr lang="en-US" dirty="0"/>
          </a:p>
        </p:txBody>
      </p:sp>
      <p:sp>
        <p:nvSpPr>
          <p:cNvPr id="3" name="Content Placeholder 2">
            <a:extLst>
              <a:ext uri="{FF2B5EF4-FFF2-40B4-BE49-F238E27FC236}">
                <a16:creationId xmlns:a16="http://schemas.microsoft.com/office/drawing/2014/main" id="{196B1317-63F7-4A81-B26C-F9FF2933FBAF}"/>
              </a:ext>
            </a:extLst>
          </p:cNvPr>
          <p:cNvSpPr>
            <a:spLocks noGrp="1"/>
          </p:cNvSpPr>
          <p:nvPr>
            <p:ph idx="1"/>
          </p:nvPr>
        </p:nvSpPr>
        <p:spPr>
          <a:xfrm>
            <a:off x="611560" y="999150"/>
            <a:ext cx="8229600" cy="5314602"/>
          </a:xfrm>
        </p:spPr>
        <p:txBody>
          <a:bodyPr>
            <a:normAutofit lnSpcReduction="10000"/>
          </a:bodyPr>
          <a:lstStyle/>
          <a:p>
            <a:pPr marL="0" lvl="0" indent="0" latinLnBrk="1">
              <a:lnSpc>
                <a:spcPct val="120000"/>
              </a:lnSpc>
              <a:buClr>
                <a:srgbClr val="C00000"/>
              </a:buClr>
              <a:buNone/>
            </a:pPr>
            <a:r>
              <a:rPr lang="en-GB" sz="2000" dirty="0"/>
              <a:t>ORP staff should not be confronted with this situation</a:t>
            </a:r>
          </a:p>
          <a:p>
            <a:pPr marL="0" lvl="0" indent="0" latinLnBrk="1">
              <a:lnSpc>
                <a:spcPct val="120000"/>
              </a:lnSpc>
              <a:buClr>
                <a:srgbClr val="C00000"/>
              </a:buClr>
              <a:buNone/>
            </a:pPr>
            <a:r>
              <a:rPr lang="en-GB" sz="2000" dirty="0"/>
              <a:t>However, if this happens, the following information could help:</a:t>
            </a:r>
          </a:p>
          <a:p>
            <a:pPr marL="0" lvl="0" indent="0" latinLnBrk="1">
              <a:lnSpc>
                <a:spcPct val="120000"/>
              </a:lnSpc>
              <a:buClr>
                <a:srgbClr val="C00000"/>
              </a:buClr>
              <a:buNone/>
            </a:pPr>
            <a:endParaRPr lang="en-GB" sz="2000" dirty="0"/>
          </a:p>
          <a:p>
            <a:pPr lvl="0" latinLnBrk="1">
              <a:lnSpc>
                <a:spcPct val="120000"/>
              </a:lnSpc>
              <a:buClr>
                <a:srgbClr val="C00000"/>
              </a:buClr>
              <a:buFont typeface="Wingdings" panose="05000000000000000000" pitchFamily="2" charset="2"/>
              <a:buChar char="§"/>
            </a:pPr>
            <a:r>
              <a:rPr lang="en-GB" sz="2000" dirty="0"/>
              <a:t>The bodies of people who have died from cholera are extremely contagious. Safe and culturally appropriate management of dead bodies is a sensitive issue and should be performed by trained personnel (designated by the Ministry of Health).</a:t>
            </a:r>
          </a:p>
          <a:p>
            <a:pPr lvl="0" latinLnBrk="1">
              <a:lnSpc>
                <a:spcPct val="120000"/>
              </a:lnSpc>
              <a:buClr>
                <a:srgbClr val="C00000"/>
              </a:buClr>
              <a:buFont typeface="Wingdings" panose="05000000000000000000" pitchFamily="2" charset="2"/>
              <a:buChar char="§"/>
            </a:pPr>
            <a:r>
              <a:rPr lang="en-GB" sz="2000" dirty="0"/>
              <a:t>Immediate notification to the health authorities should be sent with request for support of a trained health staff.</a:t>
            </a:r>
          </a:p>
          <a:p>
            <a:pPr lvl="0" latinLnBrk="1">
              <a:lnSpc>
                <a:spcPct val="120000"/>
              </a:lnSpc>
              <a:buClr>
                <a:srgbClr val="C00000"/>
              </a:buClr>
              <a:buFont typeface="Wingdings" panose="05000000000000000000" pitchFamily="2" charset="2"/>
              <a:buChar char="§"/>
            </a:pPr>
            <a:r>
              <a:rPr lang="en-GB" sz="2000" dirty="0"/>
              <a:t>Unless the Red Cross is specifically tasked with assisting in management of dead bodies, volunteers should be discouraged from participating in this activity.</a:t>
            </a:r>
          </a:p>
          <a:p>
            <a:pPr lvl="0" latinLnBrk="1">
              <a:lnSpc>
                <a:spcPct val="120000"/>
              </a:lnSpc>
              <a:buClr>
                <a:srgbClr val="C00000"/>
              </a:buClr>
              <a:buFont typeface="Wingdings" panose="05000000000000000000" pitchFamily="2" charset="2"/>
              <a:buChar char="§"/>
            </a:pPr>
            <a:r>
              <a:rPr lang="en-GB" sz="2000" dirty="0"/>
              <a:t>Explain to community and family members that they should not </a:t>
            </a:r>
            <a:br>
              <a:rPr lang="en-GB" sz="2000" dirty="0"/>
            </a:br>
            <a:r>
              <a:rPr lang="en-GB" sz="2000" dirty="0"/>
              <a:t>touch the body </a:t>
            </a:r>
            <a:r>
              <a:rPr lang="mr-IN" sz="2000" dirty="0"/>
              <a:t>–</a:t>
            </a:r>
            <a:r>
              <a:rPr lang="en-GB" sz="2000" dirty="0"/>
              <a:t> to avoid possible contamination</a:t>
            </a:r>
            <a:endParaRPr lang="en-US" sz="2000" dirty="0"/>
          </a:p>
        </p:txBody>
      </p:sp>
    </p:spTree>
    <p:extLst>
      <p:ext uri="{BB962C8B-B14F-4D97-AF65-F5344CB8AC3E}">
        <p14:creationId xmlns:p14="http://schemas.microsoft.com/office/powerpoint/2010/main" val="36295418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116632"/>
            <a:ext cx="8229600" cy="1143000"/>
          </a:xfrm>
        </p:spPr>
        <p:txBody>
          <a:bodyPr/>
          <a:lstStyle/>
          <a:p>
            <a:r>
              <a:rPr lang="en-US" dirty="0"/>
              <a:t>What is IPC</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15640" y="1196752"/>
            <a:ext cx="8504832" cy="4525963"/>
          </a:xfrm>
        </p:spPr>
        <p:txBody>
          <a:bodyPr wrap="square" anchor="t" anchorCtr="0">
            <a:noAutofit/>
          </a:bodyPr>
          <a:lstStyle/>
          <a:p>
            <a:pPr indent="0" algn="just" latinLnBrk="1">
              <a:spcBef>
                <a:spcPts val="0"/>
              </a:spcBef>
              <a:buClr>
                <a:srgbClr val="C00000"/>
              </a:buClr>
              <a:buFont typeface="Wingdings" charset="2"/>
              <a:buChar char="§"/>
            </a:pPr>
            <a:r>
              <a:rPr lang="en-US" sz="2400" b="1" kern="0" dirty="0"/>
              <a:t>Definition:</a:t>
            </a:r>
            <a:r>
              <a:rPr lang="en-US" sz="2400" kern="0" dirty="0"/>
              <a:t> Infection Prevention and Control refers to policies,  procedures and practices used to minimize the risk of spreading infections, especially in hospitals and health care facilities. </a:t>
            </a:r>
          </a:p>
          <a:p>
            <a:pPr indent="0" algn="just" latinLnBrk="1">
              <a:spcBef>
                <a:spcPts val="0"/>
              </a:spcBef>
              <a:buClr>
                <a:srgbClr val="C00000"/>
              </a:buClr>
              <a:buFont typeface="Wingdings" charset="2"/>
              <a:buChar char="§"/>
            </a:pPr>
            <a:endParaRPr lang="en-US" sz="2400" kern="0" dirty="0"/>
          </a:p>
          <a:p>
            <a:pPr indent="0" algn="just" latinLnBrk="1">
              <a:buClr>
                <a:srgbClr val="C00000"/>
              </a:buClr>
              <a:buFont typeface="Wingdings" charset="2"/>
              <a:buChar char="§"/>
            </a:pPr>
            <a:r>
              <a:rPr lang="en-US" sz="2400" kern="0" dirty="0"/>
              <a:t>IPC / WASH aim to stop the spread of infectious organisms by  setting up a set of measures to contain / eliminate or safely </a:t>
            </a:r>
            <a:br>
              <a:rPr lang="en-US" sz="2400" kern="0" dirty="0"/>
            </a:br>
            <a:r>
              <a:rPr lang="en-US" sz="2400" kern="0" dirty="0"/>
              <a:t>dispose of the infectious agent</a:t>
            </a:r>
          </a:p>
          <a:p>
            <a:pPr indent="0" algn="just" latinLnBrk="1">
              <a:buClr>
                <a:srgbClr val="C00000"/>
              </a:buClr>
              <a:buFont typeface="Wingdings" charset="2"/>
              <a:buChar char="§"/>
            </a:pPr>
            <a:endParaRPr lang="en-US" sz="2400" kern="0" dirty="0"/>
          </a:p>
          <a:p>
            <a:pPr indent="0" algn="just" latinLnBrk="1">
              <a:buClr>
                <a:srgbClr val="C00000"/>
              </a:buClr>
              <a:buFont typeface="Wingdings" charset="2"/>
              <a:buChar char="§"/>
            </a:pPr>
            <a:r>
              <a:rPr lang="en-US" sz="2400" kern="0" dirty="0"/>
              <a:t>IPC / WASH activities protect both patients, health workers and care takers from avoidable infections</a:t>
            </a:r>
          </a:p>
        </p:txBody>
      </p:sp>
    </p:spTree>
    <p:extLst>
      <p:ext uri="{BB962C8B-B14F-4D97-AF65-F5344CB8AC3E}">
        <p14:creationId xmlns:p14="http://schemas.microsoft.com/office/powerpoint/2010/main" val="1215097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a:xfrm>
            <a:off x="395536" y="0"/>
            <a:ext cx="8229600" cy="1143000"/>
          </a:xfrm>
        </p:spPr>
        <p:txBody>
          <a:bodyPr/>
          <a:lstStyle/>
          <a:p>
            <a:r>
              <a:rPr lang="en-US" dirty="0"/>
              <a:t>IPC at an ORP</a:t>
            </a:r>
          </a:p>
        </p:txBody>
      </p:sp>
      <p:pic>
        <p:nvPicPr>
          <p:cNvPr id="48" name="Picture 47"/>
          <p:cNvPicPr>
            <a:picLocks noChangeAspect="1"/>
          </p:cNvPicPr>
          <p:nvPr/>
        </p:nvPicPr>
        <p:blipFill>
          <a:blip r:embed="rId2"/>
          <a:stretch>
            <a:fillRect/>
          </a:stretch>
        </p:blipFill>
        <p:spPr>
          <a:xfrm>
            <a:off x="755576" y="2348880"/>
            <a:ext cx="3784476" cy="2553020"/>
          </a:xfrm>
          <a:prstGeom prst="rect">
            <a:avLst/>
          </a:prstGeom>
        </p:spPr>
      </p:pic>
      <p:cxnSp>
        <p:nvCxnSpPr>
          <p:cNvPr id="50" name="Straight Arrow Connector 49"/>
          <p:cNvCxnSpPr/>
          <p:nvPr/>
        </p:nvCxnSpPr>
        <p:spPr>
          <a:xfrm>
            <a:off x="2123728" y="1196752"/>
            <a:ext cx="0" cy="720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1" name="Straight Arrow Connector 50"/>
          <p:cNvCxnSpPr/>
          <p:nvPr/>
        </p:nvCxnSpPr>
        <p:spPr>
          <a:xfrm>
            <a:off x="2051720" y="5229200"/>
            <a:ext cx="0" cy="72008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3" name="Straight Connector 52"/>
          <p:cNvCxnSpPr/>
          <p:nvPr/>
        </p:nvCxnSpPr>
        <p:spPr>
          <a:xfrm>
            <a:off x="4644008" y="2348880"/>
            <a:ext cx="4032448" cy="0"/>
          </a:xfrm>
          <a:prstGeom prst="line">
            <a:avLst/>
          </a:prstGeom>
        </p:spPr>
        <p:style>
          <a:lnRef idx="2">
            <a:schemeClr val="accent1"/>
          </a:lnRef>
          <a:fillRef idx="0">
            <a:schemeClr val="accent1"/>
          </a:fillRef>
          <a:effectRef idx="1">
            <a:schemeClr val="accent1"/>
          </a:effectRef>
          <a:fontRef idx="minor">
            <a:schemeClr val="tx1"/>
          </a:fontRef>
        </p:style>
      </p:cxnSp>
      <p:cxnSp>
        <p:nvCxnSpPr>
          <p:cNvPr id="55" name="Straight Connector 54"/>
          <p:cNvCxnSpPr/>
          <p:nvPr/>
        </p:nvCxnSpPr>
        <p:spPr>
          <a:xfrm>
            <a:off x="4684544" y="5013176"/>
            <a:ext cx="4032448" cy="0"/>
          </a:xfrm>
          <a:prstGeom prst="line">
            <a:avLst/>
          </a:prstGeom>
        </p:spPr>
        <p:style>
          <a:lnRef idx="2">
            <a:schemeClr val="accent1"/>
          </a:lnRef>
          <a:fillRef idx="0">
            <a:schemeClr val="accent1"/>
          </a:fillRef>
          <a:effectRef idx="1">
            <a:schemeClr val="accent1"/>
          </a:effectRef>
          <a:fontRef idx="minor">
            <a:schemeClr val="tx1"/>
          </a:fontRef>
        </p:style>
      </p:cxnSp>
      <p:sp>
        <p:nvSpPr>
          <p:cNvPr id="56" name="TextBox 55"/>
          <p:cNvSpPr txBox="1"/>
          <p:nvPr/>
        </p:nvSpPr>
        <p:spPr>
          <a:xfrm>
            <a:off x="4657520" y="1286728"/>
            <a:ext cx="4032448" cy="923330"/>
          </a:xfrm>
          <a:prstGeom prst="rect">
            <a:avLst/>
          </a:prstGeom>
          <a:noFill/>
        </p:spPr>
        <p:txBody>
          <a:bodyPr wrap="square" rtlCol="0">
            <a:spAutoFit/>
          </a:bodyPr>
          <a:lstStyle/>
          <a:p>
            <a:r>
              <a:rPr lang="en-US" dirty="0"/>
              <a:t>Ensure that only people at risk (suspected cholera cases) enter the </a:t>
            </a:r>
          </a:p>
          <a:p>
            <a:r>
              <a:rPr lang="en-US" dirty="0"/>
              <a:t>contaminated / at risk area</a:t>
            </a:r>
          </a:p>
        </p:txBody>
      </p:sp>
      <p:sp>
        <p:nvSpPr>
          <p:cNvPr id="57" name="TextBox 56"/>
          <p:cNvSpPr txBox="1"/>
          <p:nvPr/>
        </p:nvSpPr>
        <p:spPr>
          <a:xfrm>
            <a:off x="4661968" y="2420888"/>
            <a:ext cx="4158504" cy="2585323"/>
          </a:xfrm>
          <a:prstGeom prst="rect">
            <a:avLst/>
          </a:prstGeom>
          <a:noFill/>
        </p:spPr>
        <p:txBody>
          <a:bodyPr wrap="square" rtlCol="0">
            <a:spAutoFit/>
          </a:bodyPr>
          <a:lstStyle/>
          <a:p>
            <a:r>
              <a:rPr lang="en-US" dirty="0"/>
              <a:t>Ensure that contamination risk is reduced to the minimum inside the contaminated /at risk area:</a:t>
            </a:r>
          </a:p>
          <a:p>
            <a:r>
              <a:rPr lang="en-US" dirty="0"/>
              <a:t>- Regular handwashing </a:t>
            </a:r>
            <a:r>
              <a:rPr lang="fr-FR" dirty="0"/>
              <a:t>w.</a:t>
            </a:r>
            <a:r>
              <a:rPr lang="en-US" dirty="0"/>
              <a:t> soap/chlorine</a:t>
            </a:r>
          </a:p>
          <a:p>
            <a:r>
              <a:rPr lang="en-US" dirty="0"/>
              <a:t>- Cleaning / disinfection of chairs/tables/surfaces/ latrines / buckets / Vomit or feces spills </a:t>
            </a:r>
          </a:p>
          <a:p>
            <a:r>
              <a:rPr lang="en-US" dirty="0"/>
              <a:t>- Use of personal protective equipement</a:t>
            </a:r>
          </a:p>
          <a:p>
            <a:r>
              <a:rPr lang="en-US" dirty="0"/>
              <a:t>- Follow safety procedures</a:t>
            </a:r>
          </a:p>
        </p:txBody>
      </p:sp>
      <p:sp>
        <p:nvSpPr>
          <p:cNvPr id="58" name="TextBox 57"/>
          <p:cNvSpPr txBox="1"/>
          <p:nvPr/>
        </p:nvSpPr>
        <p:spPr>
          <a:xfrm>
            <a:off x="4675480" y="5076132"/>
            <a:ext cx="4032448" cy="1477328"/>
          </a:xfrm>
          <a:prstGeom prst="rect">
            <a:avLst/>
          </a:prstGeom>
          <a:noFill/>
        </p:spPr>
        <p:txBody>
          <a:bodyPr wrap="square" rtlCol="0">
            <a:spAutoFit/>
          </a:bodyPr>
          <a:lstStyle/>
          <a:p>
            <a:r>
              <a:rPr lang="en-US" dirty="0"/>
              <a:t>Ensure that people, items leaving the contaminated / at risk area are cleaned and disinfected</a:t>
            </a:r>
          </a:p>
          <a:p>
            <a:r>
              <a:rPr lang="en-US" dirty="0"/>
              <a:t>Ensure proper disposal of waste to avoid any contamination of the environment</a:t>
            </a:r>
          </a:p>
        </p:txBody>
      </p:sp>
      <p:cxnSp>
        <p:nvCxnSpPr>
          <p:cNvPr id="63" name="Straight Connector 62"/>
          <p:cNvCxnSpPr/>
          <p:nvPr/>
        </p:nvCxnSpPr>
        <p:spPr>
          <a:xfrm>
            <a:off x="611560" y="2060848"/>
            <a:ext cx="360040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cxnSp>
        <p:nvCxnSpPr>
          <p:cNvPr id="64" name="Straight Connector 63"/>
          <p:cNvCxnSpPr/>
          <p:nvPr/>
        </p:nvCxnSpPr>
        <p:spPr>
          <a:xfrm>
            <a:off x="611560" y="5085184"/>
            <a:ext cx="3600400" cy="0"/>
          </a:xfrm>
          <a:prstGeom prst="line">
            <a:avLst/>
          </a:prstGeom>
          <a:ln>
            <a:solidFill>
              <a:srgbClr val="FF0000"/>
            </a:solidFill>
            <a:prstDash val="dash"/>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9820497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1B054-88B5-4F96-A0DC-86ECB2407B68}"/>
              </a:ext>
            </a:extLst>
          </p:cNvPr>
          <p:cNvSpPr>
            <a:spLocks noGrp="1"/>
          </p:cNvSpPr>
          <p:nvPr>
            <p:ph type="title"/>
          </p:nvPr>
        </p:nvSpPr>
        <p:spPr/>
        <p:txBody>
          <a:bodyPr/>
          <a:lstStyle/>
          <a:p>
            <a:r>
              <a:rPr lang="en-US" dirty="0"/>
              <a:t>Hand washing at the ORP</a:t>
            </a:r>
          </a:p>
        </p:txBody>
      </p:sp>
      <p:sp>
        <p:nvSpPr>
          <p:cNvPr id="3" name="Content Placeholder 2">
            <a:extLst>
              <a:ext uri="{FF2B5EF4-FFF2-40B4-BE49-F238E27FC236}">
                <a16:creationId xmlns:a16="http://schemas.microsoft.com/office/drawing/2014/main" id="{1C5F8A8B-A191-4CA5-B721-AD9D8E7A610A}"/>
              </a:ext>
            </a:extLst>
          </p:cNvPr>
          <p:cNvSpPr>
            <a:spLocks noGrp="1"/>
          </p:cNvSpPr>
          <p:nvPr>
            <p:ph idx="1"/>
          </p:nvPr>
        </p:nvSpPr>
        <p:spPr>
          <a:xfrm>
            <a:off x="467544" y="1916832"/>
            <a:ext cx="8229600" cy="3484984"/>
          </a:xfrm>
        </p:spPr>
        <p:txBody>
          <a:bodyPr>
            <a:normAutofit fontScale="92500" lnSpcReduction="10000"/>
          </a:bodyPr>
          <a:lstStyle/>
          <a:p>
            <a:pPr marL="0" indent="0">
              <a:buClr>
                <a:srgbClr val="C00000"/>
              </a:buClr>
              <a:buNone/>
            </a:pPr>
            <a:r>
              <a:rPr lang="en-US" u="sng" dirty="0"/>
              <a:t>Answer these questions: </a:t>
            </a:r>
          </a:p>
          <a:p>
            <a:pPr>
              <a:buClr>
                <a:srgbClr val="C00000"/>
              </a:buClr>
              <a:buFont typeface="Wingdings" panose="05000000000000000000" pitchFamily="2" charset="2"/>
              <a:buChar char="§"/>
            </a:pPr>
            <a:r>
              <a:rPr lang="en-US" dirty="0"/>
              <a:t>Why is hand-washing important?</a:t>
            </a:r>
          </a:p>
          <a:p>
            <a:pPr>
              <a:buClr>
                <a:srgbClr val="C00000"/>
              </a:buClr>
              <a:buFont typeface="Wingdings" panose="05000000000000000000" pitchFamily="2" charset="2"/>
              <a:buChar char="§"/>
            </a:pPr>
            <a:r>
              <a:rPr lang="en-US" dirty="0"/>
              <a:t>Who should wash their hands?</a:t>
            </a:r>
          </a:p>
          <a:p>
            <a:pPr>
              <a:buClr>
                <a:srgbClr val="C00000"/>
              </a:buClr>
              <a:buFont typeface="Wingdings" panose="05000000000000000000" pitchFamily="2" charset="2"/>
              <a:buChar char="§"/>
            </a:pPr>
            <a:r>
              <a:rPr lang="en-US" dirty="0"/>
              <a:t>When should people wash hands (before and after which activities)?</a:t>
            </a:r>
          </a:p>
          <a:p>
            <a:pPr>
              <a:buClr>
                <a:srgbClr val="C00000"/>
              </a:buClr>
              <a:buFont typeface="Wingdings" panose="05000000000000000000" pitchFamily="2" charset="2"/>
              <a:buChar char="§"/>
            </a:pPr>
            <a:r>
              <a:rPr lang="en-US" dirty="0"/>
              <a:t>How to wash your hands ?</a:t>
            </a:r>
          </a:p>
          <a:p>
            <a:pPr>
              <a:buClr>
                <a:srgbClr val="C00000"/>
              </a:buClr>
              <a:buFont typeface="Wingdings" panose="05000000000000000000" pitchFamily="2" charset="2"/>
              <a:buChar char="§"/>
            </a:pPr>
            <a:r>
              <a:rPr lang="en-US" dirty="0"/>
              <a:t>Where to locate Handwashing stations ?</a:t>
            </a:r>
          </a:p>
        </p:txBody>
      </p:sp>
    </p:spTree>
    <p:extLst>
      <p:ext uri="{BB962C8B-B14F-4D97-AF65-F5344CB8AC3E}">
        <p14:creationId xmlns:p14="http://schemas.microsoft.com/office/powerpoint/2010/main" val="203590874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42E93-310B-4D8F-9999-D2C62AEA087D}"/>
              </a:ext>
            </a:extLst>
          </p:cNvPr>
          <p:cNvSpPr>
            <a:spLocks noGrp="1"/>
          </p:cNvSpPr>
          <p:nvPr>
            <p:ph type="title"/>
          </p:nvPr>
        </p:nvSpPr>
        <p:spPr>
          <a:xfrm>
            <a:off x="457200" y="274638"/>
            <a:ext cx="8229600" cy="778098"/>
          </a:xfrm>
        </p:spPr>
        <p:txBody>
          <a:bodyPr/>
          <a:lstStyle/>
          <a:p>
            <a:r>
              <a:rPr lang="en-US" dirty="0"/>
              <a:t>Why is hand-washing important?</a:t>
            </a:r>
          </a:p>
        </p:txBody>
      </p:sp>
      <p:pic>
        <p:nvPicPr>
          <p:cNvPr id="3" name="Picture 2" descr="Screen Shot 2019-07-16 at 16.53.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77984" y="1187701"/>
            <a:ext cx="7596336" cy="5193628"/>
          </a:xfrm>
          <a:prstGeom prst="rect">
            <a:avLst/>
          </a:prstGeom>
        </p:spPr>
      </p:pic>
    </p:spTree>
    <p:extLst>
      <p:ext uri="{BB962C8B-B14F-4D97-AF65-F5344CB8AC3E}">
        <p14:creationId xmlns:p14="http://schemas.microsoft.com/office/powerpoint/2010/main" val="395633608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1B054-88B5-4F96-A0DC-86ECB2407B68}"/>
              </a:ext>
            </a:extLst>
          </p:cNvPr>
          <p:cNvSpPr>
            <a:spLocks noGrp="1"/>
          </p:cNvSpPr>
          <p:nvPr>
            <p:ph type="title"/>
          </p:nvPr>
        </p:nvSpPr>
        <p:spPr>
          <a:xfrm>
            <a:off x="395536" y="-171400"/>
            <a:ext cx="8229600" cy="1143000"/>
          </a:xfrm>
        </p:spPr>
        <p:txBody>
          <a:bodyPr/>
          <a:lstStyle/>
          <a:p>
            <a:r>
              <a:rPr lang="en-US" dirty="0"/>
              <a:t>Who/when to wash hands</a:t>
            </a:r>
          </a:p>
        </p:txBody>
      </p:sp>
      <p:pic>
        <p:nvPicPr>
          <p:cNvPr id="5" name="Picture 4" descr="Screen Shot 2019-07-16 at 16.48.56.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980728"/>
            <a:ext cx="9144000" cy="5454098"/>
          </a:xfrm>
          <a:prstGeom prst="rect">
            <a:avLst/>
          </a:prstGeom>
        </p:spPr>
      </p:pic>
      <p:sp>
        <p:nvSpPr>
          <p:cNvPr id="6" name="TextBox 5"/>
          <p:cNvSpPr txBox="1"/>
          <p:nvPr/>
        </p:nvSpPr>
        <p:spPr>
          <a:xfrm>
            <a:off x="2195736" y="6434826"/>
            <a:ext cx="6556603" cy="615553"/>
          </a:xfrm>
          <a:prstGeom prst="rect">
            <a:avLst/>
          </a:prstGeom>
          <a:noFill/>
        </p:spPr>
        <p:txBody>
          <a:bodyPr wrap="none" rtlCol="0">
            <a:spAutoFit/>
          </a:bodyPr>
          <a:lstStyle/>
          <a:p>
            <a:r>
              <a:rPr lang="en-US" sz="1600" i="1" dirty="0"/>
              <a:t>Source: Médecins Sans Frontières. Management of a cholera epidemic</a:t>
            </a:r>
            <a:r>
              <a:rPr lang="en-US" sz="1600" dirty="0"/>
              <a:t>. 2017 </a:t>
            </a:r>
          </a:p>
          <a:p>
            <a:endParaRPr lang="en-US" dirty="0"/>
          </a:p>
        </p:txBody>
      </p:sp>
    </p:spTree>
    <p:extLst>
      <p:ext uri="{BB962C8B-B14F-4D97-AF65-F5344CB8AC3E}">
        <p14:creationId xmlns:p14="http://schemas.microsoft.com/office/powerpoint/2010/main" val="1242171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D1B054-88B5-4F96-A0DC-86ECB2407B68}"/>
              </a:ext>
            </a:extLst>
          </p:cNvPr>
          <p:cNvSpPr>
            <a:spLocks noGrp="1"/>
          </p:cNvSpPr>
          <p:nvPr>
            <p:ph type="title"/>
          </p:nvPr>
        </p:nvSpPr>
        <p:spPr>
          <a:xfrm>
            <a:off x="395536" y="-171400"/>
            <a:ext cx="8229600" cy="1143000"/>
          </a:xfrm>
        </p:spPr>
        <p:txBody>
          <a:bodyPr/>
          <a:lstStyle/>
          <a:p>
            <a:r>
              <a:rPr lang="en-US" dirty="0"/>
              <a:t>When to wash hands</a:t>
            </a:r>
          </a:p>
        </p:txBody>
      </p:sp>
      <p:sp>
        <p:nvSpPr>
          <p:cNvPr id="3" name="TextBox 2"/>
          <p:cNvSpPr txBox="1"/>
          <p:nvPr/>
        </p:nvSpPr>
        <p:spPr>
          <a:xfrm>
            <a:off x="409048" y="1106776"/>
            <a:ext cx="3479438" cy="369332"/>
          </a:xfrm>
          <a:prstGeom prst="rect">
            <a:avLst/>
          </a:prstGeom>
          <a:noFill/>
        </p:spPr>
        <p:txBody>
          <a:bodyPr wrap="none" rtlCol="0">
            <a:spAutoFit/>
          </a:bodyPr>
          <a:lstStyle/>
          <a:p>
            <a:r>
              <a:rPr lang="en-US" dirty="0"/>
              <a:t>WHO 5 moments for Hand Hygiene </a:t>
            </a:r>
          </a:p>
        </p:txBody>
      </p:sp>
      <p:pic>
        <p:nvPicPr>
          <p:cNvPr id="4" name="Picture 3" descr="Screen Shot 2020-03-18 at 20.28.17.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6700" y="1541010"/>
            <a:ext cx="8597900" cy="4330700"/>
          </a:xfrm>
          <a:prstGeom prst="rect">
            <a:avLst/>
          </a:prstGeom>
        </p:spPr>
      </p:pic>
    </p:spTree>
    <p:extLst>
      <p:ext uri="{BB962C8B-B14F-4D97-AF65-F5344CB8AC3E}">
        <p14:creationId xmlns:p14="http://schemas.microsoft.com/office/powerpoint/2010/main" val="158352473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1542E93-310B-4D8F-9999-D2C62AEA087D}"/>
              </a:ext>
            </a:extLst>
          </p:cNvPr>
          <p:cNvSpPr>
            <a:spLocks noGrp="1"/>
          </p:cNvSpPr>
          <p:nvPr>
            <p:ph type="title"/>
          </p:nvPr>
        </p:nvSpPr>
        <p:spPr>
          <a:xfrm>
            <a:off x="457200" y="274638"/>
            <a:ext cx="8229600" cy="778098"/>
          </a:xfrm>
        </p:spPr>
        <p:txBody>
          <a:bodyPr/>
          <a:lstStyle/>
          <a:p>
            <a:r>
              <a:rPr lang="en-US" dirty="0"/>
              <a:t>Hand-washing practical</a:t>
            </a:r>
          </a:p>
        </p:txBody>
      </p:sp>
      <p:grpSp>
        <p:nvGrpSpPr>
          <p:cNvPr id="7" name="Group 6">
            <a:extLst>
              <a:ext uri="{FF2B5EF4-FFF2-40B4-BE49-F238E27FC236}">
                <a16:creationId xmlns:a16="http://schemas.microsoft.com/office/drawing/2014/main" id="{99B158B8-220A-4804-94CC-F7422DC4B99C}"/>
              </a:ext>
            </a:extLst>
          </p:cNvPr>
          <p:cNvGrpSpPr/>
          <p:nvPr/>
        </p:nvGrpSpPr>
        <p:grpSpPr>
          <a:xfrm>
            <a:off x="611560" y="1085684"/>
            <a:ext cx="7643192" cy="5112568"/>
            <a:chOff x="0" y="0"/>
            <a:chExt cx="8928992" cy="4752528"/>
          </a:xfrm>
        </p:grpSpPr>
        <p:pic>
          <p:nvPicPr>
            <p:cNvPr id="8" name="Picture 7" descr="C:\Users\Paul Byleveld\Documents\Somalia\FACT\ORP support\hand-washing-steps.jpg">
              <a:extLst>
                <a:ext uri="{FF2B5EF4-FFF2-40B4-BE49-F238E27FC236}">
                  <a16:creationId xmlns:a16="http://schemas.microsoft.com/office/drawing/2014/main" id="{3B4F2038-041C-47FC-95D8-62F1777B0BB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8928992" cy="4752528"/>
            </a:xfrm>
            <a:prstGeom prst="rect">
              <a:avLst/>
            </a:prstGeom>
            <a:noFill/>
            <a:extLst>
              <a:ext uri="{909E8E84-426E-40dd-AFC4-6F175D3DCCD1}">
                <a14:hiddenFill xmlns:a14="http://schemas.microsoft.com/office/drawing/2010/main" xmlns="">
                  <a:solidFill>
                    <a:srgbClr val="FFFFFF"/>
                  </a:solidFill>
                </a14:hiddenFill>
              </a:ext>
            </a:extLst>
          </p:spPr>
        </p:pic>
        <p:sp>
          <p:nvSpPr>
            <p:cNvPr id="9" name="TextBox 3">
              <a:extLst>
                <a:ext uri="{FF2B5EF4-FFF2-40B4-BE49-F238E27FC236}">
                  <a16:creationId xmlns:a16="http://schemas.microsoft.com/office/drawing/2014/main" id="{6A8336AD-E3FF-4D0A-A5DE-F95B6CF515D5}"/>
                </a:ext>
              </a:extLst>
            </p:cNvPr>
            <p:cNvSpPr txBox="1"/>
            <p:nvPr/>
          </p:nvSpPr>
          <p:spPr>
            <a:xfrm>
              <a:off x="6264695" y="2448272"/>
              <a:ext cx="1800200" cy="1296144"/>
            </a:xfrm>
            <a:prstGeom prst="rect">
              <a:avLst/>
            </a:prstGeom>
            <a:solidFill>
              <a:schemeClr val="tx1"/>
            </a:solidFill>
          </p:spPr>
          <p:txBody>
            <a:bodyPr wrap="square" rtlCol="0">
              <a:noAutofit/>
            </a:bodyPr>
            <a:lstStyle/>
            <a:p>
              <a:endParaRPr lang="en-US"/>
            </a:p>
          </p:txBody>
        </p:sp>
        <p:sp>
          <p:nvSpPr>
            <p:cNvPr id="10" name="TextBox 6">
              <a:extLst>
                <a:ext uri="{FF2B5EF4-FFF2-40B4-BE49-F238E27FC236}">
                  <a16:creationId xmlns:a16="http://schemas.microsoft.com/office/drawing/2014/main" id="{2ABA8B4F-336E-47AB-B523-D36C08294EF4}"/>
                </a:ext>
              </a:extLst>
            </p:cNvPr>
            <p:cNvSpPr txBox="1"/>
            <p:nvPr/>
          </p:nvSpPr>
          <p:spPr>
            <a:xfrm>
              <a:off x="6270375" y="3168352"/>
              <a:ext cx="1800200" cy="1296144"/>
            </a:xfrm>
            <a:prstGeom prst="rect">
              <a:avLst/>
            </a:prstGeom>
            <a:solidFill>
              <a:schemeClr val="tx1"/>
            </a:solidFill>
          </p:spPr>
          <p:txBody>
            <a:bodyPr wrap="square" rtlCol="0">
              <a:noAutofit/>
            </a:bodyPr>
            <a:lstStyle/>
            <a:p>
              <a:endParaRPr lang="en-US"/>
            </a:p>
          </p:txBody>
        </p:sp>
      </p:grpSp>
    </p:spTree>
    <p:extLst>
      <p:ext uri="{BB962C8B-B14F-4D97-AF65-F5344CB8AC3E}">
        <p14:creationId xmlns:p14="http://schemas.microsoft.com/office/powerpoint/2010/main" val="275865531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40DF842F-E494-4115-A297-2404C2F5C265}">
  <ds:schemaRefs>
    <ds:schemaRef ds:uri="http://schemas.microsoft.com/sharepoint/v3/contenttype/forms"/>
  </ds:schemaRefs>
</ds:datastoreItem>
</file>

<file path=customXml/itemProps2.xml><?xml version="1.0" encoding="utf-8"?>
<ds:datastoreItem xmlns:ds="http://schemas.openxmlformats.org/officeDocument/2006/customXml" ds:itemID="{8E7CB3B1-6F27-4C68-B76B-E26206F745B8}"/>
</file>

<file path=customXml/itemProps3.xml><?xml version="1.0" encoding="utf-8"?>
<ds:datastoreItem xmlns:ds="http://schemas.openxmlformats.org/officeDocument/2006/customXml" ds:itemID="{F384F0DE-8128-4DC2-9B69-2CF58782A6B5}">
  <ds:schemaRefs>
    <ds:schemaRef ds:uri="http://schemas.microsoft.com/office/2006/metadata/properties"/>
    <ds:schemaRef ds:uri="http://schemas.microsoft.com/office/infopath/2007/PartnerControls"/>
    <ds:schemaRef ds:uri="46dc02c4-f63d-4a25-b4ff-1f3bed395b53"/>
    <ds:schemaRef ds:uri="133e5729-7bb1-4685-bd1f-c5e580a2ee33"/>
  </ds:schemaRefs>
</ds:datastoreItem>
</file>

<file path=docProps/app.xml><?xml version="1.0" encoding="utf-8"?>
<Properties xmlns="http://schemas.openxmlformats.org/officeDocument/2006/extended-properties" xmlns:vt="http://schemas.openxmlformats.org/officeDocument/2006/docPropsVTypes">
  <Template/>
  <TotalTime>22430</TotalTime>
  <Words>1869</Words>
  <Application>Microsoft Macintosh PowerPoint</Application>
  <PresentationFormat>On-screen Show (4:3)</PresentationFormat>
  <Paragraphs>216</Paragraphs>
  <Slides>27</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27</vt:i4>
      </vt:variant>
    </vt:vector>
  </HeadingPairs>
  <TitlesOfParts>
    <vt:vector size="31" baseType="lpstr">
      <vt:lpstr>Arial</vt:lpstr>
      <vt:lpstr>Calibri</vt:lpstr>
      <vt:lpstr>Wingdings</vt:lpstr>
      <vt:lpstr>Office Theme</vt:lpstr>
      <vt:lpstr>Cholera &amp; Oral Rehydration Therapy Training Level 2 – Emergency ORP operators  Session #03 –  Infection Prevention and Control </vt:lpstr>
      <vt:lpstr>Infection prevention &amp; control (IPC)</vt:lpstr>
      <vt:lpstr>What is IPC</vt:lpstr>
      <vt:lpstr>IPC at an ORP</vt:lpstr>
      <vt:lpstr>Hand washing at the ORP</vt:lpstr>
      <vt:lpstr>Why is hand-washing important?</vt:lpstr>
      <vt:lpstr>Who/when to wash hands</vt:lpstr>
      <vt:lpstr>When to wash hands</vt:lpstr>
      <vt:lpstr>Hand-washing practical</vt:lpstr>
      <vt:lpstr>Hand-washing practical</vt:lpstr>
      <vt:lpstr>Where to locate  Handwashing stations</vt:lpstr>
      <vt:lpstr>Personal Protective Equipment (PPE) </vt:lpstr>
      <vt:lpstr>Personal Protective Equipment (PPE) </vt:lpstr>
      <vt:lpstr>Personal Protective Equipment (PPE)  </vt:lpstr>
      <vt:lpstr>Personal Protective Equipment (PPE) For cleaning / preparing chlorine solutions </vt:lpstr>
      <vt:lpstr>Personal Protective Equipment (PPE) For cleaning / preparing chlorine solutions</vt:lpstr>
      <vt:lpstr>Personal Protective Equipment (PPE) For cleaning / preparing chlorine solutions</vt:lpstr>
      <vt:lpstr>Personal Protective Equipment (PPE) </vt:lpstr>
      <vt:lpstr>Preparation/use of chlorine solutions</vt:lpstr>
      <vt:lpstr>Cleaning surfaces and items General Principles</vt:lpstr>
      <vt:lpstr>Cleaning surfaces and items</vt:lpstr>
      <vt:lpstr>Safe disposal of vomit and faeces</vt:lpstr>
      <vt:lpstr>Handling vomit and faeces spills</vt:lpstr>
      <vt:lpstr>Laundry: PPE &amp; soiled cloths cleaning &amp; disinfection</vt:lpstr>
      <vt:lpstr>Handling solid waste</vt:lpstr>
      <vt:lpstr>Infection Prevention at home</vt:lpstr>
      <vt:lpstr>Dead Body management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rehydration of  people presenting to ORP</dc:title>
  <dc:creator>Generic</dc:creator>
  <cp:lastModifiedBy>Eva TURRO FONT</cp:lastModifiedBy>
  <cp:revision>249</cp:revision>
  <cp:lastPrinted>2019-12-05T15:57:04Z</cp:lastPrinted>
  <dcterms:created xsi:type="dcterms:W3CDTF">2017-06-20T12:40:55Z</dcterms:created>
  <dcterms:modified xsi:type="dcterms:W3CDTF">2023-01-18T09:04:02Z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0x010100FAE3C2241DE8244C8C878119BC3F1C82</vt:lpwstr>
  </property>
</Properties>
</file>