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2"/>
  </p:notesMasterIdLst>
  <p:sldIdLst>
    <p:sldId id="446" r:id="rId5"/>
    <p:sldId id="358" r:id="rId6"/>
    <p:sldId id="422" r:id="rId7"/>
    <p:sldId id="362" r:id="rId8"/>
    <p:sldId id="447" r:id="rId9"/>
    <p:sldId id="449" r:id="rId10"/>
    <p:sldId id="418" r:id="rId11"/>
    <p:sldId id="454" r:id="rId12"/>
    <p:sldId id="361" r:id="rId13"/>
    <p:sldId id="291" r:id="rId14"/>
    <p:sldId id="295" r:id="rId15"/>
    <p:sldId id="363" r:id="rId16"/>
    <p:sldId id="455" r:id="rId17"/>
    <p:sldId id="365" r:id="rId18"/>
    <p:sldId id="296" r:id="rId19"/>
    <p:sldId id="364" r:id="rId20"/>
    <p:sldId id="456" r:id="rId21"/>
    <p:sldId id="465" r:id="rId22"/>
    <p:sldId id="466" r:id="rId23"/>
    <p:sldId id="467" r:id="rId24"/>
    <p:sldId id="460" r:id="rId25"/>
    <p:sldId id="461" r:id="rId26"/>
    <p:sldId id="366" r:id="rId27"/>
    <p:sldId id="462" r:id="rId28"/>
    <p:sldId id="463" r:id="rId29"/>
    <p:sldId id="468" r:id="rId30"/>
    <p:sldId id="464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969" autoAdjust="0"/>
    <p:restoredTop sz="86385" autoAdjust="0"/>
  </p:normalViewPr>
  <p:slideViewPr>
    <p:cSldViewPr>
      <p:cViewPr varScale="1">
        <p:scale>
          <a:sx n="96" d="100"/>
          <a:sy n="96" d="100"/>
        </p:scale>
        <p:origin x="1432" y="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90696"/>
    </p:cViewPr>
  </p:outlin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7DB9903-AA7A-43F2-8267-031E5316AA20}" type="doc">
      <dgm:prSet loTypeId="urn:microsoft.com/office/officeart/2005/8/layout/pyramid2" loCatId="list" qsTypeId="urn:microsoft.com/office/officeart/2005/8/quickstyle/simple1" qsCatId="simple" csTypeId="urn:microsoft.com/office/officeart/2005/8/colors/accent2_3" csCatId="accent2" phldr="1"/>
      <dgm:spPr/>
    </dgm:pt>
    <dgm:pt modelId="{47F55C5D-220F-4C8F-B024-3164B5AD5FAB}">
      <dgm:prSet phldrT="[Text]"/>
      <dgm:spPr/>
      <dgm:t>
        <a:bodyPr/>
        <a:lstStyle/>
        <a:p>
          <a:r>
            <a:rPr lang="en-US" dirty="0"/>
            <a:t>Cholera Treatment Center</a:t>
          </a:r>
        </a:p>
      </dgm:t>
    </dgm:pt>
    <dgm:pt modelId="{1876E14E-C15B-4662-894B-E0E5FD94D53C}" type="parTrans" cxnId="{5CC6D3CD-1B56-4F64-90EB-647984C21179}">
      <dgm:prSet/>
      <dgm:spPr/>
      <dgm:t>
        <a:bodyPr/>
        <a:lstStyle/>
        <a:p>
          <a:endParaRPr lang="en-US"/>
        </a:p>
      </dgm:t>
    </dgm:pt>
    <dgm:pt modelId="{136B867F-AFDA-4962-A2BF-1F1139DF8EFC}" type="sibTrans" cxnId="{5CC6D3CD-1B56-4F64-90EB-647984C21179}">
      <dgm:prSet/>
      <dgm:spPr/>
      <dgm:t>
        <a:bodyPr/>
        <a:lstStyle/>
        <a:p>
          <a:endParaRPr lang="en-US"/>
        </a:p>
      </dgm:t>
    </dgm:pt>
    <dgm:pt modelId="{30C0EDE2-51DC-42EF-863F-EE3F491E83EE}">
      <dgm:prSet phldrT="[Text]"/>
      <dgm:spPr/>
      <dgm:t>
        <a:bodyPr/>
        <a:lstStyle/>
        <a:p>
          <a:r>
            <a:rPr lang="en-US" dirty="0"/>
            <a:t>Cholera Treatment Unit</a:t>
          </a:r>
        </a:p>
      </dgm:t>
    </dgm:pt>
    <dgm:pt modelId="{45D79DF5-D360-4769-A96A-B284EB124423}" type="parTrans" cxnId="{DF4152E9-1144-4FDF-A99E-E569F265E3DF}">
      <dgm:prSet/>
      <dgm:spPr/>
      <dgm:t>
        <a:bodyPr/>
        <a:lstStyle/>
        <a:p>
          <a:endParaRPr lang="en-US"/>
        </a:p>
      </dgm:t>
    </dgm:pt>
    <dgm:pt modelId="{D87E8116-7632-4840-997E-A17A1E7D5D60}" type="sibTrans" cxnId="{DF4152E9-1144-4FDF-A99E-E569F265E3DF}">
      <dgm:prSet/>
      <dgm:spPr/>
      <dgm:t>
        <a:bodyPr/>
        <a:lstStyle/>
        <a:p>
          <a:endParaRPr lang="en-US"/>
        </a:p>
      </dgm:t>
    </dgm:pt>
    <dgm:pt modelId="{A9058D0D-310A-4093-985D-3513A53E64DB}">
      <dgm:prSet phldrT="[Text]"/>
      <dgm:spPr/>
      <dgm:t>
        <a:bodyPr/>
        <a:lstStyle/>
        <a:p>
          <a:r>
            <a:rPr lang="en-US" dirty="0"/>
            <a:t>Oral Rehydration Point in the community</a:t>
          </a:r>
        </a:p>
      </dgm:t>
    </dgm:pt>
    <dgm:pt modelId="{8486C689-8F3F-4E51-9AC4-9AC625C2735D}" type="parTrans" cxnId="{2B9FC930-1BB0-48F6-84AA-04DE447ED1A3}">
      <dgm:prSet/>
      <dgm:spPr/>
      <dgm:t>
        <a:bodyPr/>
        <a:lstStyle/>
        <a:p>
          <a:endParaRPr lang="en-US"/>
        </a:p>
      </dgm:t>
    </dgm:pt>
    <dgm:pt modelId="{80FC745F-4667-4835-9964-8419AF526E78}" type="sibTrans" cxnId="{2B9FC930-1BB0-48F6-84AA-04DE447ED1A3}">
      <dgm:prSet/>
      <dgm:spPr/>
      <dgm:t>
        <a:bodyPr/>
        <a:lstStyle/>
        <a:p>
          <a:endParaRPr lang="en-US"/>
        </a:p>
      </dgm:t>
    </dgm:pt>
    <dgm:pt modelId="{A2AC3CFB-406C-4339-9CCD-CB9970A457B9}" type="pres">
      <dgm:prSet presAssocID="{07DB9903-AA7A-43F2-8267-031E5316AA20}" presName="compositeShape" presStyleCnt="0">
        <dgm:presLayoutVars>
          <dgm:dir/>
          <dgm:resizeHandles/>
        </dgm:presLayoutVars>
      </dgm:prSet>
      <dgm:spPr/>
    </dgm:pt>
    <dgm:pt modelId="{A14435DC-A2BE-4C1C-85FE-0CC4D2190CD8}" type="pres">
      <dgm:prSet presAssocID="{07DB9903-AA7A-43F2-8267-031E5316AA20}" presName="pyramid" presStyleLbl="node1" presStyleIdx="0" presStyleCnt="1"/>
      <dgm:spPr/>
    </dgm:pt>
    <dgm:pt modelId="{E6B0D5E7-A009-467F-8B70-7CABD7298EF8}" type="pres">
      <dgm:prSet presAssocID="{07DB9903-AA7A-43F2-8267-031E5316AA20}" presName="theList" presStyleCnt="0"/>
      <dgm:spPr/>
    </dgm:pt>
    <dgm:pt modelId="{02B29432-8B49-4650-A803-7FA74A95963C}" type="pres">
      <dgm:prSet presAssocID="{47F55C5D-220F-4C8F-B024-3164B5AD5FAB}" presName="aNode" presStyleLbl="fgAcc1" presStyleIdx="0" presStyleCnt="3">
        <dgm:presLayoutVars>
          <dgm:bulletEnabled val="1"/>
        </dgm:presLayoutVars>
      </dgm:prSet>
      <dgm:spPr/>
    </dgm:pt>
    <dgm:pt modelId="{82D42878-155E-4EB8-B512-8B780C3E727E}" type="pres">
      <dgm:prSet presAssocID="{47F55C5D-220F-4C8F-B024-3164B5AD5FAB}" presName="aSpace" presStyleCnt="0"/>
      <dgm:spPr/>
    </dgm:pt>
    <dgm:pt modelId="{1C93B65F-30F6-49AE-8A4C-BA8C1588552A}" type="pres">
      <dgm:prSet presAssocID="{30C0EDE2-51DC-42EF-863F-EE3F491E83EE}" presName="aNode" presStyleLbl="fgAcc1" presStyleIdx="1" presStyleCnt="3">
        <dgm:presLayoutVars>
          <dgm:bulletEnabled val="1"/>
        </dgm:presLayoutVars>
      </dgm:prSet>
      <dgm:spPr/>
    </dgm:pt>
    <dgm:pt modelId="{255AAE4C-D2B3-4B6A-8429-A815B8DEAFA6}" type="pres">
      <dgm:prSet presAssocID="{30C0EDE2-51DC-42EF-863F-EE3F491E83EE}" presName="aSpace" presStyleCnt="0"/>
      <dgm:spPr/>
    </dgm:pt>
    <dgm:pt modelId="{5A0F88C4-845A-41E2-B0FF-22F9F67927C3}" type="pres">
      <dgm:prSet presAssocID="{A9058D0D-310A-4093-985D-3513A53E64DB}" presName="aNode" presStyleLbl="fgAcc1" presStyleIdx="2" presStyleCnt="3">
        <dgm:presLayoutVars>
          <dgm:bulletEnabled val="1"/>
        </dgm:presLayoutVars>
      </dgm:prSet>
      <dgm:spPr/>
    </dgm:pt>
    <dgm:pt modelId="{211817F6-5505-43E5-9E10-6162A0F4ACE5}" type="pres">
      <dgm:prSet presAssocID="{A9058D0D-310A-4093-985D-3513A53E64DB}" presName="aSpace" presStyleCnt="0"/>
      <dgm:spPr/>
    </dgm:pt>
  </dgm:ptLst>
  <dgm:cxnLst>
    <dgm:cxn modelId="{0598E807-76C7-4D27-8D66-4215B2DC106E}" type="presOf" srcId="{07DB9903-AA7A-43F2-8267-031E5316AA20}" destId="{A2AC3CFB-406C-4339-9CCD-CB9970A457B9}" srcOrd="0" destOrd="0" presId="urn:microsoft.com/office/officeart/2005/8/layout/pyramid2"/>
    <dgm:cxn modelId="{2B9FC930-1BB0-48F6-84AA-04DE447ED1A3}" srcId="{07DB9903-AA7A-43F2-8267-031E5316AA20}" destId="{A9058D0D-310A-4093-985D-3513A53E64DB}" srcOrd="2" destOrd="0" parTransId="{8486C689-8F3F-4E51-9AC4-9AC625C2735D}" sibTransId="{80FC745F-4667-4835-9964-8419AF526E78}"/>
    <dgm:cxn modelId="{8BD8A33D-6995-4252-B4B3-96A79052A724}" type="presOf" srcId="{47F55C5D-220F-4C8F-B024-3164B5AD5FAB}" destId="{02B29432-8B49-4650-A803-7FA74A95963C}" srcOrd="0" destOrd="0" presId="urn:microsoft.com/office/officeart/2005/8/layout/pyramid2"/>
    <dgm:cxn modelId="{9AD2604A-1415-4ACF-B719-D5E3193B507E}" type="presOf" srcId="{A9058D0D-310A-4093-985D-3513A53E64DB}" destId="{5A0F88C4-845A-41E2-B0FF-22F9F67927C3}" srcOrd="0" destOrd="0" presId="urn:microsoft.com/office/officeart/2005/8/layout/pyramid2"/>
    <dgm:cxn modelId="{FD1C0650-3B0A-459C-B42B-370364E5C3EF}" type="presOf" srcId="{30C0EDE2-51DC-42EF-863F-EE3F491E83EE}" destId="{1C93B65F-30F6-49AE-8A4C-BA8C1588552A}" srcOrd="0" destOrd="0" presId="urn:microsoft.com/office/officeart/2005/8/layout/pyramid2"/>
    <dgm:cxn modelId="{5CC6D3CD-1B56-4F64-90EB-647984C21179}" srcId="{07DB9903-AA7A-43F2-8267-031E5316AA20}" destId="{47F55C5D-220F-4C8F-B024-3164B5AD5FAB}" srcOrd="0" destOrd="0" parTransId="{1876E14E-C15B-4662-894B-E0E5FD94D53C}" sibTransId="{136B867F-AFDA-4962-A2BF-1F1139DF8EFC}"/>
    <dgm:cxn modelId="{DF4152E9-1144-4FDF-A99E-E569F265E3DF}" srcId="{07DB9903-AA7A-43F2-8267-031E5316AA20}" destId="{30C0EDE2-51DC-42EF-863F-EE3F491E83EE}" srcOrd="1" destOrd="0" parTransId="{45D79DF5-D360-4769-A96A-B284EB124423}" sibTransId="{D87E8116-7632-4840-997E-A17A1E7D5D60}"/>
    <dgm:cxn modelId="{F78C73F8-C738-4544-A7F0-0A4BC3B9ED56}" type="presParOf" srcId="{A2AC3CFB-406C-4339-9CCD-CB9970A457B9}" destId="{A14435DC-A2BE-4C1C-85FE-0CC4D2190CD8}" srcOrd="0" destOrd="0" presId="urn:microsoft.com/office/officeart/2005/8/layout/pyramid2"/>
    <dgm:cxn modelId="{95CC634C-4467-42AE-B812-4921944E3B67}" type="presParOf" srcId="{A2AC3CFB-406C-4339-9CCD-CB9970A457B9}" destId="{E6B0D5E7-A009-467F-8B70-7CABD7298EF8}" srcOrd="1" destOrd="0" presId="urn:microsoft.com/office/officeart/2005/8/layout/pyramid2"/>
    <dgm:cxn modelId="{09BB28B9-8C03-47F7-8B2C-A5553E8136A4}" type="presParOf" srcId="{E6B0D5E7-A009-467F-8B70-7CABD7298EF8}" destId="{02B29432-8B49-4650-A803-7FA74A95963C}" srcOrd="0" destOrd="0" presId="urn:microsoft.com/office/officeart/2005/8/layout/pyramid2"/>
    <dgm:cxn modelId="{45B1F208-3AD5-4D63-9E9F-C592B09DC2F6}" type="presParOf" srcId="{E6B0D5E7-A009-467F-8B70-7CABD7298EF8}" destId="{82D42878-155E-4EB8-B512-8B780C3E727E}" srcOrd="1" destOrd="0" presId="urn:microsoft.com/office/officeart/2005/8/layout/pyramid2"/>
    <dgm:cxn modelId="{EF048739-8ABA-4C28-B5EA-DD4C30668EDE}" type="presParOf" srcId="{E6B0D5E7-A009-467F-8B70-7CABD7298EF8}" destId="{1C93B65F-30F6-49AE-8A4C-BA8C1588552A}" srcOrd="2" destOrd="0" presId="urn:microsoft.com/office/officeart/2005/8/layout/pyramid2"/>
    <dgm:cxn modelId="{D3EE85E7-1BE1-44E3-81A1-064C5DBCDB9A}" type="presParOf" srcId="{E6B0D5E7-A009-467F-8B70-7CABD7298EF8}" destId="{255AAE4C-D2B3-4B6A-8429-A815B8DEAFA6}" srcOrd="3" destOrd="0" presId="urn:microsoft.com/office/officeart/2005/8/layout/pyramid2"/>
    <dgm:cxn modelId="{3A60512D-8E8A-4F72-84AA-2717C0CF5D98}" type="presParOf" srcId="{E6B0D5E7-A009-467F-8B70-7CABD7298EF8}" destId="{5A0F88C4-845A-41E2-B0FF-22F9F67927C3}" srcOrd="4" destOrd="0" presId="urn:microsoft.com/office/officeart/2005/8/layout/pyramid2"/>
    <dgm:cxn modelId="{7A626C1D-004B-491E-A570-58B24EE08C11}" type="presParOf" srcId="{E6B0D5E7-A009-467F-8B70-7CABD7298EF8}" destId="{211817F6-5505-43E5-9E10-6162A0F4ACE5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40845BB-621B-4334-925E-DD635A33AD5D}" type="doc">
      <dgm:prSet loTypeId="urn:microsoft.com/office/officeart/2005/8/layout/equation1" loCatId="relationship" qsTypeId="urn:microsoft.com/office/officeart/2005/8/quickstyle/simple1" qsCatId="simple" csTypeId="urn:microsoft.com/office/officeart/2005/8/colors/colorful2" csCatId="colorful" phldr="1"/>
      <dgm:spPr/>
    </dgm:pt>
    <dgm:pt modelId="{9389232F-4F31-4744-B024-CB4E559BAF54}">
      <dgm:prSet phldrT="[Text]"/>
      <dgm:spPr>
        <a:solidFill>
          <a:srgbClr val="FF0000"/>
        </a:solidFill>
      </dgm:spPr>
      <dgm:t>
        <a:bodyPr/>
        <a:lstStyle/>
        <a:p>
          <a:r>
            <a:rPr lang="en-US" dirty="0"/>
            <a:t>ORP kit</a:t>
          </a:r>
        </a:p>
      </dgm:t>
    </dgm:pt>
    <dgm:pt modelId="{5308F97C-7E29-4962-8BA9-F1429A372FD8}" type="parTrans" cxnId="{DA3BA59D-C5A1-4B65-84A2-9B173F3C6BE8}">
      <dgm:prSet/>
      <dgm:spPr/>
      <dgm:t>
        <a:bodyPr/>
        <a:lstStyle/>
        <a:p>
          <a:endParaRPr lang="en-US"/>
        </a:p>
      </dgm:t>
    </dgm:pt>
    <dgm:pt modelId="{DD1B0028-1B22-4839-A7AB-82ACE65AC05A}" type="sibTrans" cxnId="{DA3BA59D-C5A1-4B65-84A2-9B173F3C6BE8}">
      <dgm:prSet/>
      <dgm:spPr/>
      <dgm:t>
        <a:bodyPr/>
        <a:lstStyle/>
        <a:p>
          <a:endParaRPr lang="en-US"/>
        </a:p>
      </dgm:t>
    </dgm:pt>
    <dgm:pt modelId="{164C5B77-588C-4323-B624-5F092B69F305}">
      <dgm:prSet phldrT="[Text]"/>
      <dgm:spPr>
        <a:solidFill>
          <a:srgbClr val="FF0000"/>
        </a:solidFill>
      </dgm:spPr>
      <dgm:t>
        <a:bodyPr/>
        <a:lstStyle/>
        <a:p>
          <a:r>
            <a:rPr lang="en-US" dirty="0"/>
            <a:t>ORP operators</a:t>
          </a:r>
        </a:p>
      </dgm:t>
    </dgm:pt>
    <dgm:pt modelId="{CAA305F6-60E7-4CD7-8D2A-3E2FB88CBD92}" type="parTrans" cxnId="{D6113EEC-E36E-48D8-8302-607E1FF41026}">
      <dgm:prSet/>
      <dgm:spPr/>
      <dgm:t>
        <a:bodyPr/>
        <a:lstStyle/>
        <a:p>
          <a:endParaRPr lang="en-US"/>
        </a:p>
      </dgm:t>
    </dgm:pt>
    <dgm:pt modelId="{16B9892C-61B6-43D5-9C03-17B1196EA2BF}" type="sibTrans" cxnId="{D6113EEC-E36E-48D8-8302-607E1FF41026}">
      <dgm:prSet/>
      <dgm:spPr/>
      <dgm:t>
        <a:bodyPr/>
        <a:lstStyle/>
        <a:p>
          <a:endParaRPr lang="en-US"/>
        </a:p>
      </dgm:t>
    </dgm:pt>
    <dgm:pt modelId="{28B09B24-96E5-45EE-9E27-D2A5346DD2C1}">
      <dgm:prSet phldrT="[Text]"/>
      <dgm:spPr>
        <a:solidFill>
          <a:srgbClr val="FF0000"/>
        </a:solidFill>
      </dgm:spPr>
      <dgm:t>
        <a:bodyPr/>
        <a:lstStyle/>
        <a:p>
          <a:r>
            <a:rPr lang="en-US" dirty="0"/>
            <a:t>ORP</a:t>
          </a:r>
        </a:p>
      </dgm:t>
    </dgm:pt>
    <dgm:pt modelId="{800336CB-D175-4DF4-BA3B-DEDA911F34F2}" type="parTrans" cxnId="{1FB6BDAF-05EF-4DD9-9B8C-3EF44F56D97D}">
      <dgm:prSet/>
      <dgm:spPr/>
      <dgm:t>
        <a:bodyPr/>
        <a:lstStyle/>
        <a:p>
          <a:endParaRPr lang="en-US"/>
        </a:p>
      </dgm:t>
    </dgm:pt>
    <dgm:pt modelId="{0DA72366-D595-4CDC-A0BD-02A026EE2016}" type="sibTrans" cxnId="{1FB6BDAF-05EF-4DD9-9B8C-3EF44F56D97D}">
      <dgm:prSet/>
      <dgm:spPr/>
      <dgm:t>
        <a:bodyPr/>
        <a:lstStyle/>
        <a:p>
          <a:endParaRPr lang="en-US"/>
        </a:p>
      </dgm:t>
    </dgm:pt>
    <dgm:pt modelId="{AA0C78DB-30A3-4215-BAEB-7F283EAFCDD4}">
      <dgm:prSet/>
      <dgm:spPr>
        <a:solidFill>
          <a:srgbClr val="FF0000"/>
        </a:solidFill>
      </dgm:spPr>
      <dgm:t>
        <a:bodyPr/>
        <a:lstStyle/>
        <a:p>
          <a:r>
            <a:rPr lang="en-US" dirty="0"/>
            <a:t>ORP site</a:t>
          </a:r>
        </a:p>
      </dgm:t>
    </dgm:pt>
    <dgm:pt modelId="{2125C6F9-F806-4FEC-B6DB-B233E1A44A7C}" type="parTrans" cxnId="{1A396B71-1B87-4861-B726-0146ADC995A4}">
      <dgm:prSet/>
      <dgm:spPr/>
      <dgm:t>
        <a:bodyPr/>
        <a:lstStyle/>
        <a:p>
          <a:endParaRPr lang="en-US"/>
        </a:p>
      </dgm:t>
    </dgm:pt>
    <dgm:pt modelId="{8EEA4C4C-37A2-4EFA-B1E2-35180C19A6F1}" type="sibTrans" cxnId="{1A396B71-1B87-4861-B726-0146ADC995A4}">
      <dgm:prSet/>
      <dgm:spPr/>
      <dgm:t>
        <a:bodyPr/>
        <a:lstStyle/>
        <a:p>
          <a:endParaRPr lang="en-US"/>
        </a:p>
      </dgm:t>
    </dgm:pt>
    <dgm:pt modelId="{825AC5F1-0663-4A89-9CEF-2C06D93051D0}">
      <dgm:prSet/>
      <dgm:spPr>
        <a:solidFill>
          <a:srgbClr val="FF0000"/>
        </a:solidFill>
      </dgm:spPr>
      <dgm:t>
        <a:bodyPr/>
        <a:lstStyle/>
        <a:p>
          <a:r>
            <a:rPr lang="en-US" dirty="0"/>
            <a:t>Referral plan</a:t>
          </a:r>
        </a:p>
      </dgm:t>
    </dgm:pt>
    <dgm:pt modelId="{D45A099B-280A-48A3-9243-812D28AE1E88}" type="parTrans" cxnId="{73E789EF-F78D-4D69-A1E2-BADFB21B95D1}">
      <dgm:prSet/>
      <dgm:spPr/>
      <dgm:t>
        <a:bodyPr/>
        <a:lstStyle/>
        <a:p>
          <a:endParaRPr lang="en-US"/>
        </a:p>
      </dgm:t>
    </dgm:pt>
    <dgm:pt modelId="{91F15A61-0667-43DC-8236-A5A390BEB7B9}" type="sibTrans" cxnId="{73E789EF-F78D-4D69-A1E2-BADFB21B95D1}">
      <dgm:prSet/>
      <dgm:spPr/>
      <dgm:t>
        <a:bodyPr/>
        <a:lstStyle/>
        <a:p>
          <a:endParaRPr lang="en-US"/>
        </a:p>
      </dgm:t>
    </dgm:pt>
    <dgm:pt modelId="{537EB9FE-C047-4462-BCEC-9426AF9D1824}" type="pres">
      <dgm:prSet presAssocID="{A40845BB-621B-4334-925E-DD635A33AD5D}" presName="linearFlow" presStyleCnt="0">
        <dgm:presLayoutVars>
          <dgm:dir/>
          <dgm:resizeHandles val="exact"/>
        </dgm:presLayoutVars>
      </dgm:prSet>
      <dgm:spPr/>
    </dgm:pt>
    <dgm:pt modelId="{DA5FFE3B-800E-4183-B207-7DD75EBA49B1}" type="pres">
      <dgm:prSet presAssocID="{9389232F-4F31-4744-B024-CB4E559BAF54}" presName="node" presStyleLbl="node1" presStyleIdx="0" presStyleCnt="5">
        <dgm:presLayoutVars>
          <dgm:bulletEnabled val="1"/>
        </dgm:presLayoutVars>
      </dgm:prSet>
      <dgm:spPr/>
    </dgm:pt>
    <dgm:pt modelId="{014F3EB2-3F61-401D-9A2F-7E002D1604A9}" type="pres">
      <dgm:prSet presAssocID="{DD1B0028-1B22-4839-A7AB-82ACE65AC05A}" presName="spacerL" presStyleCnt="0"/>
      <dgm:spPr/>
    </dgm:pt>
    <dgm:pt modelId="{8C3E1FC5-29BF-403C-96B3-7F2640969CF6}" type="pres">
      <dgm:prSet presAssocID="{DD1B0028-1B22-4839-A7AB-82ACE65AC05A}" presName="sibTrans" presStyleLbl="sibTrans2D1" presStyleIdx="0" presStyleCnt="4"/>
      <dgm:spPr/>
    </dgm:pt>
    <dgm:pt modelId="{7BA1AF0D-3953-46F1-B683-C43135976B7B}" type="pres">
      <dgm:prSet presAssocID="{DD1B0028-1B22-4839-A7AB-82ACE65AC05A}" presName="spacerR" presStyleCnt="0"/>
      <dgm:spPr/>
    </dgm:pt>
    <dgm:pt modelId="{6996C90D-8345-4BAA-AB93-0506BE293A46}" type="pres">
      <dgm:prSet presAssocID="{164C5B77-588C-4323-B624-5F092B69F305}" presName="node" presStyleLbl="node1" presStyleIdx="1" presStyleCnt="5">
        <dgm:presLayoutVars>
          <dgm:bulletEnabled val="1"/>
        </dgm:presLayoutVars>
      </dgm:prSet>
      <dgm:spPr/>
    </dgm:pt>
    <dgm:pt modelId="{B91CE028-1A3E-49D5-A341-3F01D20D0390}" type="pres">
      <dgm:prSet presAssocID="{16B9892C-61B6-43D5-9C03-17B1196EA2BF}" presName="spacerL" presStyleCnt="0"/>
      <dgm:spPr/>
    </dgm:pt>
    <dgm:pt modelId="{E36A200E-C3CD-48A8-802B-468981C2C6B8}" type="pres">
      <dgm:prSet presAssocID="{16B9892C-61B6-43D5-9C03-17B1196EA2BF}" presName="sibTrans" presStyleLbl="sibTrans2D1" presStyleIdx="1" presStyleCnt="4"/>
      <dgm:spPr/>
    </dgm:pt>
    <dgm:pt modelId="{8B3813E0-685A-4AD3-B896-0E92C88CF452}" type="pres">
      <dgm:prSet presAssocID="{16B9892C-61B6-43D5-9C03-17B1196EA2BF}" presName="spacerR" presStyleCnt="0"/>
      <dgm:spPr/>
    </dgm:pt>
    <dgm:pt modelId="{9BA381DF-9DA3-4C12-9A82-E826371421E5}" type="pres">
      <dgm:prSet presAssocID="{AA0C78DB-30A3-4215-BAEB-7F283EAFCDD4}" presName="node" presStyleLbl="node1" presStyleIdx="2" presStyleCnt="5">
        <dgm:presLayoutVars>
          <dgm:bulletEnabled val="1"/>
        </dgm:presLayoutVars>
      </dgm:prSet>
      <dgm:spPr/>
    </dgm:pt>
    <dgm:pt modelId="{508E6231-CE39-471A-AD8A-484870A2D8C0}" type="pres">
      <dgm:prSet presAssocID="{8EEA4C4C-37A2-4EFA-B1E2-35180C19A6F1}" presName="spacerL" presStyleCnt="0"/>
      <dgm:spPr/>
    </dgm:pt>
    <dgm:pt modelId="{51451CFC-7399-4498-A076-7CE9ED018323}" type="pres">
      <dgm:prSet presAssocID="{8EEA4C4C-37A2-4EFA-B1E2-35180C19A6F1}" presName="sibTrans" presStyleLbl="sibTrans2D1" presStyleIdx="2" presStyleCnt="4"/>
      <dgm:spPr/>
    </dgm:pt>
    <dgm:pt modelId="{20A7B21D-331C-472E-9FB9-43992717BD88}" type="pres">
      <dgm:prSet presAssocID="{8EEA4C4C-37A2-4EFA-B1E2-35180C19A6F1}" presName="spacerR" presStyleCnt="0"/>
      <dgm:spPr/>
    </dgm:pt>
    <dgm:pt modelId="{D5AA9DB6-90AF-4962-B549-0E6F82A7EF8A}" type="pres">
      <dgm:prSet presAssocID="{825AC5F1-0663-4A89-9CEF-2C06D93051D0}" presName="node" presStyleLbl="node1" presStyleIdx="3" presStyleCnt="5">
        <dgm:presLayoutVars>
          <dgm:bulletEnabled val="1"/>
        </dgm:presLayoutVars>
      </dgm:prSet>
      <dgm:spPr/>
    </dgm:pt>
    <dgm:pt modelId="{BE324D4B-B9E7-46C4-9FE3-387AAEFBBD4E}" type="pres">
      <dgm:prSet presAssocID="{91F15A61-0667-43DC-8236-A5A390BEB7B9}" presName="spacerL" presStyleCnt="0"/>
      <dgm:spPr/>
    </dgm:pt>
    <dgm:pt modelId="{E2E889DA-9039-404D-90FC-1FC5635056FA}" type="pres">
      <dgm:prSet presAssocID="{91F15A61-0667-43DC-8236-A5A390BEB7B9}" presName="sibTrans" presStyleLbl="sibTrans2D1" presStyleIdx="3" presStyleCnt="4"/>
      <dgm:spPr/>
    </dgm:pt>
    <dgm:pt modelId="{D5D7EF13-343A-4031-93AE-042E04BBD499}" type="pres">
      <dgm:prSet presAssocID="{91F15A61-0667-43DC-8236-A5A390BEB7B9}" presName="spacerR" presStyleCnt="0"/>
      <dgm:spPr/>
    </dgm:pt>
    <dgm:pt modelId="{B961D8B3-6695-4E3D-86B5-60C538578C33}" type="pres">
      <dgm:prSet presAssocID="{28B09B24-96E5-45EE-9E27-D2A5346DD2C1}" presName="node" presStyleLbl="node1" presStyleIdx="4" presStyleCnt="5">
        <dgm:presLayoutVars>
          <dgm:bulletEnabled val="1"/>
        </dgm:presLayoutVars>
      </dgm:prSet>
      <dgm:spPr/>
    </dgm:pt>
  </dgm:ptLst>
  <dgm:cxnLst>
    <dgm:cxn modelId="{8D053833-CADB-40F1-B635-145ED01E4A03}" type="presOf" srcId="{16B9892C-61B6-43D5-9C03-17B1196EA2BF}" destId="{E36A200E-C3CD-48A8-802B-468981C2C6B8}" srcOrd="0" destOrd="0" presId="urn:microsoft.com/office/officeart/2005/8/layout/equation1"/>
    <dgm:cxn modelId="{DB8A073E-F66C-4EA4-8A8D-74584DC7D1DF}" type="presOf" srcId="{164C5B77-588C-4323-B624-5F092B69F305}" destId="{6996C90D-8345-4BAA-AB93-0506BE293A46}" srcOrd="0" destOrd="0" presId="urn:microsoft.com/office/officeart/2005/8/layout/equation1"/>
    <dgm:cxn modelId="{517F3453-F38C-41B3-8A79-851265A4ABBE}" type="presOf" srcId="{825AC5F1-0663-4A89-9CEF-2C06D93051D0}" destId="{D5AA9DB6-90AF-4962-B549-0E6F82A7EF8A}" srcOrd="0" destOrd="0" presId="urn:microsoft.com/office/officeart/2005/8/layout/equation1"/>
    <dgm:cxn modelId="{1A396B71-1B87-4861-B726-0146ADC995A4}" srcId="{A40845BB-621B-4334-925E-DD635A33AD5D}" destId="{AA0C78DB-30A3-4215-BAEB-7F283EAFCDD4}" srcOrd="2" destOrd="0" parTransId="{2125C6F9-F806-4FEC-B6DB-B233E1A44A7C}" sibTransId="{8EEA4C4C-37A2-4EFA-B1E2-35180C19A6F1}"/>
    <dgm:cxn modelId="{87A10974-0EA7-4656-BB98-CD5EC311194E}" type="presOf" srcId="{AA0C78DB-30A3-4215-BAEB-7F283EAFCDD4}" destId="{9BA381DF-9DA3-4C12-9A82-E826371421E5}" srcOrd="0" destOrd="0" presId="urn:microsoft.com/office/officeart/2005/8/layout/equation1"/>
    <dgm:cxn modelId="{FC1C337A-E692-4DC2-A0E7-67D62EAFA558}" type="presOf" srcId="{DD1B0028-1B22-4839-A7AB-82ACE65AC05A}" destId="{8C3E1FC5-29BF-403C-96B3-7F2640969CF6}" srcOrd="0" destOrd="0" presId="urn:microsoft.com/office/officeart/2005/8/layout/equation1"/>
    <dgm:cxn modelId="{F805569B-124D-468E-B63F-8C006F73B146}" type="presOf" srcId="{8EEA4C4C-37A2-4EFA-B1E2-35180C19A6F1}" destId="{51451CFC-7399-4498-A076-7CE9ED018323}" srcOrd="0" destOrd="0" presId="urn:microsoft.com/office/officeart/2005/8/layout/equation1"/>
    <dgm:cxn modelId="{DA3BA59D-C5A1-4B65-84A2-9B173F3C6BE8}" srcId="{A40845BB-621B-4334-925E-DD635A33AD5D}" destId="{9389232F-4F31-4744-B024-CB4E559BAF54}" srcOrd="0" destOrd="0" parTransId="{5308F97C-7E29-4962-8BA9-F1429A372FD8}" sibTransId="{DD1B0028-1B22-4839-A7AB-82ACE65AC05A}"/>
    <dgm:cxn modelId="{394D96A4-F76B-455F-98D4-4212A6E91D60}" type="presOf" srcId="{28B09B24-96E5-45EE-9E27-D2A5346DD2C1}" destId="{B961D8B3-6695-4E3D-86B5-60C538578C33}" srcOrd="0" destOrd="0" presId="urn:microsoft.com/office/officeart/2005/8/layout/equation1"/>
    <dgm:cxn modelId="{1FB6BDAF-05EF-4DD9-9B8C-3EF44F56D97D}" srcId="{A40845BB-621B-4334-925E-DD635A33AD5D}" destId="{28B09B24-96E5-45EE-9E27-D2A5346DD2C1}" srcOrd="4" destOrd="0" parTransId="{800336CB-D175-4DF4-BA3B-DEDA911F34F2}" sibTransId="{0DA72366-D595-4CDC-A0BD-02A026EE2016}"/>
    <dgm:cxn modelId="{B8241BC8-76A1-4975-8A13-012EDA862EF0}" type="presOf" srcId="{91F15A61-0667-43DC-8236-A5A390BEB7B9}" destId="{E2E889DA-9039-404D-90FC-1FC5635056FA}" srcOrd="0" destOrd="0" presId="urn:microsoft.com/office/officeart/2005/8/layout/equation1"/>
    <dgm:cxn modelId="{DFA786CF-A02C-4288-A3F4-50EB8BB950DA}" type="presOf" srcId="{A40845BB-621B-4334-925E-DD635A33AD5D}" destId="{537EB9FE-C047-4462-BCEC-9426AF9D1824}" srcOrd="0" destOrd="0" presId="urn:microsoft.com/office/officeart/2005/8/layout/equation1"/>
    <dgm:cxn modelId="{D6113EEC-E36E-48D8-8302-607E1FF41026}" srcId="{A40845BB-621B-4334-925E-DD635A33AD5D}" destId="{164C5B77-588C-4323-B624-5F092B69F305}" srcOrd="1" destOrd="0" parTransId="{CAA305F6-60E7-4CD7-8D2A-3E2FB88CBD92}" sibTransId="{16B9892C-61B6-43D5-9C03-17B1196EA2BF}"/>
    <dgm:cxn modelId="{9F0B56EF-A53C-427B-A244-851647BAA3AC}" type="presOf" srcId="{9389232F-4F31-4744-B024-CB4E559BAF54}" destId="{DA5FFE3B-800E-4183-B207-7DD75EBA49B1}" srcOrd="0" destOrd="0" presId="urn:microsoft.com/office/officeart/2005/8/layout/equation1"/>
    <dgm:cxn modelId="{73E789EF-F78D-4D69-A1E2-BADFB21B95D1}" srcId="{A40845BB-621B-4334-925E-DD635A33AD5D}" destId="{825AC5F1-0663-4A89-9CEF-2C06D93051D0}" srcOrd="3" destOrd="0" parTransId="{D45A099B-280A-48A3-9243-812D28AE1E88}" sibTransId="{91F15A61-0667-43DC-8236-A5A390BEB7B9}"/>
    <dgm:cxn modelId="{9A840B94-6A2F-4D86-9FCD-5A1D5C91C546}" type="presParOf" srcId="{537EB9FE-C047-4462-BCEC-9426AF9D1824}" destId="{DA5FFE3B-800E-4183-B207-7DD75EBA49B1}" srcOrd="0" destOrd="0" presId="urn:microsoft.com/office/officeart/2005/8/layout/equation1"/>
    <dgm:cxn modelId="{54D9A33B-AF5C-4BDD-B776-819DE2D9CE18}" type="presParOf" srcId="{537EB9FE-C047-4462-BCEC-9426AF9D1824}" destId="{014F3EB2-3F61-401D-9A2F-7E002D1604A9}" srcOrd="1" destOrd="0" presId="urn:microsoft.com/office/officeart/2005/8/layout/equation1"/>
    <dgm:cxn modelId="{B2F2ABAE-A2BA-488E-810E-7D42BE3C3B79}" type="presParOf" srcId="{537EB9FE-C047-4462-BCEC-9426AF9D1824}" destId="{8C3E1FC5-29BF-403C-96B3-7F2640969CF6}" srcOrd="2" destOrd="0" presId="urn:microsoft.com/office/officeart/2005/8/layout/equation1"/>
    <dgm:cxn modelId="{1B2AB5FE-D459-478E-88D9-DCADDE264022}" type="presParOf" srcId="{537EB9FE-C047-4462-BCEC-9426AF9D1824}" destId="{7BA1AF0D-3953-46F1-B683-C43135976B7B}" srcOrd="3" destOrd="0" presId="urn:microsoft.com/office/officeart/2005/8/layout/equation1"/>
    <dgm:cxn modelId="{3A311A20-6719-4011-8938-54E88FC77B28}" type="presParOf" srcId="{537EB9FE-C047-4462-BCEC-9426AF9D1824}" destId="{6996C90D-8345-4BAA-AB93-0506BE293A46}" srcOrd="4" destOrd="0" presId="urn:microsoft.com/office/officeart/2005/8/layout/equation1"/>
    <dgm:cxn modelId="{565C7C01-E3BE-4C70-A45E-6D17B44E4546}" type="presParOf" srcId="{537EB9FE-C047-4462-BCEC-9426AF9D1824}" destId="{B91CE028-1A3E-49D5-A341-3F01D20D0390}" srcOrd="5" destOrd="0" presId="urn:microsoft.com/office/officeart/2005/8/layout/equation1"/>
    <dgm:cxn modelId="{F0BDCE9B-4C34-49C4-9F58-57F8C808D5C0}" type="presParOf" srcId="{537EB9FE-C047-4462-BCEC-9426AF9D1824}" destId="{E36A200E-C3CD-48A8-802B-468981C2C6B8}" srcOrd="6" destOrd="0" presId="urn:microsoft.com/office/officeart/2005/8/layout/equation1"/>
    <dgm:cxn modelId="{10DB9874-E3AF-4D1C-94AD-50E2AA12CD76}" type="presParOf" srcId="{537EB9FE-C047-4462-BCEC-9426AF9D1824}" destId="{8B3813E0-685A-4AD3-B896-0E92C88CF452}" srcOrd="7" destOrd="0" presId="urn:microsoft.com/office/officeart/2005/8/layout/equation1"/>
    <dgm:cxn modelId="{AC0DC5BB-4EA4-46FA-8A14-140FB003C987}" type="presParOf" srcId="{537EB9FE-C047-4462-BCEC-9426AF9D1824}" destId="{9BA381DF-9DA3-4C12-9A82-E826371421E5}" srcOrd="8" destOrd="0" presId="urn:microsoft.com/office/officeart/2005/8/layout/equation1"/>
    <dgm:cxn modelId="{09BE5E1D-16B1-4AFB-A8C7-325131D2A0D7}" type="presParOf" srcId="{537EB9FE-C047-4462-BCEC-9426AF9D1824}" destId="{508E6231-CE39-471A-AD8A-484870A2D8C0}" srcOrd="9" destOrd="0" presId="urn:microsoft.com/office/officeart/2005/8/layout/equation1"/>
    <dgm:cxn modelId="{4F04ADA9-8D4A-40CE-95E1-5C8EDD847F5A}" type="presParOf" srcId="{537EB9FE-C047-4462-BCEC-9426AF9D1824}" destId="{51451CFC-7399-4498-A076-7CE9ED018323}" srcOrd="10" destOrd="0" presId="urn:microsoft.com/office/officeart/2005/8/layout/equation1"/>
    <dgm:cxn modelId="{B19BCC65-BD9D-4F7B-B26E-7B005977CA4C}" type="presParOf" srcId="{537EB9FE-C047-4462-BCEC-9426AF9D1824}" destId="{20A7B21D-331C-472E-9FB9-43992717BD88}" srcOrd="11" destOrd="0" presId="urn:microsoft.com/office/officeart/2005/8/layout/equation1"/>
    <dgm:cxn modelId="{AA90A02A-E9D9-4C88-B8D6-031EC2F9CAFD}" type="presParOf" srcId="{537EB9FE-C047-4462-BCEC-9426AF9D1824}" destId="{D5AA9DB6-90AF-4962-B549-0E6F82A7EF8A}" srcOrd="12" destOrd="0" presId="urn:microsoft.com/office/officeart/2005/8/layout/equation1"/>
    <dgm:cxn modelId="{CB281F7E-16B8-40CD-9A58-79E0B1626DC7}" type="presParOf" srcId="{537EB9FE-C047-4462-BCEC-9426AF9D1824}" destId="{BE324D4B-B9E7-46C4-9FE3-387AAEFBBD4E}" srcOrd="13" destOrd="0" presId="urn:microsoft.com/office/officeart/2005/8/layout/equation1"/>
    <dgm:cxn modelId="{94BAAF9C-A090-45E2-A56C-D203EDA54510}" type="presParOf" srcId="{537EB9FE-C047-4462-BCEC-9426AF9D1824}" destId="{E2E889DA-9039-404D-90FC-1FC5635056FA}" srcOrd="14" destOrd="0" presId="urn:microsoft.com/office/officeart/2005/8/layout/equation1"/>
    <dgm:cxn modelId="{291C2711-7C73-48C2-A957-6A0F67C234D2}" type="presParOf" srcId="{537EB9FE-C047-4462-BCEC-9426AF9D1824}" destId="{D5D7EF13-343A-4031-93AE-042E04BBD499}" srcOrd="15" destOrd="0" presId="urn:microsoft.com/office/officeart/2005/8/layout/equation1"/>
    <dgm:cxn modelId="{7A4CC971-DA7B-41F6-86FD-7239EB2E9C23}" type="presParOf" srcId="{537EB9FE-C047-4462-BCEC-9426AF9D1824}" destId="{B961D8B3-6695-4E3D-86B5-60C538578C33}" srcOrd="16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4435DC-A2BE-4C1C-85FE-0CC4D2190CD8}">
      <dsp:nvSpPr>
        <dsp:cNvPr id="0" name=""/>
        <dsp:cNvSpPr/>
      </dsp:nvSpPr>
      <dsp:spPr>
        <a:xfrm>
          <a:off x="1512371" y="0"/>
          <a:ext cx="4525963" cy="4525963"/>
        </a:xfrm>
        <a:prstGeom prst="triangle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B29432-8B49-4650-A803-7FA74A95963C}">
      <dsp:nvSpPr>
        <dsp:cNvPr id="0" name=""/>
        <dsp:cNvSpPr/>
      </dsp:nvSpPr>
      <dsp:spPr>
        <a:xfrm>
          <a:off x="3775352" y="455027"/>
          <a:ext cx="2941875" cy="107138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Cholera Treatment Center</a:t>
          </a:r>
        </a:p>
      </dsp:txBody>
      <dsp:txXfrm>
        <a:off x="3827652" y="507327"/>
        <a:ext cx="2837275" cy="966780"/>
      </dsp:txXfrm>
    </dsp:sp>
    <dsp:sp modelId="{1C93B65F-30F6-49AE-8A4C-BA8C1588552A}">
      <dsp:nvSpPr>
        <dsp:cNvPr id="0" name=""/>
        <dsp:cNvSpPr/>
      </dsp:nvSpPr>
      <dsp:spPr>
        <a:xfrm>
          <a:off x="3775352" y="1660330"/>
          <a:ext cx="2941875" cy="107138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-17936"/>
              <a:satOff val="-2012"/>
              <a:lumOff val="1284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Cholera Treatment Unit</a:t>
          </a:r>
        </a:p>
      </dsp:txBody>
      <dsp:txXfrm>
        <a:off x="3827652" y="1712630"/>
        <a:ext cx="2837275" cy="966780"/>
      </dsp:txXfrm>
    </dsp:sp>
    <dsp:sp modelId="{5A0F88C4-845A-41E2-B0FF-22F9F67927C3}">
      <dsp:nvSpPr>
        <dsp:cNvPr id="0" name=""/>
        <dsp:cNvSpPr/>
      </dsp:nvSpPr>
      <dsp:spPr>
        <a:xfrm>
          <a:off x="3775352" y="2865632"/>
          <a:ext cx="2941875" cy="107138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-35872"/>
              <a:satOff val="-4024"/>
              <a:lumOff val="2568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Oral Rehydration Point in the community</a:t>
          </a:r>
        </a:p>
      </dsp:txBody>
      <dsp:txXfrm>
        <a:off x="3827652" y="2917932"/>
        <a:ext cx="2837275" cy="96678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5FFE3B-800E-4183-B207-7DD75EBA49B1}">
      <dsp:nvSpPr>
        <dsp:cNvPr id="0" name=""/>
        <dsp:cNvSpPr/>
      </dsp:nvSpPr>
      <dsp:spPr>
        <a:xfrm>
          <a:off x="8477" y="2055675"/>
          <a:ext cx="1145232" cy="1145232"/>
        </a:xfrm>
        <a:prstGeom prst="ellipse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ORP kit</a:t>
          </a:r>
        </a:p>
      </dsp:txBody>
      <dsp:txXfrm>
        <a:off x="176192" y="2223390"/>
        <a:ext cx="809802" cy="809802"/>
      </dsp:txXfrm>
    </dsp:sp>
    <dsp:sp modelId="{8C3E1FC5-29BF-403C-96B3-7F2640969CF6}">
      <dsp:nvSpPr>
        <dsp:cNvPr id="0" name=""/>
        <dsp:cNvSpPr/>
      </dsp:nvSpPr>
      <dsp:spPr>
        <a:xfrm>
          <a:off x="1246703" y="2296174"/>
          <a:ext cx="664234" cy="664234"/>
        </a:xfrm>
        <a:prstGeom prst="mathPlus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>
        <a:off x="1334747" y="2550177"/>
        <a:ext cx="488146" cy="156228"/>
      </dsp:txXfrm>
    </dsp:sp>
    <dsp:sp modelId="{6996C90D-8345-4BAA-AB93-0506BE293A46}">
      <dsp:nvSpPr>
        <dsp:cNvPr id="0" name=""/>
        <dsp:cNvSpPr/>
      </dsp:nvSpPr>
      <dsp:spPr>
        <a:xfrm>
          <a:off x="2003930" y="2055675"/>
          <a:ext cx="1145232" cy="1145232"/>
        </a:xfrm>
        <a:prstGeom prst="ellipse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ORP operators</a:t>
          </a:r>
        </a:p>
      </dsp:txBody>
      <dsp:txXfrm>
        <a:off x="2171645" y="2223390"/>
        <a:ext cx="809802" cy="809802"/>
      </dsp:txXfrm>
    </dsp:sp>
    <dsp:sp modelId="{E36A200E-C3CD-48A8-802B-468981C2C6B8}">
      <dsp:nvSpPr>
        <dsp:cNvPr id="0" name=""/>
        <dsp:cNvSpPr/>
      </dsp:nvSpPr>
      <dsp:spPr>
        <a:xfrm>
          <a:off x="3242156" y="2296174"/>
          <a:ext cx="664234" cy="664234"/>
        </a:xfrm>
        <a:prstGeom prst="mathPlus">
          <a:avLst/>
        </a:prstGeom>
        <a:solidFill>
          <a:schemeClr val="accent2">
            <a:hueOff val="1560506"/>
            <a:satOff val="-1946"/>
            <a:lumOff val="45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>
        <a:off x="3330200" y="2550177"/>
        <a:ext cx="488146" cy="156228"/>
      </dsp:txXfrm>
    </dsp:sp>
    <dsp:sp modelId="{9BA381DF-9DA3-4C12-9A82-E826371421E5}">
      <dsp:nvSpPr>
        <dsp:cNvPr id="0" name=""/>
        <dsp:cNvSpPr/>
      </dsp:nvSpPr>
      <dsp:spPr>
        <a:xfrm>
          <a:off x="3999383" y="2055675"/>
          <a:ext cx="1145232" cy="1145232"/>
        </a:xfrm>
        <a:prstGeom prst="ellipse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ORP site</a:t>
          </a:r>
        </a:p>
      </dsp:txBody>
      <dsp:txXfrm>
        <a:off x="4167098" y="2223390"/>
        <a:ext cx="809802" cy="809802"/>
      </dsp:txXfrm>
    </dsp:sp>
    <dsp:sp modelId="{51451CFC-7399-4498-A076-7CE9ED018323}">
      <dsp:nvSpPr>
        <dsp:cNvPr id="0" name=""/>
        <dsp:cNvSpPr/>
      </dsp:nvSpPr>
      <dsp:spPr>
        <a:xfrm>
          <a:off x="5237609" y="2296174"/>
          <a:ext cx="664234" cy="664234"/>
        </a:xfrm>
        <a:prstGeom prst="mathPlus">
          <a:avLst/>
        </a:prstGeom>
        <a:solidFill>
          <a:schemeClr val="accent2">
            <a:hueOff val="3121013"/>
            <a:satOff val="-3893"/>
            <a:lumOff val="91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>
        <a:off x="5325653" y="2550177"/>
        <a:ext cx="488146" cy="156228"/>
      </dsp:txXfrm>
    </dsp:sp>
    <dsp:sp modelId="{D5AA9DB6-90AF-4962-B549-0E6F82A7EF8A}">
      <dsp:nvSpPr>
        <dsp:cNvPr id="0" name=""/>
        <dsp:cNvSpPr/>
      </dsp:nvSpPr>
      <dsp:spPr>
        <a:xfrm>
          <a:off x="5994836" y="2055675"/>
          <a:ext cx="1145232" cy="1145232"/>
        </a:xfrm>
        <a:prstGeom prst="ellipse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Referral plan</a:t>
          </a:r>
        </a:p>
      </dsp:txBody>
      <dsp:txXfrm>
        <a:off x="6162551" y="2223390"/>
        <a:ext cx="809802" cy="809802"/>
      </dsp:txXfrm>
    </dsp:sp>
    <dsp:sp modelId="{E2E889DA-9039-404D-90FC-1FC5635056FA}">
      <dsp:nvSpPr>
        <dsp:cNvPr id="0" name=""/>
        <dsp:cNvSpPr/>
      </dsp:nvSpPr>
      <dsp:spPr>
        <a:xfrm>
          <a:off x="7233062" y="2296174"/>
          <a:ext cx="664234" cy="664234"/>
        </a:xfrm>
        <a:prstGeom prst="mathEqual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100" kern="1200"/>
        </a:p>
      </dsp:txBody>
      <dsp:txXfrm>
        <a:off x="7321106" y="2433006"/>
        <a:ext cx="488146" cy="390570"/>
      </dsp:txXfrm>
    </dsp:sp>
    <dsp:sp modelId="{B961D8B3-6695-4E3D-86B5-60C538578C33}">
      <dsp:nvSpPr>
        <dsp:cNvPr id="0" name=""/>
        <dsp:cNvSpPr/>
      </dsp:nvSpPr>
      <dsp:spPr>
        <a:xfrm>
          <a:off x="7990289" y="2055675"/>
          <a:ext cx="1145232" cy="1145232"/>
        </a:xfrm>
        <a:prstGeom prst="ellipse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ORP</a:t>
          </a:r>
        </a:p>
      </dsp:txBody>
      <dsp:txXfrm>
        <a:off x="8158004" y="2223390"/>
        <a:ext cx="809802" cy="8098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52E013-8E5F-4151-8F01-1D7079A4BC41}" type="datetimeFigureOut">
              <a:rPr lang="en-GB" smtClean="0"/>
              <a:t>18/01/2023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42FD4B-7126-4A73-BBC8-4DDF9E1319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74552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/>
              <a:t>Register</a:t>
            </a:r>
            <a:r>
              <a:rPr lang="nb-NO" baseline="0" dirty="0"/>
              <a:t> participants</a:t>
            </a:r>
          </a:p>
          <a:p>
            <a:r>
              <a:rPr lang="nb-NO" baseline="0" dirty="0"/>
              <a:t>Official opening and recitals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72526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/>
              <a:t>SHOW the ORP kit and how</a:t>
            </a:r>
            <a:r>
              <a:rPr lang="nb-NO" baseline="0" dirty="0"/>
              <a:t> it works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56445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Note that other filters may be tried in different areas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00647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57157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65329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80820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28C3D-267A-461E-B51C-3D69E226332C}" type="datetimeFigureOut">
              <a:rPr lang="en-AU" smtClean="0"/>
              <a:t>18/1/2023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4A10A-A621-4A95-9E59-C7F742B50D9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881692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28C3D-267A-461E-B51C-3D69E226332C}" type="datetimeFigureOut">
              <a:rPr lang="en-AU" smtClean="0"/>
              <a:t>18/1/2023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4A10A-A621-4A95-9E59-C7F742B50D9B}" type="slidenum">
              <a:rPr lang="en-AU" smtClean="0"/>
              <a:t>‹#›</a:t>
            </a:fld>
            <a:endParaRPr lang="en-AU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6A064A4-8F14-64F1-2AAF-C808DF2A2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17" y="6356349"/>
            <a:ext cx="1267202" cy="365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2095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28C3D-267A-461E-B51C-3D69E226332C}" type="datetimeFigureOut">
              <a:rPr lang="en-AU" smtClean="0"/>
              <a:t>18/1/2023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4A10A-A621-4A95-9E59-C7F742B50D9B}" type="slidenum">
              <a:rPr lang="en-AU" smtClean="0"/>
              <a:t>‹#›</a:t>
            </a:fld>
            <a:endParaRPr lang="en-AU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7CD7EA6-D6D9-63F8-0CBF-2A7E72B0F6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17" y="6356349"/>
            <a:ext cx="1267202" cy="365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2721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28C3D-267A-461E-B51C-3D69E226332C}" type="datetimeFigureOut">
              <a:rPr lang="en-AU" smtClean="0"/>
              <a:t>18/1/2023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4A10A-A621-4A95-9E59-C7F742B50D9B}" type="slidenum">
              <a:rPr lang="en-AU" smtClean="0"/>
              <a:t>‹#›</a:t>
            </a:fld>
            <a:endParaRPr lang="en-AU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7040C01-FA98-26A6-0ED1-7F2A9D5A848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17" y="6356349"/>
            <a:ext cx="1267202" cy="365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8769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28C3D-267A-461E-B51C-3D69E226332C}" type="datetimeFigureOut">
              <a:rPr lang="en-AU" smtClean="0"/>
              <a:t>18/1/2023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4A10A-A621-4A95-9E59-C7F742B50D9B}" type="slidenum">
              <a:rPr lang="en-AU" smtClean="0"/>
              <a:t>‹#›</a:t>
            </a:fld>
            <a:endParaRPr lang="en-AU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EBFA6F0-EB17-0498-FD4C-506CC730A8C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17" y="6356349"/>
            <a:ext cx="1267202" cy="365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140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28C3D-267A-461E-B51C-3D69E226332C}" type="datetimeFigureOut">
              <a:rPr lang="en-AU" smtClean="0"/>
              <a:t>18/1/2023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4A10A-A621-4A95-9E59-C7F742B50D9B}" type="slidenum">
              <a:rPr lang="en-AU" smtClean="0"/>
              <a:t>‹#›</a:t>
            </a:fld>
            <a:endParaRPr lang="en-AU"/>
          </a:p>
        </p:txBody>
      </p:sp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A2FF829-BA6E-E076-23C9-E89F8BBDF0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17" y="6356349"/>
            <a:ext cx="1267202" cy="365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481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28C3D-267A-461E-B51C-3D69E226332C}" type="datetimeFigureOut">
              <a:rPr lang="en-AU" smtClean="0"/>
              <a:t>18/1/2023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4A10A-A621-4A95-9E59-C7F742B50D9B}" type="slidenum">
              <a:rPr lang="en-AU" smtClean="0"/>
              <a:t>‹#›</a:t>
            </a:fld>
            <a:endParaRPr lang="en-AU"/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5851242-24A4-5591-249D-2D7800A90C7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17" y="6356349"/>
            <a:ext cx="1267202" cy="365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7878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28C3D-267A-461E-B51C-3D69E226332C}" type="datetimeFigureOut">
              <a:rPr lang="en-AU" smtClean="0"/>
              <a:t>18/1/2023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4A10A-A621-4A95-9E59-C7F742B50D9B}" type="slidenum">
              <a:rPr lang="en-AU" smtClean="0"/>
              <a:t>‹#›</a:t>
            </a:fld>
            <a:endParaRPr lang="en-AU"/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4A25552-217A-B1E3-8120-1B916354B2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17" y="6356349"/>
            <a:ext cx="1267202" cy="365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8513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28C3D-267A-461E-B51C-3D69E226332C}" type="datetimeFigureOut">
              <a:rPr lang="en-AU" smtClean="0"/>
              <a:t>18/1/2023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4A10A-A621-4A95-9E59-C7F742B50D9B}" type="slidenum">
              <a:rPr lang="en-AU" smtClean="0"/>
              <a:t>‹#›</a:t>
            </a:fld>
            <a:endParaRPr lang="en-AU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6EFF930-E785-3F88-858F-0D548EA2AF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17" y="6356349"/>
            <a:ext cx="1267202" cy="365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3287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28C3D-267A-461E-B51C-3D69E226332C}" type="datetimeFigureOut">
              <a:rPr lang="en-AU" smtClean="0"/>
              <a:t>18/1/2023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4A10A-A621-4A95-9E59-C7F742B50D9B}" type="slidenum">
              <a:rPr lang="en-AU" smtClean="0"/>
              <a:t>‹#›</a:t>
            </a:fld>
            <a:endParaRPr lang="en-AU"/>
          </a:p>
        </p:txBody>
      </p:sp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84F8F9-FC63-0963-27A5-CD5BD0391B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17" y="6356349"/>
            <a:ext cx="1267202" cy="365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891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28C3D-267A-461E-B51C-3D69E226332C}" type="datetimeFigureOut">
              <a:rPr lang="en-AU" smtClean="0"/>
              <a:t>18/1/2023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4A10A-A621-4A95-9E59-C7F742B50D9B}" type="slidenum">
              <a:rPr lang="en-AU" smtClean="0"/>
              <a:t>‹#›</a:t>
            </a:fld>
            <a:endParaRPr lang="en-AU"/>
          </a:p>
        </p:txBody>
      </p:sp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F2233D17-A2B5-171F-422F-AD3ADB2C39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17" y="6356349"/>
            <a:ext cx="1267202" cy="365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518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28C3D-267A-461E-B51C-3D69E226332C}" type="datetimeFigureOut">
              <a:rPr lang="en-AU" smtClean="0"/>
              <a:t>18/1/2023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44A10A-A621-4A95-9E59-C7F742B50D9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62794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11560" y="2420888"/>
            <a:ext cx="8208912" cy="1470025"/>
          </a:xfrm>
        </p:spPr>
        <p:txBody>
          <a:bodyPr>
            <a:normAutofit fontScale="90000"/>
          </a:bodyPr>
          <a:lstStyle/>
          <a:p>
            <a:pPr algn="l"/>
            <a:r>
              <a:rPr lang="fr-FR" dirty="0"/>
              <a:t>Cholera &amp; </a:t>
            </a:r>
            <a:r>
              <a:rPr lang="en-AU" dirty="0"/>
              <a:t>Oral Rehydration Therapy </a:t>
            </a:r>
            <a:r>
              <a:rPr lang="en-AU" sz="3600" dirty="0">
                <a:solidFill>
                  <a:schemeClr val="bg1">
                    <a:lumMod val="65000"/>
                  </a:schemeClr>
                </a:solidFill>
              </a:rPr>
              <a:t>Training Level 2 </a:t>
            </a:r>
            <a:r>
              <a:rPr lang="mr-IN" sz="3600" dirty="0">
                <a:solidFill>
                  <a:schemeClr val="bg1">
                    <a:lumMod val="65000"/>
                  </a:schemeClr>
                </a:solidFill>
              </a:rPr>
              <a:t>–</a:t>
            </a:r>
            <a:r>
              <a:rPr lang="en-AU" sz="3600" dirty="0">
                <a:solidFill>
                  <a:schemeClr val="bg1">
                    <a:lumMod val="65000"/>
                  </a:schemeClr>
                </a:solidFill>
              </a:rPr>
              <a:t> Emergency ORP operators</a:t>
            </a:r>
            <a:br>
              <a:rPr lang="en-AU" dirty="0">
                <a:solidFill>
                  <a:schemeClr val="bg1">
                    <a:lumMod val="65000"/>
                  </a:schemeClr>
                </a:solidFill>
              </a:rPr>
            </a:br>
            <a:br>
              <a:rPr lang="en-AU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en-AU" sz="3600" dirty="0"/>
              <a:t>Session #02a </a:t>
            </a:r>
            <a:r>
              <a:rPr lang="mr-IN" sz="3600" dirty="0"/>
              <a:t>–</a:t>
            </a:r>
            <a:r>
              <a:rPr lang="en-AU" sz="3600" dirty="0"/>
              <a:t> </a:t>
            </a:r>
            <a:br>
              <a:rPr lang="en-AU" sz="3600" dirty="0"/>
            </a:br>
            <a:r>
              <a:rPr lang="en-AU" sz="3600" dirty="0"/>
              <a:t>Setting up an Emergency ORP and a referral system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259632" y="5805264"/>
            <a:ext cx="6400800" cy="792088"/>
          </a:xfrm>
        </p:spPr>
        <p:txBody>
          <a:bodyPr/>
          <a:lstStyle/>
          <a:p>
            <a:r>
              <a:rPr lang="en-AU" dirty="0"/>
              <a:t>Date, Place</a:t>
            </a:r>
          </a:p>
          <a:p>
            <a:endParaRPr lang="en-AU" dirty="0"/>
          </a:p>
        </p:txBody>
      </p:sp>
      <p:pic>
        <p:nvPicPr>
          <p:cNvPr id="3" name="Picture 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B8AC81C-E3F0-423B-1ABD-C3FFFC62A3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0493"/>
            <a:ext cx="2749011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1781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Activities of an ORP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3764"/>
            <a:ext cx="8363272" cy="5269597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dirty="0"/>
              <a:t>Initiate </a:t>
            </a:r>
            <a:r>
              <a:rPr lang="en-US" b="1" dirty="0">
                <a:solidFill>
                  <a:srgbClr val="FF0000"/>
                </a:solidFill>
              </a:rPr>
              <a:t>early treatment of mild to moderate cases </a:t>
            </a:r>
            <a:r>
              <a:rPr lang="en-US" dirty="0"/>
              <a:t>of dehydration by giving ORS</a:t>
            </a:r>
          </a:p>
          <a:p>
            <a:pPr>
              <a:lnSpc>
                <a:spcPct val="120000"/>
              </a:lnSpc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dirty="0"/>
              <a:t>Provide an </a:t>
            </a:r>
            <a:r>
              <a:rPr lang="en-US" b="1" dirty="0">
                <a:solidFill>
                  <a:srgbClr val="FF0000"/>
                </a:solidFill>
              </a:rPr>
              <a:t>infection free environment </a:t>
            </a:r>
            <a:r>
              <a:rPr lang="en-US" dirty="0"/>
              <a:t>through strict IPC procedures</a:t>
            </a:r>
          </a:p>
          <a:p>
            <a:pPr>
              <a:lnSpc>
                <a:spcPct val="120000"/>
              </a:lnSpc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dirty="0"/>
              <a:t>Distribute key supplies such as </a:t>
            </a:r>
            <a:r>
              <a:rPr lang="en-US" b="1" dirty="0">
                <a:solidFill>
                  <a:srgbClr val="FF0000"/>
                </a:solidFill>
              </a:rPr>
              <a:t>ORS, soap and household water treatment chemicals or advice</a:t>
            </a:r>
          </a:p>
          <a:p>
            <a:pPr>
              <a:lnSpc>
                <a:spcPct val="120000"/>
              </a:lnSpc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dirty="0"/>
              <a:t>Act as a </a:t>
            </a:r>
            <a:r>
              <a:rPr lang="en-US" b="1" dirty="0">
                <a:solidFill>
                  <a:srgbClr val="FF0000"/>
                </a:solidFill>
              </a:rPr>
              <a:t>referral point for severe, or at-risk cases </a:t>
            </a:r>
            <a:r>
              <a:rPr lang="en-US" dirty="0"/>
              <a:t>to health facilities</a:t>
            </a:r>
          </a:p>
          <a:p>
            <a:pPr>
              <a:lnSpc>
                <a:spcPct val="120000"/>
              </a:lnSpc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dirty="0"/>
              <a:t>Be part of </a:t>
            </a:r>
            <a:r>
              <a:rPr lang="en-US" b="1" dirty="0">
                <a:solidFill>
                  <a:srgbClr val="FF0000"/>
                </a:solidFill>
              </a:rPr>
              <a:t>community-based surveillance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by recording all suspected cases of cholera</a:t>
            </a:r>
          </a:p>
          <a:p>
            <a:pPr>
              <a:lnSpc>
                <a:spcPct val="120000"/>
              </a:lnSpc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dirty="0"/>
              <a:t>Provide </a:t>
            </a:r>
            <a:r>
              <a:rPr lang="en-GB" b="1" dirty="0">
                <a:solidFill>
                  <a:srgbClr val="FF0000"/>
                </a:solidFill>
              </a:rPr>
              <a:t>key health and hygiene messages</a:t>
            </a:r>
            <a:r>
              <a:rPr lang="en-GB" dirty="0">
                <a:solidFill>
                  <a:srgbClr val="FF0000"/>
                </a:solidFill>
              </a:rPr>
              <a:t> </a:t>
            </a:r>
            <a:r>
              <a:rPr lang="en-GB" dirty="0"/>
              <a:t>to the community to help prevent cholera.</a:t>
            </a:r>
          </a:p>
          <a:p>
            <a:pPr>
              <a:lnSpc>
                <a:spcPct val="120000"/>
              </a:lnSpc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dirty="0"/>
              <a:t>Key point for </a:t>
            </a:r>
            <a:r>
              <a:rPr lang="en-US" b="1" dirty="0">
                <a:solidFill>
                  <a:srgbClr val="FF0000"/>
                </a:solidFill>
              </a:rPr>
              <a:t>social mobilization activities </a:t>
            </a:r>
            <a:r>
              <a:rPr lang="en-US" dirty="0"/>
              <a:t>in the community</a:t>
            </a:r>
          </a:p>
          <a:p>
            <a:pPr marL="0" indent="0">
              <a:lnSpc>
                <a:spcPct val="120000"/>
              </a:lnSpc>
              <a:buClr>
                <a:srgbClr val="C00000"/>
              </a:buCl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31864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Number of people treated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GB" dirty="0"/>
              <a:t>The kit can produce enough water to treat approximately 35 patients per day using the safe water from the filter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GB" dirty="0">
                <a:solidFill>
                  <a:srgbClr val="FF0000"/>
                </a:solidFill>
              </a:rPr>
              <a:t>You should not see more than 25-30 people per day,</a:t>
            </a:r>
            <a:r>
              <a:rPr lang="en-GB" dirty="0"/>
              <a:t> if you do, alert your ORP supervisor</a:t>
            </a:r>
          </a:p>
        </p:txBody>
      </p:sp>
      <p:pic>
        <p:nvPicPr>
          <p:cNvPr id="4098" name="Picture 2" descr="25511859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89"/>
          <a:stretch/>
        </p:blipFill>
        <p:spPr bwMode="auto">
          <a:xfrm>
            <a:off x="5724129" y="4581128"/>
            <a:ext cx="1368152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Connecteur droit 5"/>
          <p:cNvCxnSpPr/>
          <p:nvPr/>
        </p:nvCxnSpPr>
        <p:spPr>
          <a:xfrm>
            <a:off x="5364088" y="4221088"/>
            <a:ext cx="2016224" cy="208797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/>
          <p:cNvCxnSpPr/>
          <p:nvPr/>
        </p:nvCxnSpPr>
        <p:spPr>
          <a:xfrm flipH="1">
            <a:off x="5364088" y="4221088"/>
            <a:ext cx="1938971" cy="215997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51400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FA230C-9DB3-4D17-AA13-C3E5DB3FA2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needed for an ORP?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35A0DC6E-EB10-4787-8967-9DF5A053109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32441501"/>
              </p:ext>
            </p:extLst>
          </p:nvPr>
        </p:nvGraphicFramePr>
        <p:xfrm>
          <a:off x="0" y="1196752"/>
          <a:ext cx="9144000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815893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E42FF4-A563-4C46-90D7-859E6DF188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en-GB" dirty="0"/>
              <a:t>Contents of the ORP Kit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819B66-CCFF-43CE-87A0-2DB34BB34D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61662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GB" sz="2000" b="1" dirty="0"/>
              <a:t>Key Contents</a:t>
            </a:r>
          </a:p>
          <a:p>
            <a:r>
              <a:rPr lang="en-GB" sz="2000" dirty="0"/>
              <a:t>Water filter</a:t>
            </a:r>
          </a:p>
          <a:p>
            <a:r>
              <a:rPr lang="en-GB" sz="2000" dirty="0"/>
              <a:t>Sanitation platform</a:t>
            </a:r>
          </a:p>
          <a:p>
            <a:r>
              <a:rPr lang="en-GB" sz="2000" dirty="0"/>
              <a:t>Tarpaulins and rope</a:t>
            </a:r>
          </a:p>
          <a:p>
            <a:r>
              <a:rPr lang="en-GB" sz="2000" dirty="0"/>
              <a:t>Foldable chairs and table</a:t>
            </a:r>
          </a:p>
          <a:p>
            <a:r>
              <a:rPr lang="en-GB" sz="2000" dirty="0"/>
              <a:t>Buckets (with and without taps) and cleaning gear</a:t>
            </a:r>
          </a:p>
          <a:p>
            <a:r>
              <a:rPr lang="en-GB" sz="2000" dirty="0"/>
              <a:t>1 and 0.5 litre jugs, cups, spoons and washing up bowl</a:t>
            </a:r>
          </a:p>
          <a:p>
            <a:r>
              <a:rPr lang="en-GB" sz="2000" dirty="0"/>
              <a:t>Stationary: patient log, notebooks and pens, laminated reference cards, labelling materials.</a:t>
            </a:r>
          </a:p>
          <a:p>
            <a:r>
              <a:rPr lang="en-GB" sz="2000" dirty="0"/>
              <a:t>Consumables: ORS, sugar and salt, (zinc tablets), water treatment chemicals, soap, chlorine</a:t>
            </a:r>
          </a:p>
          <a:p>
            <a:r>
              <a:rPr lang="en-GB" sz="2000" dirty="0"/>
              <a:t>Visibility, protective gear and demarcation: aprons, bibs, flags and demarcation tape</a:t>
            </a:r>
          </a:p>
          <a:p>
            <a:pPr marL="0" indent="0">
              <a:buNone/>
            </a:pPr>
            <a:r>
              <a:rPr lang="en-GB" sz="2000" dirty="0">
                <a:solidFill>
                  <a:srgbClr val="FF0000"/>
                </a:solidFill>
              </a:rPr>
              <a:t>NB. Other protective gear will be provided separately from the kit due to sizing</a:t>
            </a:r>
          </a:p>
        </p:txBody>
      </p:sp>
    </p:spTree>
    <p:extLst>
      <p:ext uri="{BB962C8B-B14F-4D97-AF65-F5344CB8AC3E}">
        <p14:creationId xmlns:p14="http://schemas.microsoft.com/office/powerpoint/2010/main" val="7825350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77B278-8D58-48D8-BF0F-BF86092AF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Contents of the ORP kit </a:t>
            </a:r>
          </a:p>
        </p:txBody>
      </p:sp>
      <p:pic>
        <p:nvPicPr>
          <p:cNvPr id="6" name="Content Placeholder 5" descr="ORP Kit 2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6" r="397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553865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ORP kit Contents: Water Filter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6582" y="1417638"/>
            <a:ext cx="6329634" cy="5165724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Clr>
                <a:srgbClr val="C00000"/>
              </a:buClr>
              <a:buNone/>
            </a:pPr>
            <a:r>
              <a:rPr lang="en-GB" b="1" dirty="0"/>
              <a:t>Two 20 -litre containers that stack on top of one another.</a:t>
            </a:r>
            <a:r>
              <a:rPr lang="en-GB" dirty="0"/>
              <a:t> </a:t>
            </a:r>
          </a:p>
          <a:p>
            <a:pPr>
              <a:lnSpc>
                <a:spcPct val="120000"/>
              </a:lnSpc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GB" dirty="0"/>
              <a:t>The first contains two </a:t>
            </a:r>
            <a:r>
              <a:rPr lang="en-GB" b="1" dirty="0">
                <a:solidFill>
                  <a:srgbClr val="C00000"/>
                </a:solidFill>
              </a:rPr>
              <a:t>ceramic filters </a:t>
            </a:r>
            <a:r>
              <a:rPr lang="en-GB" dirty="0"/>
              <a:t>that provide clean water using gravity filtration</a:t>
            </a:r>
            <a:r>
              <a:rPr lang="en-AU" dirty="0"/>
              <a:t> </a:t>
            </a:r>
          </a:p>
          <a:p>
            <a:pPr lvl="1">
              <a:lnSpc>
                <a:spcPct val="120000"/>
              </a:lnSpc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GB" dirty="0"/>
              <a:t>The filters stop 99% of all bacteria and viruses (germs) </a:t>
            </a:r>
          </a:p>
          <a:p>
            <a:pPr>
              <a:lnSpc>
                <a:spcPct val="120000"/>
              </a:lnSpc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GB" dirty="0"/>
              <a:t>They produce </a:t>
            </a:r>
            <a:r>
              <a:rPr lang="en-GB" b="1" dirty="0">
                <a:solidFill>
                  <a:srgbClr val="C00000"/>
                </a:solidFill>
              </a:rPr>
              <a:t>2 litres of water per hour</a:t>
            </a:r>
            <a:r>
              <a:rPr lang="en-AU" b="1" dirty="0">
                <a:solidFill>
                  <a:srgbClr val="C00000"/>
                </a:solidFill>
              </a:rPr>
              <a:t> </a:t>
            </a:r>
          </a:p>
          <a:p>
            <a:pPr>
              <a:lnSpc>
                <a:spcPct val="120000"/>
              </a:lnSpc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GB" dirty="0"/>
              <a:t>They </a:t>
            </a:r>
            <a:r>
              <a:rPr lang="en-GB" b="1" dirty="0">
                <a:solidFill>
                  <a:srgbClr val="C00000"/>
                </a:solidFill>
              </a:rPr>
              <a:t>provide clean safe water </a:t>
            </a:r>
            <a:r>
              <a:rPr lang="en-GB" dirty="0"/>
              <a:t>without having to add chemicals:</a:t>
            </a:r>
          </a:p>
          <a:p>
            <a:pPr lvl="1">
              <a:lnSpc>
                <a:spcPct val="120000"/>
              </a:lnSpc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GB" dirty="0"/>
              <a:t>Better acceptability </a:t>
            </a:r>
          </a:p>
          <a:p>
            <a:pPr lvl="1">
              <a:lnSpc>
                <a:spcPct val="120000"/>
              </a:lnSpc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GB" dirty="0"/>
              <a:t>Better taste of ORS</a:t>
            </a:r>
          </a:p>
          <a:p>
            <a:pPr lvl="1">
              <a:lnSpc>
                <a:spcPct val="120000"/>
              </a:lnSpc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GB" dirty="0"/>
              <a:t>ORP has enough clean and safe water at all times</a:t>
            </a:r>
            <a:r>
              <a:rPr lang="en-AU" dirty="0"/>
              <a:t> 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CBE024-8F19-44B0-94A3-F35935AEE683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7205" y="1600200"/>
            <a:ext cx="2700213" cy="34129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818340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E490FC-A52E-433A-AA40-F8F1005638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ORP Kit Contents: Water Filter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D65FC9-D5E5-407C-A379-F43ECD7BCB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4906888" cy="4853136"/>
          </a:xfrm>
        </p:spPr>
        <p:txBody>
          <a:bodyPr>
            <a:normAutofit lnSpcReduction="10000"/>
          </a:bodyPr>
          <a:lstStyle/>
          <a:p>
            <a:pPr marL="0" indent="0">
              <a:buClr>
                <a:srgbClr val="C00000"/>
              </a:buClr>
              <a:buNone/>
            </a:pPr>
            <a:r>
              <a:rPr lang="en-US" b="1" dirty="0"/>
              <a:t>Ceramic filter candle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GB" dirty="0"/>
              <a:t>Water passes from the outside of the candle to the inside, leaving particles of dirt, bacteria, etc. on the outside of the ceramic. 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GB" dirty="0"/>
              <a:t>The filtered water then passes out of the candle through the mount.</a:t>
            </a:r>
            <a:endParaRPr lang="en-US" dirty="0"/>
          </a:p>
        </p:txBody>
      </p:sp>
      <p:pic>
        <p:nvPicPr>
          <p:cNvPr id="4" name="Picture 3" descr="Filter candle">
            <a:extLst>
              <a:ext uri="{FF2B5EF4-FFF2-40B4-BE49-F238E27FC236}">
                <a16:creationId xmlns:a16="http://schemas.microsoft.com/office/drawing/2014/main" id="{B09533A1-4C49-46FF-A650-7031AAC07C1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916832"/>
            <a:ext cx="3031207" cy="15751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287360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E490FC-A52E-433A-AA40-F8F1005638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ORP Kit Contents: Sanitation Platform </a:t>
            </a:r>
          </a:p>
        </p:txBody>
      </p:sp>
      <p:pic>
        <p:nvPicPr>
          <p:cNvPr id="7" name="Content Placeholder 3" descr="Sanplat.jp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8509" b="-18509"/>
          <a:stretch/>
        </p:blipFill>
        <p:spPr>
          <a:xfrm>
            <a:off x="1902532" y="1440018"/>
            <a:ext cx="5338936" cy="4421088"/>
          </a:xfrm>
        </p:spPr>
      </p:pic>
    </p:spTree>
    <p:extLst>
      <p:ext uri="{BB962C8B-B14F-4D97-AF65-F5344CB8AC3E}">
        <p14:creationId xmlns:p14="http://schemas.microsoft.com/office/powerpoint/2010/main" val="4398011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E490FC-A52E-433A-AA40-F8F1005638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ORP Kit Contents: Tarpaulins </a:t>
            </a:r>
          </a:p>
        </p:txBody>
      </p:sp>
      <p:pic>
        <p:nvPicPr>
          <p:cNvPr id="6" name="Content Placeholder 5" descr="tarpualin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1006" b="-31006"/>
          <a:stretch>
            <a:fillRect/>
          </a:stretch>
        </p:blipFill>
        <p:spPr>
          <a:xfrm>
            <a:off x="457200" y="1600200"/>
            <a:ext cx="3638550" cy="4421188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E54731E-AB40-416F-A170-8987B3EC6966}"/>
              </a:ext>
            </a:extLst>
          </p:cNvPr>
          <p:cNvSpPr txBox="1"/>
          <p:nvPr/>
        </p:nvSpPr>
        <p:spPr>
          <a:xfrm>
            <a:off x="4572000" y="1268761"/>
            <a:ext cx="424847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Use for shelter from rain or sun with use of rope.</a:t>
            </a:r>
          </a:p>
          <a:p>
            <a:endParaRPr lang="en-GB" sz="2400" dirty="0"/>
          </a:p>
          <a:p>
            <a:r>
              <a:rPr lang="en-GB" sz="2400" dirty="0"/>
              <a:t>Use for IPC. Tarpaulin is easy to clean and so may be used as a ground sheet on which the patients sit.</a:t>
            </a:r>
          </a:p>
          <a:p>
            <a:endParaRPr lang="en-GB" sz="2400" dirty="0"/>
          </a:p>
          <a:p>
            <a:r>
              <a:rPr lang="en-GB" sz="2400" dirty="0"/>
              <a:t>Use for the superstructure of a latrine</a:t>
            </a:r>
          </a:p>
          <a:p>
            <a:endParaRPr lang="en-GB" sz="2400" dirty="0"/>
          </a:p>
          <a:p>
            <a:r>
              <a:rPr lang="en-GB" sz="2400" dirty="0"/>
              <a:t>To cover benches or chairs preventing contamination of furniture from community</a:t>
            </a:r>
          </a:p>
        </p:txBody>
      </p:sp>
    </p:spTree>
    <p:extLst>
      <p:ext uri="{BB962C8B-B14F-4D97-AF65-F5344CB8AC3E}">
        <p14:creationId xmlns:p14="http://schemas.microsoft.com/office/powerpoint/2010/main" val="5060927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E490FC-A52E-433A-AA40-F8F1005638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ORP Kit Contents: Furniture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E54731E-AB40-416F-A170-8987B3EC6966}"/>
              </a:ext>
            </a:extLst>
          </p:cNvPr>
          <p:cNvSpPr txBox="1"/>
          <p:nvPr/>
        </p:nvSpPr>
        <p:spPr>
          <a:xfrm>
            <a:off x="4572000" y="1268761"/>
            <a:ext cx="424847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The kit will contain basic furniture: two chairs and a table.</a:t>
            </a:r>
          </a:p>
          <a:p>
            <a:endParaRPr lang="en-GB" sz="2400" dirty="0"/>
          </a:p>
          <a:p>
            <a:r>
              <a:rPr lang="en-GB" sz="2400" dirty="0"/>
              <a:t>A NS may choose to add items of furniture to the basic kit or furniture may have to be provided by the community</a:t>
            </a:r>
          </a:p>
          <a:p>
            <a:endParaRPr lang="en-GB" sz="2400" dirty="0"/>
          </a:p>
          <a:p>
            <a:r>
              <a:rPr lang="en-GB" sz="2400" dirty="0"/>
              <a:t>Bare in mind that furniture may become stigmatized or damaged</a:t>
            </a:r>
          </a:p>
          <a:p>
            <a:endParaRPr lang="en-GB" sz="2400" dirty="0"/>
          </a:p>
          <a:p>
            <a:r>
              <a:rPr lang="en-GB" sz="2400" dirty="0"/>
              <a:t>Borrowed furniture may be protected using tarpaulins</a:t>
            </a:r>
          </a:p>
        </p:txBody>
      </p:sp>
      <p:pic>
        <p:nvPicPr>
          <p:cNvPr id="7" name="Picture 6" descr="chairs and table 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988840"/>
            <a:ext cx="4080362" cy="2852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8433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D6079F-1030-4BF3-B784-C3584D8DC4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Session 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49AF94-562E-46F4-94C6-8B6F6C5CF1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latinLnBrk="1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GB" dirty="0"/>
              <a:t>What is an ORP  </a:t>
            </a:r>
          </a:p>
          <a:p>
            <a:pPr lvl="0" latinLnBrk="1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GB" dirty="0"/>
              <a:t>When to set up an ORP ?</a:t>
            </a:r>
          </a:p>
          <a:p>
            <a:pPr lvl="0" latinLnBrk="1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GB" dirty="0"/>
              <a:t>Activities of an ORP</a:t>
            </a:r>
          </a:p>
          <a:p>
            <a:pPr lvl="0" latinLnBrk="1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dirty="0"/>
              <a:t>Treatment Capacity</a:t>
            </a:r>
          </a:p>
          <a:p>
            <a:pPr lvl="0" latinLnBrk="1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GB" dirty="0"/>
              <a:t>ORP kit contents </a:t>
            </a:r>
          </a:p>
        </p:txBody>
      </p:sp>
    </p:spTree>
    <p:extLst>
      <p:ext uri="{BB962C8B-B14F-4D97-AF65-F5344CB8AC3E}">
        <p14:creationId xmlns:p14="http://schemas.microsoft.com/office/powerpoint/2010/main" val="36767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E490FC-A52E-433A-AA40-F8F1005638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ORP Kit Contents: Buckets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E54731E-AB40-416F-A170-8987B3EC6966}"/>
              </a:ext>
            </a:extLst>
          </p:cNvPr>
          <p:cNvSpPr txBox="1"/>
          <p:nvPr/>
        </p:nvSpPr>
        <p:spPr>
          <a:xfrm>
            <a:off x="3923928" y="1268761"/>
            <a:ext cx="504056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Buckets will have different purposes. The kit contains some buckets with taps and others without.</a:t>
            </a:r>
          </a:p>
          <a:p>
            <a:endParaRPr lang="en-GB" sz="2400" dirty="0"/>
          </a:p>
          <a:p>
            <a:r>
              <a:rPr lang="en-GB" sz="2400" dirty="0"/>
              <a:t>Buckets will be used to mix different chlorine solutions; for handwashing points; for cleaning; and will also be given to patients if they need to vomit or cannot get to the toilet.</a:t>
            </a:r>
          </a:p>
          <a:p>
            <a:endParaRPr lang="en-GB" sz="2400" dirty="0"/>
          </a:p>
          <a:p>
            <a:r>
              <a:rPr lang="en-GB" sz="2400" dirty="0"/>
              <a:t>All buckets should be clearly labelled in terms of purpose or indicating the type of chlorine solution contained</a:t>
            </a:r>
          </a:p>
        </p:txBody>
      </p:sp>
      <p:pic>
        <p:nvPicPr>
          <p:cNvPr id="6" name="Picture 5" descr="Buckets in CTC 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556792"/>
            <a:ext cx="3456384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7490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E490FC-A52E-433A-AA40-F8F1005638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ORP Kit Contents: Plastics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3D2CF6-CBA7-4352-B59E-1A5FA8D84CDB}"/>
              </a:ext>
            </a:extLst>
          </p:cNvPr>
          <p:cNvSpPr txBox="1"/>
          <p:nvPr/>
        </p:nvSpPr>
        <p:spPr>
          <a:xfrm>
            <a:off x="4283968" y="1268760"/>
            <a:ext cx="453650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Plastics will get broken so keep a record of how many jugs and cups are useable.</a:t>
            </a:r>
          </a:p>
          <a:p>
            <a:endParaRPr lang="en-GB" sz="2400" dirty="0"/>
          </a:p>
          <a:p>
            <a:r>
              <a:rPr lang="en-GB" sz="2400" dirty="0"/>
              <a:t>Do not allow patients that are referred or that are going home to leave with cups. Mixed ORS should be put in bottles</a:t>
            </a:r>
          </a:p>
          <a:p>
            <a:endParaRPr lang="en-GB" sz="2400" dirty="0"/>
          </a:p>
          <a:p>
            <a:r>
              <a:rPr lang="en-GB" sz="2400" dirty="0"/>
              <a:t>Ensure there is a system in place so that it is clear which jugs/cups are clean and which are dirty</a:t>
            </a:r>
          </a:p>
        </p:txBody>
      </p:sp>
      <p:pic>
        <p:nvPicPr>
          <p:cNvPr id="7" name="Picture 6" descr="Plastic jars 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2990" y="1895842"/>
            <a:ext cx="4382127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7773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E490FC-A52E-433A-AA40-F8F1005638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ORP Kit Contents: Stationary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D8044CF-0E6D-46E1-9C94-850652EE5EDF}"/>
              </a:ext>
            </a:extLst>
          </p:cNvPr>
          <p:cNvSpPr txBox="1"/>
          <p:nvPr/>
        </p:nvSpPr>
        <p:spPr>
          <a:xfrm>
            <a:off x="4211960" y="1124744"/>
            <a:ext cx="4474840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400" dirty="0"/>
          </a:p>
          <a:p>
            <a:r>
              <a:rPr lang="en-GB" sz="2400" dirty="0"/>
              <a:t>A log book for the documenting of cases will be provided and should be strictly kept.</a:t>
            </a:r>
          </a:p>
          <a:p>
            <a:endParaRPr lang="en-GB" sz="2400" dirty="0"/>
          </a:p>
          <a:p>
            <a:r>
              <a:rPr lang="en-GB" sz="2400" dirty="0"/>
              <a:t>Labelling stationary and signs will be provided for buckets, but also to guide patient flow along with sticky tape.</a:t>
            </a:r>
          </a:p>
          <a:p>
            <a:endParaRPr lang="en-GB" sz="2400" dirty="0"/>
          </a:p>
          <a:p>
            <a:r>
              <a:rPr lang="en-GB" sz="2400" dirty="0"/>
              <a:t>Laminated reference/cheat cards will be provided which are to help volunteers who may have forgotten parts of their training.</a:t>
            </a:r>
          </a:p>
          <a:p>
            <a:endParaRPr lang="en-GB" dirty="0"/>
          </a:p>
          <a:p>
            <a:endParaRPr lang="en-GB" dirty="0"/>
          </a:p>
        </p:txBody>
      </p:sp>
      <p:pic>
        <p:nvPicPr>
          <p:cNvPr id="7" name="Picture 6" descr="stationary B&amp;W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916832"/>
            <a:ext cx="3188072" cy="318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3150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0B58C7-B290-4DF8-8AA1-F86423563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ORP Kit Contents: Consumables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BAD686-C419-4936-9B8D-2AFC7EB316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dirty="0"/>
              <a:t>ORS and chlorine will be distributed to the ORP volunteers separately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dirty="0"/>
              <a:t>Remember to inform your ORP supervisor if you are running low on any of these items</a:t>
            </a:r>
          </a:p>
        </p:txBody>
      </p:sp>
      <p:pic>
        <p:nvPicPr>
          <p:cNvPr id="4" name="Graphic 4" descr="Warning">
            <a:extLst>
              <a:ext uri="{FF2B5EF4-FFF2-40B4-BE49-F238E27FC236}">
                <a16:creationId xmlns:a16="http://schemas.microsoft.com/office/drawing/2014/main" id="{5784C891-BB14-4CE1-82B0-BA53CDA77D60}"/>
              </a:ext>
            </a:extLst>
          </p:cNvPr>
          <p:cNvPicPr/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75856" y="3789040"/>
            <a:ext cx="2385551" cy="2149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4986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E490FC-A52E-433A-AA40-F8F1005638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ORP Kit Contents: Visibility, Protective Gear and Demarcation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D8044CF-0E6D-46E1-9C94-850652EE5EDF}"/>
              </a:ext>
            </a:extLst>
          </p:cNvPr>
          <p:cNvSpPr txBox="1"/>
          <p:nvPr/>
        </p:nvSpPr>
        <p:spPr>
          <a:xfrm>
            <a:off x="4283968" y="1417638"/>
            <a:ext cx="4402832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400" dirty="0"/>
          </a:p>
          <a:p>
            <a:r>
              <a:rPr lang="en-GB" sz="2400" dirty="0"/>
              <a:t>Aprons, bibs and flags will be provided for both visibility and protection purposes</a:t>
            </a:r>
          </a:p>
          <a:p>
            <a:endParaRPr lang="en-GB" sz="2400" dirty="0"/>
          </a:p>
          <a:p>
            <a:r>
              <a:rPr lang="en-GB" sz="2400" dirty="0"/>
              <a:t>Note that personal protective gear will be provided separately to each volunteer due to sizing</a:t>
            </a:r>
          </a:p>
          <a:p>
            <a:endParaRPr lang="en-GB" sz="2400" dirty="0"/>
          </a:p>
          <a:p>
            <a:r>
              <a:rPr lang="en-GB" sz="2400" dirty="0"/>
              <a:t>Demarcation tape is included which should be used to define the area of the ORP and also to indicate patient control and flow.</a:t>
            </a:r>
            <a:endParaRPr lang="en-GB" dirty="0"/>
          </a:p>
          <a:p>
            <a:endParaRPr lang="en-GB" dirty="0"/>
          </a:p>
        </p:txBody>
      </p:sp>
      <p:pic>
        <p:nvPicPr>
          <p:cNvPr id="7" name="Picture 6" descr="Plastic jars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61377" y="2362660"/>
            <a:ext cx="4177519" cy="3133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940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89B9C-17DA-4DAB-8AC4-4778E89569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ORPs in an Urban Context: OR Corners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597A7D-7B48-4406-9407-F9C50F4DD18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u="sng" dirty="0"/>
              <a:t>Urban</a:t>
            </a:r>
          </a:p>
          <a:p>
            <a:pPr>
              <a:buFont typeface="Wingdings" charset="2"/>
              <a:buChar char="§"/>
            </a:pPr>
            <a:r>
              <a:rPr lang="en-GB" dirty="0"/>
              <a:t>Safe water more likely to be available nearby</a:t>
            </a:r>
          </a:p>
          <a:p>
            <a:pPr>
              <a:buFont typeface="Wingdings" charset="2"/>
              <a:buChar char="§"/>
            </a:pPr>
            <a:r>
              <a:rPr lang="en-GB" dirty="0"/>
              <a:t>Health facilities more likely to be nearby</a:t>
            </a:r>
          </a:p>
          <a:p>
            <a:pPr>
              <a:buFont typeface="Wingdings" charset="2"/>
              <a:buChar char="§"/>
            </a:pPr>
            <a:r>
              <a:rPr lang="en-GB" dirty="0"/>
              <a:t>Households more densely situated</a:t>
            </a:r>
          </a:p>
          <a:p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21F9B7-1F96-4111-BB5B-D20165DD12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244280" cy="4525963"/>
          </a:xfrm>
        </p:spPr>
        <p:txBody>
          <a:bodyPr/>
          <a:lstStyle/>
          <a:p>
            <a:pPr marL="0" indent="0">
              <a:buNone/>
            </a:pPr>
            <a:r>
              <a:rPr lang="en-GB" u="sng" dirty="0"/>
              <a:t>Rural</a:t>
            </a:r>
          </a:p>
          <a:p>
            <a:pPr>
              <a:buFont typeface="Wingdings" charset="2"/>
              <a:buChar char="§"/>
            </a:pPr>
            <a:r>
              <a:rPr lang="en-GB" dirty="0"/>
              <a:t>Safe water less available</a:t>
            </a:r>
          </a:p>
          <a:p>
            <a:pPr>
              <a:buFont typeface="Wingdings" charset="2"/>
              <a:buChar char="§"/>
            </a:pPr>
            <a:r>
              <a:rPr lang="en-GB" dirty="0"/>
              <a:t>Distant Health centers</a:t>
            </a:r>
          </a:p>
          <a:p>
            <a:pPr>
              <a:buFont typeface="Wingdings" charset="2"/>
              <a:buChar char="§"/>
            </a:pPr>
            <a:r>
              <a:rPr lang="en-GB" dirty="0"/>
              <a:t>Scattered households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061252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E490FC-A52E-433A-AA40-F8F1005638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Activity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D65FC9-D5E5-407C-A379-F43ECD7BCB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603650"/>
          </a:xfrm>
        </p:spPr>
        <p:txBody>
          <a:bodyPr>
            <a:normAutofit/>
          </a:bodyPr>
          <a:lstStyle/>
          <a:p>
            <a:pPr marL="0" indent="0">
              <a:buClr>
                <a:srgbClr val="C00000"/>
              </a:buClr>
              <a:buNone/>
            </a:pPr>
            <a:r>
              <a:rPr lang="en-US" dirty="0">
                <a:solidFill>
                  <a:srgbClr val="558ED5"/>
                </a:solidFill>
              </a:rPr>
              <a:t>Prepare your ORP deployment.</a:t>
            </a:r>
          </a:p>
          <a:p>
            <a:pPr marL="0" indent="0">
              <a:buClr>
                <a:srgbClr val="C00000"/>
              </a:buClr>
              <a:buNone/>
            </a:pPr>
            <a:r>
              <a:rPr lang="en-US" dirty="0">
                <a:solidFill>
                  <a:srgbClr val="558ED5"/>
                </a:solidFill>
              </a:rPr>
              <a:t>Make a list of all items needed to be ready to operate tomorrow morning.</a:t>
            </a:r>
          </a:p>
          <a:p>
            <a:pPr marL="0" indent="0">
              <a:buClr>
                <a:srgbClr val="C00000"/>
              </a:buClr>
              <a:buNone/>
            </a:pPr>
            <a:r>
              <a:rPr lang="en-US" dirty="0">
                <a:solidFill>
                  <a:srgbClr val="558ED5"/>
                </a:solidFill>
              </a:rPr>
              <a:t>Look at what is already present in the ORP kit and list additional items you would need to procure either from the community or the Red Cross.</a:t>
            </a:r>
          </a:p>
        </p:txBody>
      </p:sp>
    </p:spTree>
    <p:extLst>
      <p:ext uri="{BB962C8B-B14F-4D97-AF65-F5344CB8AC3E}">
        <p14:creationId xmlns:p14="http://schemas.microsoft.com/office/powerpoint/2010/main" val="15872727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E490FC-A52E-433A-AA40-F8F1005638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27015745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ORP = Oral rehydration point</a:t>
            </a:r>
          </a:p>
        </p:txBody>
      </p:sp>
      <p:sp>
        <p:nvSpPr>
          <p:cNvPr id="8" name="AutoShape 2" descr="Image result for oral rehydration point">
            <a:extLst>
              <a:ext uri="{FF2B5EF4-FFF2-40B4-BE49-F238E27FC236}">
                <a16:creationId xmlns:a16="http://schemas.microsoft.com/office/drawing/2014/main" id="{2F0701F2-D3FF-472C-9A43-E032873B418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714500" y="1285875"/>
            <a:ext cx="571500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6" descr="Image result for oral rehydration point">
            <a:extLst>
              <a:ext uri="{FF2B5EF4-FFF2-40B4-BE49-F238E27FC236}">
                <a16:creationId xmlns:a16="http://schemas.microsoft.com/office/drawing/2014/main" id="{9AFCCB05-BAE6-494B-B68C-4C848F222F9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866900" y="1438275"/>
            <a:ext cx="571500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925CFD1-75DE-4C33-B373-669EC20861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340768"/>
            <a:ext cx="6603454" cy="495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065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B162B7-9D4B-4CA9-85EF-E1D5E481F6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an ORP?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FFEE15-C861-47A6-A222-4E5FDD62F2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dirty="0"/>
              <a:t>An ORP is a </a:t>
            </a:r>
            <a:r>
              <a:rPr lang="en-US" b="1" dirty="0">
                <a:solidFill>
                  <a:srgbClr val="C00000"/>
                </a:solidFill>
              </a:rPr>
              <a:t>point of entry, at community level, to AWD / cholera treatment and referral </a:t>
            </a:r>
            <a:r>
              <a:rPr lang="en-US" dirty="0"/>
              <a:t>- able to handle a significant number of suspected cholera / AWD patients.</a:t>
            </a:r>
          </a:p>
          <a:p>
            <a:pPr marL="0" indent="0">
              <a:lnSpc>
                <a:spcPct val="110000"/>
              </a:lnSpc>
              <a:buNone/>
            </a:pPr>
            <a:endParaRPr lang="en-US" dirty="0"/>
          </a:p>
          <a:p>
            <a:pPr marL="0" indent="0">
              <a:lnSpc>
                <a:spcPct val="110000"/>
              </a:lnSpc>
              <a:buNone/>
            </a:pPr>
            <a:r>
              <a:rPr lang="en-US" dirty="0"/>
              <a:t>The </a:t>
            </a:r>
            <a:r>
              <a:rPr lang="en-US" b="1" dirty="0">
                <a:solidFill>
                  <a:srgbClr val="C00000"/>
                </a:solidFill>
              </a:rPr>
              <a:t>RCRC has created an ORP kit </a:t>
            </a:r>
            <a:r>
              <a:rPr lang="en-US" dirty="0"/>
              <a:t>that contains all materials necessary for one or several ORP volunteers to successfully provide these services at community level</a:t>
            </a:r>
          </a:p>
        </p:txBody>
      </p:sp>
    </p:spTree>
    <p:extLst>
      <p:ext uri="{BB962C8B-B14F-4D97-AF65-F5344CB8AC3E}">
        <p14:creationId xmlns:p14="http://schemas.microsoft.com/office/powerpoint/2010/main" val="28127681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D6079F-1030-4BF3-B784-C3584D8DC4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rmAutofit/>
          </a:bodyPr>
          <a:lstStyle/>
          <a:p>
            <a:pPr latinLnBrk="1"/>
            <a:r>
              <a:rPr lang="en-GB" dirty="0"/>
              <a:t>What is an ORP 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49AF94-562E-46F4-94C6-8B6F6C5CF1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1412776"/>
            <a:ext cx="8928992" cy="4752528"/>
          </a:xfrm>
        </p:spPr>
        <p:txBody>
          <a:bodyPr>
            <a:normAutofit fontScale="92500" lnSpcReduction="20000"/>
          </a:bodyPr>
          <a:lstStyle/>
          <a:p>
            <a:pPr lvl="0" latinLnBrk="1">
              <a:buClr>
                <a:srgbClr val="C00000"/>
              </a:buClr>
              <a:buFont typeface="Wingdings" charset="2"/>
              <a:buChar char="§"/>
            </a:pPr>
            <a:r>
              <a:rPr lang="en-GB" sz="2800" dirty="0"/>
              <a:t>Contrary to the ORT volunteer system (available at all </a:t>
            </a:r>
            <a:br>
              <a:rPr lang="en-GB" sz="2800" dirty="0"/>
            </a:br>
            <a:r>
              <a:rPr lang="en-GB" sz="2800" dirty="0"/>
              <a:t>times), an ORP is meant to be deployed </a:t>
            </a:r>
            <a:r>
              <a:rPr lang="en-GB" sz="2800" dirty="0">
                <a:solidFill>
                  <a:srgbClr val="FF0000"/>
                </a:solidFill>
              </a:rPr>
              <a:t>temporarily</a:t>
            </a:r>
            <a:r>
              <a:rPr lang="en-GB" sz="2800" dirty="0"/>
              <a:t> </a:t>
            </a:r>
            <a:br>
              <a:rPr lang="en-GB" sz="2800" dirty="0"/>
            </a:br>
            <a:r>
              <a:rPr lang="en-GB" sz="2800" dirty="0">
                <a:solidFill>
                  <a:srgbClr val="FF0000"/>
                </a:solidFill>
              </a:rPr>
              <a:t>during a AWD/Cholera outbreak </a:t>
            </a:r>
            <a:r>
              <a:rPr lang="en-GB" sz="2800" dirty="0"/>
              <a:t>(emergency response)</a:t>
            </a:r>
          </a:p>
          <a:p>
            <a:pPr marL="0" lvl="0" indent="0" latinLnBrk="1">
              <a:buClr>
                <a:srgbClr val="C00000"/>
              </a:buClr>
              <a:buNone/>
            </a:pPr>
            <a:endParaRPr lang="en-GB" sz="2800" dirty="0"/>
          </a:p>
          <a:p>
            <a:pPr lvl="0" latinLnBrk="1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GB" sz="2800" dirty="0"/>
              <a:t>It is a </a:t>
            </a:r>
            <a:r>
              <a:rPr lang="en-GB" sz="2800" dirty="0">
                <a:solidFill>
                  <a:srgbClr val="FF0000"/>
                </a:solidFill>
              </a:rPr>
              <a:t>visible</a:t>
            </a:r>
            <a:r>
              <a:rPr lang="en-GB" sz="2800" dirty="0"/>
              <a:t> structure in a </a:t>
            </a:r>
            <a:r>
              <a:rPr lang="en-GB" sz="2800" dirty="0">
                <a:solidFill>
                  <a:srgbClr val="FF0000"/>
                </a:solidFill>
              </a:rPr>
              <a:t>clearly defined area </a:t>
            </a:r>
            <a:r>
              <a:rPr lang="en-GB" sz="2800" dirty="0"/>
              <a:t>that is open   12 hours a day, and where security permits and cases require,  up to 24 hours a day</a:t>
            </a:r>
          </a:p>
          <a:p>
            <a:pPr lvl="0" latinLnBrk="1">
              <a:buClr>
                <a:srgbClr val="C00000"/>
              </a:buClr>
              <a:buFont typeface="Wingdings" panose="05000000000000000000" pitchFamily="2" charset="2"/>
              <a:buChar char="§"/>
            </a:pPr>
            <a:endParaRPr lang="en-GB" sz="2800" dirty="0"/>
          </a:p>
          <a:p>
            <a:pPr lvl="0" latinLnBrk="1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GB" sz="2800" dirty="0"/>
              <a:t>It is more operational with access to </a:t>
            </a:r>
            <a:r>
              <a:rPr lang="en-GB" sz="2800" dirty="0">
                <a:solidFill>
                  <a:srgbClr val="FF0000"/>
                </a:solidFill>
              </a:rPr>
              <a:t>treated water</a:t>
            </a:r>
            <a:r>
              <a:rPr lang="en-GB" sz="2800" dirty="0"/>
              <a:t>, </a:t>
            </a:r>
            <a:r>
              <a:rPr lang="en-GB" sz="2800" dirty="0">
                <a:solidFill>
                  <a:srgbClr val="FF0000"/>
                </a:solidFill>
              </a:rPr>
              <a:t>sanitation</a:t>
            </a:r>
            <a:r>
              <a:rPr lang="en-GB" sz="2800" dirty="0"/>
              <a:t>  and a strong </a:t>
            </a:r>
            <a:r>
              <a:rPr lang="en-GB" sz="2800" dirty="0">
                <a:solidFill>
                  <a:srgbClr val="FF0000"/>
                </a:solidFill>
              </a:rPr>
              <a:t>Infection Prevention and Control (IPC) </a:t>
            </a:r>
            <a:r>
              <a:rPr lang="en-GB" sz="2800" dirty="0"/>
              <a:t>element</a:t>
            </a:r>
          </a:p>
          <a:p>
            <a:pPr marL="0" lvl="0" indent="0" latinLnBrk="1">
              <a:buClr>
                <a:srgbClr val="C00000"/>
              </a:buClr>
              <a:buNone/>
            </a:pPr>
            <a:endParaRPr lang="en-GB" sz="2800" dirty="0"/>
          </a:p>
          <a:p>
            <a:pPr lvl="0" latinLnBrk="1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GB" sz="2800" dirty="0"/>
              <a:t>It is manned by a minimum of 2 volunteers, preferably 4           (on rotation)</a:t>
            </a:r>
          </a:p>
        </p:txBody>
      </p:sp>
    </p:spTree>
    <p:extLst>
      <p:ext uri="{BB962C8B-B14F-4D97-AF65-F5344CB8AC3E}">
        <p14:creationId xmlns:p14="http://schemas.microsoft.com/office/powerpoint/2010/main" val="10008068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D6079F-1030-4BF3-B784-C3584D8DC4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atinLnBrk="1"/>
            <a:r>
              <a:rPr lang="en-GB" dirty="0"/>
              <a:t>When to set up an ORP 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49AF94-562E-46F4-94C6-8B6F6C5CF1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339984"/>
            <a:ext cx="9144000" cy="4897328"/>
          </a:xfrm>
        </p:spPr>
        <p:txBody>
          <a:bodyPr>
            <a:normAutofit/>
          </a:bodyPr>
          <a:lstStyle/>
          <a:p>
            <a:pPr lvl="0" latinLnBrk="1">
              <a:buClr>
                <a:srgbClr val="C00000"/>
              </a:buClr>
              <a:buFont typeface="Wingdings" charset="2"/>
              <a:buChar char="§"/>
            </a:pPr>
            <a:r>
              <a:rPr lang="fr-FR" dirty="0"/>
              <a:t>An ORP </a:t>
            </a:r>
            <a:r>
              <a:rPr lang="fr-FR" dirty="0" err="1"/>
              <a:t>should</a:t>
            </a:r>
            <a:r>
              <a:rPr lang="fr-FR" dirty="0"/>
              <a:t> </a:t>
            </a:r>
            <a:r>
              <a:rPr lang="fr-FR" dirty="0" err="1"/>
              <a:t>be</a:t>
            </a:r>
            <a:r>
              <a:rPr lang="fr-FR" dirty="0"/>
              <a:t> deployed </a:t>
            </a:r>
            <a:r>
              <a:rPr lang="fr-FR" dirty="0" err="1">
                <a:solidFill>
                  <a:srgbClr val="FF0000"/>
                </a:solidFill>
              </a:rPr>
              <a:t>during</a:t>
            </a:r>
            <a:r>
              <a:rPr lang="fr-FR" dirty="0">
                <a:solidFill>
                  <a:srgbClr val="FF0000"/>
                </a:solidFill>
              </a:rPr>
              <a:t> an AWD/Cholera outbreak </a:t>
            </a:r>
            <a:r>
              <a:rPr lang="fr-FR" dirty="0"/>
              <a:t>(emergency response)</a:t>
            </a:r>
          </a:p>
          <a:p>
            <a:pPr lvl="0" latinLnBrk="1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fr-FR" dirty="0"/>
              <a:t>When a </a:t>
            </a:r>
            <a:r>
              <a:rPr lang="fr-FR" dirty="0" err="1">
                <a:solidFill>
                  <a:srgbClr val="FF0000"/>
                </a:solidFill>
              </a:rPr>
              <a:t>significant</a:t>
            </a:r>
            <a:r>
              <a:rPr lang="fr-FR" dirty="0">
                <a:solidFill>
                  <a:srgbClr val="FF0000"/>
                </a:solidFill>
              </a:rPr>
              <a:t> </a:t>
            </a:r>
            <a:r>
              <a:rPr lang="fr-FR" dirty="0" err="1">
                <a:solidFill>
                  <a:srgbClr val="FF0000"/>
                </a:solidFill>
              </a:rPr>
              <a:t>number</a:t>
            </a:r>
            <a:r>
              <a:rPr lang="fr-FR" dirty="0">
                <a:solidFill>
                  <a:srgbClr val="FF0000"/>
                </a:solidFill>
              </a:rPr>
              <a:t> </a:t>
            </a:r>
            <a:r>
              <a:rPr lang="fr-FR" dirty="0"/>
              <a:t>of cases are reported </a:t>
            </a:r>
            <a:r>
              <a:rPr lang="fr-FR" b="1" dirty="0"/>
              <a:t>in</a:t>
            </a:r>
            <a:r>
              <a:rPr lang="fr-FR" dirty="0"/>
              <a:t> or </a:t>
            </a:r>
            <a:r>
              <a:rPr lang="fr-FR" b="1" dirty="0" err="1"/>
              <a:t>around</a:t>
            </a:r>
            <a:r>
              <a:rPr lang="fr-FR" dirty="0"/>
              <a:t> a </a:t>
            </a:r>
            <a:r>
              <a:rPr lang="fr-FR" dirty="0" err="1"/>
              <a:t>community</a:t>
            </a:r>
            <a:r>
              <a:rPr lang="fr-FR" dirty="0"/>
              <a:t> and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>
                <a:solidFill>
                  <a:srgbClr val="FF0000"/>
                </a:solidFill>
              </a:rPr>
              <a:t>too</a:t>
            </a:r>
            <a:r>
              <a:rPr lang="fr-FR" dirty="0">
                <a:solidFill>
                  <a:srgbClr val="FF0000"/>
                </a:solidFill>
              </a:rPr>
              <a:t> </a:t>
            </a:r>
            <a:r>
              <a:rPr lang="fr-FR" dirty="0" err="1">
                <a:solidFill>
                  <a:srgbClr val="FF0000"/>
                </a:solidFill>
              </a:rPr>
              <a:t>many</a:t>
            </a:r>
            <a:r>
              <a:rPr lang="fr-FR" dirty="0">
                <a:solidFill>
                  <a:srgbClr val="FF0000"/>
                </a:solidFill>
              </a:rPr>
              <a:t> </a:t>
            </a:r>
            <a:r>
              <a:rPr lang="fr-FR" dirty="0"/>
              <a:t>for the ORT </a:t>
            </a:r>
            <a:r>
              <a:rPr lang="fr-FR" dirty="0" err="1"/>
              <a:t>volunteer</a:t>
            </a:r>
            <a:r>
              <a:rPr lang="fr-FR" dirty="0"/>
              <a:t> to deal </a:t>
            </a:r>
            <a:r>
              <a:rPr lang="fr-FR" dirty="0" err="1"/>
              <a:t>with</a:t>
            </a:r>
            <a:r>
              <a:rPr lang="fr-FR" dirty="0"/>
              <a:t> (&gt; 05-10 cases/</a:t>
            </a:r>
            <a:r>
              <a:rPr lang="fr-FR" dirty="0" err="1"/>
              <a:t>day</a:t>
            </a:r>
            <a:r>
              <a:rPr lang="fr-FR" dirty="0"/>
              <a:t>)</a:t>
            </a:r>
          </a:p>
          <a:p>
            <a:pPr lvl="0" latinLnBrk="1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fr-FR" dirty="0"/>
              <a:t>In partnership and </a:t>
            </a:r>
            <a:r>
              <a:rPr lang="fr-FR" dirty="0">
                <a:solidFill>
                  <a:srgbClr val="FF0000"/>
                </a:solidFill>
              </a:rPr>
              <a:t>agreement </a:t>
            </a:r>
            <a:r>
              <a:rPr lang="fr-FR" dirty="0" err="1">
                <a:solidFill>
                  <a:srgbClr val="FF0000"/>
                </a:solidFill>
              </a:rPr>
              <a:t>with</a:t>
            </a:r>
            <a:r>
              <a:rPr lang="fr-FR" dirty="0">
                <a:solidFill>
                  <a:srgbClr val="FF0000"/>
                </a:solidFill>
              </a:rPr>
              <a:t> the Local </a:t>
            </a:r>
            <a:r>
              <a:rPr lang="fr-FR" dirty="0" err="1">
                <a:solidFill>
                  <a:srgbClr val="FF0000"/>
                </a:solidFill>
              </a:rPr>
              <a:t>Health</a:t>
            </a:r>
            <a:r>
              <a:rPr lang="fr-FR" dirty="0">
                <a:solidFill>
                  <a:srgbClr val="FF0000"/>
                </a:solidFill>
              </a:rPr>
              <a:t> </a:t>
            </a:r>
            <a:r>
              <a:rPr lang="fr-FR" dirty="0" err="1">
                <a:solidFill>
                  <a:srgbClr val="FF0000"/>
                </a:solidFill>
              </a:rPr>
              <a:t>Authorities</a:t>
            </a:r>
            <a:endParaRPr lang="fr-FR" dirty="0">
              <a:solidFill>
                <a:srgbClr val="FF0000"/>
              </a:solidFill>
            </a:endParaRPr>
          </a:p>
          <a:p>
            <a:pPr lvl="0" latinLnBrk="1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fr-FR" dirty="0"/>
              <a:t>The ORP </a:t>
            </a:r>
            <a:r>
              <a:rPr lang="fr-FR" dirty="0" err="1"/>
              <a:t>will</a:t>
            </a:r>
            <a:r>
              <a:rPr lang="fr-FR" dirty="0"/>
              <a:t>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>
                <a:solidFill>
                  <a:srgbClr val="FF0000"/>
                </a:solidFill>
              </a:rPr>
              <a:t>closed</a:t>
            </a:r>
            <a:r>
              <a:rPr lang="fr-FR" dirty="0"/>
              <a:t> when the </a:t>
            </a:r>
            <a:r>
              <a:rPr lang="fr-FR" dirty="0" err="1">
                <a:solidFill>
                  <a:srgbClr val="FF0000"/>
                </a:solidFill>
              </a:rPr>
              <a:t>number</a:t>
            </a:r>
            <a:r>
              <a:rPr lang="fr-FR" dirty="0">
                <a:solidFill>
                  <a:srgbClr val="FF0000"/>
                </a:solidFill>
              </a:rPr>
              <a:t> of  AWD   cases </a:t>
            </a:r>
            <a:r>
              <a:rPr lang="fr-FR" dirty="0" err="1">
                <a:solidFill>
                  <a:srgbClr val="FF0000"/>
                </a:solidFill>
              </a:rPr>
              <a:t>goes</a:t>
            </a:r>
            <a:r>
              <a:rPr lang="fr-FR" dirty="0">
                <a:solidFill>
                  <a:srgbClr val="FF0000"/>
                </a:solidFill>
              </a:rPr>
              <a:t> down.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5634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F3A7AC-E28C-41B3-863B-C50FCD7D3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This is an ORP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F591D772-0726-4BD0-B6BF-3F7EF1A2BC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67672" y="1426766"/>
            <a:ext cx="9248412" cy="5458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9402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C80A91-46A4-448B-8B5F-06163B9C41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…and so is this</a:t>
            </a:r>
          </a:p>
        </p:txBody>
      </p:sp>
      <p:pic>
        <p:nvPicPr>
          <p:cNvPr id="4" name="Content Placeholder 3" descr="IMG_919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6" b="13336"/>
          <a:stretch>
            <a:fillRect/>
          </a:stretch>
        </p:blipFill>
        <p:spPr>
          <a:xfrm>
            <a:off x="467544" y="1700808"/>
            <a:ext cx="8229600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932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136F2C-8035-4EF8-B8F9-FC6DAA4C3B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ORPs as first level of care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1AC39F3E-AFB7-4A3A-866E-3DC8165A807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6245722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741330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AE3C2241DE8244C8C878119BC3F1C82" ma:contentTypeVersion="8" ma:contentTypeDescription="Create a new document." ma:contentTypeScope="" ma:versionID="058924d526f688538a902df8f66a3e53">
  <xsd:schema xmlns:xsd="http://www.w3.org/2001/XMLSchema" xmlns:xs="http://www.w3.org/2001/XMLSchema" xmlns:p="http://schemas.microsoft.com/office/2006/metadata/properties" xmlns:ns2="ce8a7467-8352-403e-b49e-65a35cb59c87" xmlns:ns3="7e1b0daf-797c-4a8c-a7fb-059e12aafcd1" targetNamespace="http://schemas.microsoft.com/office/2006/metadata/properties" ma:root="true" ma:fieldsID="054dc2c86df430a4b8f80772548a9466" ns2:_="" ns3:_="">
    <xsd:import namespace="ce8a7467-8352-403e-b49e-65a35cb59c87"/>
    <xsd:import namespace="7e1b0daf-797c-4a8c-a7fb-059e12aafcd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8a7467-8352-403e-b49e-65a35cb59c8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e1b0daf-797c-4a8c-a7fb-059e12aafcd1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E19BFE8-64E2-436A-B84B-0AFA28780882}">
  <ds:schemaRefs>
    <ds:schemaRef ds:uri="http://schemas.microsoft.com/office/2006/metadata/properties"/>
    <ds:schemaRef ds:uri="http://schemas.microsoft.com/office/infopath/2007/PartnerControls"/>
    <ds:schemaRef ds:uri="46dc02c4-f63d-4a25-b4ff-1f3bed395b53"/>
    <ds:schemaRef ds:uri="133e5729-7bb1-4685-bd1f-c5e580a2ee33"/>
  </ds:schemaRefs>
</ds:datastoreItem>
</file>

<file path=customXml/itemProps2.xml><?xml version="1.0" encoding="utf-8"?>
<ds:datastoreItem xmlns:ds="http://schemas.openxmlformats.org/officeDocument/2006/customXml" ds:itemID="{2ABB5DD4-C210-450F-9E96-E942646AAA8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471A904-DE50-4C63-8D48-A3684F2B995B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23742</TotalTime>
  <Words>1266</Words>
  <Application>Microsoft Macintosh PowerPoint</Application>
  <PresentationFormat>On-screen Show (4:3)</PresentationFormat>
  <Paragraphs>145</Paragraphs>
  <Slides>27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Arial</vt:lpstr>
      <vt:lpstr>Calibri</vt:lpstr>
      <vt:lpstr>Wingdings</vt:lpstr>
      <vt:lpstr>Office Theme</vt:lpstr>
      <vt:lpstr>Cholera &amp; Oral Rehydration Therapy Training Level 2 – Emergency ORP operators  Session #02a –  Setting up an Emergency ORP and a referral system</vt:lpstr>
      <vt:lpstr>Session overview</vt:lpstr>
      <vt:lpstr>ORP = Oral rehydration point</vt:lpstr>
      <vt:lpstr>What is an ORP?</vt:lpstr>
      <vt:lpstr>What is an ORP ?</vt:lpstr>
      <vt:lpstr>When to set up an ORP ?</vt:lpstr>
      <vt:lpstr>This is an ORP</vt:lpstr>
      <vt:lpstr>…and so is this</vt:lpstr>
      <vt:lpstr>ORPs as first level of care</vt:lpstr>
      <vt:lpstr>Activities of an ORP</vt:lpstr>
      <vt:lpstr>Number of people treated</vt:lpstr>
      <vt:lpstr>What is needed for an ORP?</vt:lpstr>
      <vt:lpstr>Contents of the ORP Kit</vt:lpstr>
      <vt:lpstr>Contents of the ORP kit </vt:lpstr>
      <vt:lpstr>ORP kit Contents: Water Filter</vt:lpstr>
      <vt:lpstr>ORP Kit Contents: Water Filter</vt:lpstr>
      <vt:lpstr>ORP Kit Contents: Sanitation Platform </vt:lpstr>
      <vt:lpstr>ORP Kit Contents: Tarpaulins </vt:lpstr>
      <vt:lpstr>ORP Kit Contents: Furniture </vt:lpstr>
      <vt:lpstr>ORP Kit Contents: Buckets </vt:lpstr>
      <vt:lpstr>ORP Kit Contents: Plastics </vt:lpstr>
      <vt:lpstr>ORP Kit Contents: Stationary </vt:lpstr>
      <vt:lpstr>ORP Kit Contents: Consumables</vt:lpstr>
      <vt:lpstr>ORP Kit Contents: Visibility, Protective Gear and Demarcation </vt:lpstr>
      <vt:lpstr>ORPs in an Urban Context: OR Corners</vt:lpstr>
      <vt:lpstr>Activity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Early rehydration of  people presenting to ORP</dc:title>
  <dc:creator>Generic</dc:creator>
  <cp:lastModifiedBy>Eva TURRO FONT</cp:lastModifiedBy>
  <cp:revision>238</cp:revision>
  <dcterms:created xsi:type="dcterms:W3CDTF">2017-06-20T12:40:55Z</dcterms:created>
  <dcterms:modified xsi:type="dcterms:W3CDTF">2023-01-18T08:54:42Z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0x010100FAE3C2241DE8244C8C878119BC3F1C82</vt:lpwstr>
  </property>
  <property fmtid="{D5CDD505-2E9C-101B-9397-08002B2CF9AE}" pid="3" name="MediaServiceImageTags">
    <vt:lpwstr/>
  </property>
</Properties>
</file>